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83" r:id="rId3"/>
    <p:sldId id="284" r:id="rId4"/>
    <p:sldId id="285" r:id="rId5"/>
    <p:sldId id="496" r:id="rId7"/>
    <p:sldId id="286" r:id="rId8"/>
    <p:sldId id="604" r:id="rId9"/>
    <p:sldId id="606" r:id="rId10"/>
    <p:sldId id="289" r:id="rId11"/>
    <p:sldId id="359" r:id="rId12"/>
    <p:sldId id="370" r:id="rId13"/>
    <p:sldId id="291" r:id="rId14"/>
    <p:sldId id="292" r:id="rId15"/>
    <p:sldId id="293" r:id="rId16"/>
    <p:sldId id="362" r:id="rId17"/>
    <p:sldId id="373" r:id="rId18"/>
    <p:sldId id="375" r:id="rId19"/>
    <p:sldId id="376" r:id="rId20"/>
    <p:sldId id="379" r:id="rId21"/>
    <p:sldId id="380" r:id="rId22"/>
    <p:sldId id="381" r:id="rId23"/>
    <p:sldId id="382" r:id="rId24"/>
    <p:sldId id="383" r:id="rId25"/>
    <p:sldId id="384" r:id="rId26"/>
    <p:sldId id="386" r:id="rId27"/>
    <p:sldId id="297" r:id="rId28"/>
    <p:sldId id="391" r:id="rId29"/>
    <p:sldId id="301" r:id="rId30"/>
    <p:sldId id="302" r:id="rId31"/>
    <p:sldId id="389" r:id="rId32"/>
    <p:sldId id="390" r:id="rId33"/>
    <p:sldId id="392" r:id="rId34"/>
    <p:sldId id="393" r:id="rId35"/>
    <p:sldId id="394" r:id="rId36"/>
    <p:sldId id="395" r:id="rId37"/>
    <p:sldId id="396" r:id="rId38"/>
    <p:sldId id="398" r:id="rId39"/>
    <p:sldId id="397" r:id="rId40"/>
    <p:sldId id="387" r:id="rId41"/>
    <p:sldId id="399" r:id="rId42"/>
    <p:sldId id="315" r:id="rId43"/>
    <p:sldId id="446" r:id="rId44"/>
    <p:sldId id="457" r:id="rId45"/>
    <p:sldId id="456" r:id="rId46"/>
    <p:sldId id="402" r:id="rId47"/>
    <p:sldId id="403" r:id="rId48"/>
    <p:sldId id="404" r:id="rId49"/>
    <p:sldId id="445" r:id="rId50"/>
    <p:sldId id="405" r:id="rId51"/>
    <p:sldId id="480" r:id="rId52"/>
    <p:sldId id="482" r:id="rId53"/>
    <p:sldId id="483" r:id="rId54"/>
    <p:sldId id="484" r:id="rId55"/>
    <p:sldId id="476" r:id="rId56"/>
    <p:sldId id="631" r:id="rId57"/>
    <p:sldId id="477" r:id="rId58"/>
    <p:sldId id="634" r:id="rId59"/>
    <p:sldId id="633" r:id="rId60"/>
    <p:sldId id="447" r:id="rId61"/>
    <p:sldId id="452" r:id="rId62"/>
    <p:sldId id="643" r:id="rId63"/>
    <p:sldId id="639" r:id="rId64"/>
    <p:sldId id="640" r:id="rId65"/>
    <p:sldId id="644" r:id="rId66"/>
    <p:sldId id="648" r:id="rId67"/>
    <p:sldId id="649" r:id="rId68"/>
    <p:sldId id="650" r:id="rId69"/>
    <p:sldId id="647" r:id="rId70"/>
    <p:sldId id="654" r:id="rId71"/>
    <p:sldId id="646" r:id="rId72"/>
    <p:sldId id="641" r:id="rId73"/>
    <p:sldId id="653" r:id="rId74"/>
    <p:sldId id="651" r:id="rId75"/>
    <p:sldId id="645" r:id="rId76"/>
    <p:sldId id="454" r:id="rId77"/>
    <p:sldId id="419" r:id="rId78"/>
    <p:sldId id="420" r:id="rId79"/>
    <p:sldId id="421" r:id="rId80"/>
    <p:sldId id="422" r:id="rId81"/>
    <p:sldId id="423" r:id="rId82"/>
    <p:sldId id="441" r:id="rId83"/>
    <p:sldId id="431" r:id="rId84"/>
    <p:sldId id="432" r:id="rId85"/>
    <p:sldId id="433" r:id="rId86"/>
    <p:sldId id="434" r:id="rId87"/>
    <p:sldId id="435" r:id="rId88"/>
    <p:sldId id="439" r:id="rId89"/>
    <p:sldId id="440" r:id="rId90"/>
    <p:sldId id="442" r:id="rId91"/>
    <p:sldId id="607" r:id="rId92"/>
    <p:sldId id="610" r:id="rId93"/>
    <p:sldId id="611" r:id="rId94"/>
    <p:sldId id="612" r:id="rId95"/>
    <p:sldId id="613" r:id="rId96"/>
    <p:sldId id="614" r:id="rId97"/>
    <p:sldId id="615" r:id="rId98"/>
    <p:sldId id="616" r:id="rId99"/>
    <p:sldId id="617" r:id="rId100"/>
    <p:sldId id="618" r:id="rId101"/>
    <p:sldId id="619" r:id="rId102"/>
    <p:sldId id="620" r:id="rId103"/>
    <p:sldId id="621" r:id="rId104"/>
    <p:sldId id="622" r:id="rId105"/>
    <p:sldId id="623" r:id="rId106"/>
    <p:sldId id="624" r:id="rId107"/>
    <p:sldId id="625" r:id="rId108"/>
    <p:sldId id="626" r:id="rId109"/>
    <p:sldId id="627" r:id="rId110"/>
    <p:sldId id="628" r:id="rId111"/>
    <p:sldId id="629" r:id="rId112"/>
    <p:sldId id="630" r:id="rId113"/>
    <p:sldId id="635" r:id="rId114"/>
    <p:sldId id="636" r:id="rId115"/>
    <p:sldId id="637" r:id="rId116"/>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0202"/>
    <a:srgbClr val="504B48"/>
    <a:srgbClr val="0066FF"/>
    <a:srgbClr val="33CCFF"/>
    <a:srgbClr val="CC3300"/>
    <a:srgbClr val="FF9900"/>
    <a:srgbClr val="D9D9D9"/>
    <a:srgbClr val="F0EF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31" autoAdjust="0"/>
    <p:restoredTop sz="94660"/>
  </p:normalViewPr>
  <p:slideViewPr>
    <p:cSldViewPr snapToGrid="0">
      <p:cViewPr varScale="1">
        <p:scale>
          <a:sx n="119" d="100"/>
          <a:sy n="119" d="100"/>
        </p:scale>
        <p:origin x="-600" y="-90"/>
      </p:cViewPr>
      <p:guideLst>
        <p:guide orient="horz" pos="1655"/>
        <p:guide pos="290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notesMaster" Target="notesMasters/notesMaster1.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9" Type="http://schemas.openxmlformats.org/officeDocument/2006/relationships/tableStyles" Target="tableStyles.xml"/><Relationship Id="rId118" Type="http://schemas.openxmlformats.org/officeDocument/2006/relationships/viewProps" Target="viewProps.xml"/><Relationship Id="rId117" Type="http://schemas.openxmlformats.org/officeDocument/2006/relationships/presProps" Target="presProps.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YHH\Course\&#25968;&#25454;&#32467;&#26500;&#19982;&#31243;&#24207;&#35774;&#35745;&#22522;&#30784;\yhh\DOC\&#25945;&#23398;&#25928;&#26524;&#20998;&#26512;&#25968;&#2545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YHH\Course\&#25968;&#25454;&#32467;&#26500;&#19982;&#31243;&#24207;&#35774;&#35745;&#22522;&#30784;\yhh\DOC\&#25945;&#23398;&#25928;&#26524;&#20998;&#26512;&#25968;&#2545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My%20Documents\&#39033;&#30446;\CourseGrading\&#25512;&#24191;\2016.11&#23454;&#36341;&#25945;&#23398;\2013-2015&#21271;&#33322;-&#25512;&#2081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My%20Documents\&#39033;&#30446;\CourseGrading\&#25512;&#24191;\2016.11&#23454;&#36341;&#25945;&#23398;\2013-2015&#21271;&#33322;-&#25512;&#208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2160" b="1" i="0" u="none" strike="noStrike" kern="1200" baseline="0">
                <a:solidFill>
                  <a:schemeClr val="tx1"/>
                </a:solidFill>
                <a:latin typeface="+mn-lt"/>
                <a:ea typeface="+mn-ea"/>
                <a:cs typeface="+mn-cs"/>
              </a:defRPr>
            </a:pPr>
            <a:r>
              <a:rPr lang="zh-CN"/>
              <a:t>按代码行统计</a:t>
            </a:r>
            <a:endParaRPr lang="en-US"/>
          </a:p>
        </c:rich>
      </c:tx>
      <c:layout/>
      <c:overlay val="0"/>
    </c:title>
    <c:autoTitleDeleted val="0"/>
    <c:plotArea>
      <c:layout/>
      <c:barChart>
        <c:barDir val="col"/>
        <c:grouping val="clustered"/>
        <c:varyColors val="0"/>
        <c:ser>
          <c:idx val="0"/>
          <c:order val="0"/>
          <c:tx>
            <c:strRef>
              <c:f>Sheet1!$B$1</c:f>
              <c:strCache>
                <c:ptCount val="1"/>
                <c:pt idx="0">
                  <c:v>题目1</c:v>
                </c:pt>
              </c:strCache>
            </c:strRef>
          </c:tx>
          <c:invertIfNegative val="0"/>
          <c:dLbls>
            <c:delete val="1"/>
          </c:dLbls>
          <c:cat>
            <c:strRef>
              <c:f>Sheet1!$A$2:$A$6</c:f>
              <c:strCache>
                <c:ptCount val="5"/>
                <c:pt idx="0">
                  <c:v>10级</c:v>
                </c:pt>
                <c:pt idx="1">
                  <c:v>11级</c:v>
                </c:pt>
                <c:pt idx="2">
                  <c:v>12级</c:v>
                </c:pt>
                <c:pt idx="3">
                  <c:v>13级</c:v>
                </c:pt>
                <c:pt idx="4">
                  <c:v>14级</c:v>
                </c:pt>
              </c:strCache>
            </c:strRef>
          </c:cat>
          <c:val>
            <c:numRef>
              <c:f>Sheet1!$B$2:$B$6</c:f>
              <c:numCache>
                <c:formatCode>General</c:formatCode>
                <c:ptCount val="5"/>
                <c:pt idx="0">
                  <c:v>26</c:v>
                </c:pt>
                <c:pt idx="1">
                  <c:v>20</c:v>
                </c:pt>
                <c:pt idx="2">
                  <c:v>22</c:v>
                </c:pt>
                <c:pt idx="3">
                  <c:v>38</c:v>
                </c:pt>
                <c:pt idx="4">
                  <c:v>40</c:v>
                </c:pt>
              </c:numCache>
            </c:numRef>
          </c:val>
        </c:ser>
        <c:ser>
          <c:idx val="1"/>
          <c:order val="1"/>
          <c:tx>
            <c:strRef>
              <c:f>Sheet1!$C$1</c:f>
              <c:strCache>
                <c:ptCount val="1"/>
                <c:pt idx="0">
                  <c:v>题目2</c:v>
                </c:pt>
              </c:strCache>
            </c:strRef>
          </c:tx>
          <c:invertIfNegative val="0"/>
          <c:dLbls>
            <c:delete val="1"/>
          </c:dLbls>
          <c:cat>
            <c:strRef>
              <c:f>Sheet1!$A$2:$A$6</c:f>
              <c:strCache>
                <c:ptCount val="5"/>
                <c:pt idx="0">
                  <c:v>10级</c:v>
                </c:pt>
                <c:pt idx="1">
                  <c:v>11级</c:v>
                </c:pt>
                <c:pt idx="2">
                  <c:v>12级</c:v>
                </c:pt>
                <c:pt idx="3">
                  <c:v>13级</c:v>
                </c:pt>
                <c:pt idx="4">
                  <c:v>14级</c:v>
                </c:pt>
              </c:strCache>
            </c:strRef>
          </c:cat>
          <c:val>
            <c:numRef>
              <c:f>Sheet1!$C$2:$C$6</c:f>
              <c:numCache>
                <c:formatCode>General</c:formatCode>
                <c:ptCount val="5"/>
                <c:pt idx="0">
                  <c:v>44</c:v>
                </c:pt>
                <c:pt idx="1">
                  <c:v>46</c:v>
                </c:pt>
                <c:pt idx="2">
                  <c:v>50</c:v>
                </c:pt>
                <c:pt idx="3">
                  <c:v>47</c:v>
                </c:pt>
                <c:pt idx="4">
                  <c:v>45</c:v>
                </c:pt>
              </c:numCache>
            </c:numRef>
          </c:val>
        </c:ser>
        <c:ser>
          <c:idx val="2"/>
          <c:order val="2"/>
          <c:tx>
            <c:strRef>
              <c:f>Sheet1!$D$1</c:f>
              <c:strCache>
                <c:ptCount val="1"/>
                <c:pt idx="0">
                  <c:v>题目3</c:v>
                </c:pt>
              </c:strCache>
            </c:strRef>
          </c:tx>
          <c:invertIfNegative val="0"/>
          <c:dLbls>
            <c:delete val="1"/>
          </c:dLbls>
          <c:cat>
            <c:strRef>
              <c:f>Sheet1!$A$2:$A$6</c:f>
              <c:strCache>
                <c:ptCount val="5"/>
                <c:pt idx="0">
                  <c:v>10级</c:v>
                </c:pt>
                <c:pt idx="1">
                  <c:v>11级</c:v>
                </c:pt>
                <c:pt idx="2">
                  <c:v>12级</c:v>
                </c:pt>
                <c:pt idx="3">
                  <c:v>13级</c:v>
                </c:pt>
                <c:pt idx="4">
                  <c:v>14级</c:v>
                </c:pt>
              </c:strCache>
            </c:strRef>
          </c:cat>
          <c:val>
            <c:numRef>
              <c:f>Sheet1!$D$2:$D$6</c:f>
              <c:numCache>
                <c:formatCode>General</c:formatCode>
                <c:ptCount val="5"/>
                <c:pt idx="0">
                  <c:v>62</c:v>
                </c:pt>
                <c:pt idx="1">
                  <c:v>59</c:v>
                </c:pt>
                <c:pt idx="2">
                  <c:v>76</c:v>
                </c:pt>
                <c:pt idx="3">
                  <c:v>62</c:v>
                </c:pt>
                <c:pt idx="4">
                  <c:v>72</c:v>
                </c:pt>
              </c:numCache>
            </c:numRef>
          </c:val>
        </c:ser>
        <c:dLbls>
          <c:showLegendKey val="0"/>
          <c:showVal val="0"/>
          <c:showCatName val="0"/>
          <c:showSerName val="0"/>
          <c:showPercent val="0"/>
          <c:showBubbleSize val="0"/>
        </c:dLbls>
        <c:gapWidth val="150"/>
        <c:axId val="115922432"/>
        <c:axId val="115923968"/>
      </c:barChart>
      <c:catAx>
        <c:axId val="115922432"/>
        <c:scaling>
          <c:orientation val="minMax"/>
        </c:scaling>
        <c:delete val="0"/>
        <c:axPos val="b"/>
        <c:majorTickMark val="none"/>
        <c:minorTickMark val="none"/>
        <c:tickLblPos val="nextTo"/>
        <c:txPr>
          <a:bodyPr rot="-6000000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crossAx val="115923968"/>
        <c:crosses val="autoZero"/>
        <c:auto val="1"/>
        <c:lblAlgn val="ctr"/>
        <c:lblOffset val="100"/>
        <c:noMultiLvlLbl val="0"/>
      </c:catAx>
      <c:valAx>
        <c:axId val="115923968"/>
        <c:scaling>
          <c:orientation val="minMax"/>
        </c:scaling>
        <c:delete val="0"/>
        <c:axPos val="l"/>
        <c:majorGridlines/>
        <c:title>
          <c:tx>
            <c:rich>
              <a:bodyPr rot="-5400000" spcFirstLastPara="0" vertOverflow="ellipsis" vert="horz" wrap="square" anchor="ctr" anchorCtr="1"/>
              <a:lstStyle/>
              <a:p>
                <a:pPr>
                  <a:defRPr lang="zh-CN" sz="1400" b="1" i="0" u="none" strike="noStrike" kern="1200" baseline="0">
                    <a:solidFill>
                      <a:schemeClr val="tx1"/>
                    </a:solidFill>
                    <a:latin typeface="+mn-lt"/>
                    <a:ea typeface="+mn-ea"/>
                    <a:cs typeface="+mn-cs"/>
                  </a:defRPr>
                </a:pPr>
                <a:r>
                  <a:rPr lang="zh-CN" altLang="en-US" sz="1400" dirty="0" smtClean="0"/>
                  <a:t>代码行</a:t>
                </a:r>
                <a:endParaRPr lang="zh-CN" altLang="en-US" sz="1400" dirty="0"/>
              </a:p>
            </c:rich>
          </c:tx>
          <c:layout/>
          <c:overlay val="0"/>
        </c:title>
        <c:numFmt formatCode="General" sourceLinked="1"/>
        <c:majorTickMark val="none"/>
        <c:minorTickMark val="none"/>
        <c:tickLblPos val="nextTo"/>
        <c:txPr>
          <a:bodyPr rot="-6000000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crossAx val="115922432"/>
        <c:crosses val="autoZero"/>
        <c:crossBetween val="between"/>
      </c:valAx>
    </c:plotArea>
    <c:legend>
      <c:legendPos val="r"/>
      <c:layout/>
      <c:overlay val="0"/>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legend>
    <c:plotVisOnly val="1"/>
    <c:dispBlanksAs val="gap"/>
    <c:showDLblsOverMax val="0"/>
  </c:chart>
  <c:txPr>
    <a:bodyPr/>
    <a:lstStyle/>
    <a:p>
      <a:pPr>
        <a:defRPr lang="zh-CN" sz="1800"/>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rot="0" spcFirstLastPara="0" vertOverflow="ellipsis" vert="horz" wrap="square" anchor="ctr" anchorCtr="1"/>
          <a:lstStyle/>
          <a:p>
            <a:pPr>
              <a:defRPr lang="zh-CN" sz="2160" b="1" i="0" u="none" strike="noStrike" kern="1200" baseline="0">
                <a:solidFill>
                  <a:schemeClr val="tx1"/>
                </a:solidFill>
                <a:latin typeface="+mn-lt"/>
                <a:ea typeface="+mn-ea"/>
                <a:cs typeface="+mn-cs"/>
              </a:defRPr>
            </a:pPr>
            <a:r>
              <a:rPr lang="zh-CN"/>
              <a:t>按通过率统计</a:t>
            </a:r>
            <a:endParaRPr lang="zh-CN"/>
          </a:p>
        </c:rich>
      </c:tx>
      <c:layout/>
      <c:overlay val="0"/>
    </c:title>
    <c:autoTitleDeleted val="0"/>
    <c:plotArea>
      <c:layout/>
      <c:barChart>
        <c:barDir val="col"/>
        <c:grouping val="clustered"/>
        <c:varyColors val="0"/>
        <c:ser>
          <c:idx val="0"/>
          <c:order val="0"/>
          <c:tx>
            <c:strRef>
              <c:f>Sheet1!$B$8</c:f>
              <c:strCache>
                <c:ptCount val="1"/>
                <c:pt idx="0">
                  <c:v>题目1</c:v>
                </c:pt>
              </c:strCache>
            </c:strRef>
          </c:tx>
          <c:invertIfNegative val="0"/>
          <c:dLbls>
            <c:delete val="1"/>
          </c:dLbls>
          <c:cat>
            <c:strRef>
              <c:f>Sheet1!$A$9:$A$13</c:f>
              <c:strCache>
                <c:ptCount val="5"/>
                <c:pt idx="0">
                  <c:v>10级</c:v>
                </c:pt>
                <c:pt idx="1">
                  <c:v>11级</c:v>
                </c:pt>
                <c:pt idx="2">
                  <c:v>12级</c:v>
                </c:pt>
                <c:pt idx="3">
                  <c:v>13级</c:v>
                </c:pt>
                <c:pt idx="4">
                  <c:v>14级</c:v>
                </c:pt>
              </c:strCache>
            </c:strRef>
          </c:cat>
          <c:val>
            <c:numRef>
              <c:f>Sheet1!$B$9:$B$13</c:f>
              <c:numCache>
                <c:formatCode>General</c:formatCode>
                <c:ptCount val="5"/>
                <c:pt idx="0">
                  <c:v>0.907</c:v>
                </c:pt>
                <c:pt idx="1">
                  <c:v>0.993</c:v>
                </c:pt>
                <c:pt idx="2">
                  <c:v>1</c:v>
                </c:pt>
                <c:pt idx="3">
                  <c:v>0.987</c:v>
                </c:pt>
                <c:pt idx="4">
                  <c:v>0.972000000000002</c:v>
                </c:pt>
              </c:numCache>
            </c:numRef>
          </c:val>
        </c:ser>
        <c:ser>
          <c:idx val="1"/>
          <c:order val="1"/>
          <c:tx>
            <c:strRef>
              <c:f>Sheet1!$C$8</c:f>
              <c:strCache>
                <c:ptCount val="1"/>
                <c:pt idx="0">
                  <c:v>题目2</c:v>
                </c:pt>
              </c:strCache>
            </c:strRef>
          </c:tx>
          <c:invertIfNegative val="0"/>
          <c:dLbls>
            <c:delete val="1"/>
          </c:dLbls>
          <c:cat>
            <c:strRef>
              <c:f>Sheet1!$A$9:$A$13</c:f>
              <c:strCache>
                <c:ptCount val="5"/>
                <c:pt idx="0">
                  <c:v>10级</c:v>
                </c:pt>
                <c:pt idx="1">
                  <c:v>11级</c:v>
                </c:pt>
                <c:pt idx="2">
                  <c:v>12级</c:v>
                </c:pt>
                <c:pt idx="3">
                  <c:v>13级</c:v>
                </c:pt>
                <c:pt idx="4">
                  <c:v>14级</c:v>
                </c:pt>
              </c:strCache>
            </c:strRef>
          </c:cat>
          <c:val>
            <c:numRef>
              <c:f>Sheet1!$C$9:$C$13</c:f>
              <c:numCache>
                <c:formatCode>General</c:formatCode>
                <c:ptCount val="5"/>
                <c:pt idx="0">
                  <c:v>0.896</c:v>
                </c:pt>
                <c:pt idx="1">
                  <c:v>0.872000000000011</c:v>
                </c:pt>
                <c:pt idx="2">
                  <c:v>0.986</c:v>
                </c:pt>
                <c:pt idx="3">
                  <c:v>0.939000000000001</c:v>
                </c:pt>
                <c:pt idx="4">
                  <c:v>0.971000000000002</c:v>
                </c:pt>
              </c:numCache>
            </c:numRef>
          </c:val>
        </c:ser>
        <c:ser>
          <c:idx val="2"/>
          <c:order val="2"/>
          <c:tx>
            <c:strRef>
              <c:f>Sheet1!$D$8</c:f>
              <c:strCache>
                <c:ptCount val="1"/>
                <c:pt idx="0">
                  <c:v>题目3</c:v>
                </c:pt>
              </c:strCache>
            </c:strRef>
          </c:tx>
          <c:invertIfNegative val="0"/>
          <c:dLbls>
            <c:delete val="1"/>
          </c:dLbls>
          <c:cat>
            <c:strRef>
              <c:f>Sheet1!$A$9:$A$13</c:f>
              <c:strCache>
                <c:ptCount val="5"/>
                <c:pt idx="0">
                  <c:v>10级</c:v>
                </c:pt>
                <c:pt idx="1">
                  <c:v>11级</c:v>
                </c:pt>
                <c:pt idx="2">
                  <c:v>12级</c:v>
                </c:pt>
                <c:pt idx="3">
                  <c:v>13级</c:v>
                </c:pt>
                <c:pt idx="4">
                  <c:v>14级</c:v>
                </c:pt>
              </c:strCache>
            </c:strRef>
          </c:cat>
          <c:val>
            <c:numRef>
              <c:f>Sheet1!$D$9:$D$13</c:f>
              <c:numCache>
                <c:formatCode>General</c:formatCode>
                <c:ptCount val="5"/>
                <c:pt idx="0">
                  <c:v>0.286</c:v>
                </c:pt>
                <c:pt idx="1">
                  <c:v>0.708000000000002</c:v>
                </c:pt>
                <c:pt idx="2">
                  <c:v>0.713000000000002</c:v>
                </c:pt>
                <c:pt idx="3">
                  <c:v>0.640000000000012</c:v>
                </c:pt>
                <c:pt idx="4">
                  <c:v>0.831000000000002</c:v>
                </c:pt>
              </c:numCache>
            </c:numRef>
          </c:val>
        </c:ser>
        <c:dLbls>
          <c:showLegendKey val="0"/>
          <c:showVal val="0"/>
          <c:showCatName val="0"/>
          <c:showSerName val="0"/>
          <c:showPercent val="0"/>
          <c:showBubbleSize val="0"/>
        </c:dLbls>
        <c:gapWidth val="150"/>
        <c:axId val="116097792"/>
        <c:axId val="116099328"/>
      </c:barChart>
      <c:catAx>
        <c:axId val="116097792"/>
        <c:scaling>
          <c:orientation val="minMax"/>
        </c:scaling>
        <c:delete val="0"/>
        <c:axPos val="b"/>
        <c:majorTickMark val="none"/>
        <c:minorTickMark val="none"/>
        <c:tickLblPos val="nextTo"/>
        <c:txPr>
          <a:bodyPr rot="-6000000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crossAx val="116099328"/>
        <c:crosses val="autoZero"/>
        <c:auto val="1"/>
        <c:lblAlgn val="ctr"/>
        <c:lblOffset val="100"/>
        <c:noMultiLvlLbl val="0"/>
      </c:catAx>
      <c:valAx>
        <c:axId val="116099328"/>
        <c:scaling>
          <c:orientation val="minMax"/>
          <c:max val="1"/>
        </c:scaling>
        <c:delete val="0"/>
        <c:axPos val="l"/>
        <c:majorGridlines/>
        <c:title>
          <c:tx>
            <c:rich>
              <a:bodyPr rot="-5400000" spcFirstLastPara="0" vertOverflow="ellipsis" vert="horz" wrap="square" anchor="ctr" anchorCtr="1"/>
              <a:lstStyle/>
              <a:p>
                <a:pPr>
                  <a:defRPr lang="zh-CN" sz="1400" b="1" i="0" u="none" strike="noStrike" kern="1200" baseline="0">
                    <a:solidFill>
                      <a:schemeClr val="tx1"/>
                    </a:solidFill>
                    <a:latin typeface="+mn-lt"/>
                    <a:ea typeface="+mn-ea"/>
                    <a:cs typeface="+mn-cs"/>
                  </a:defRPr>
                </a:pPr>
                <a:r>
                  <a:rPr lang="zh-CN" altLang="en-US" sz="1400" dirty="0" smtClean="0"/>
                  <a:t>通过率</a:t>
                </a:r>
                <a:endParaRPr lang="zh-CN" altLang="en-US" sz="1400" dirty="0"/>
              </a:p>
            </c:rich>
          </c:tx>
          <c:layout/>
          <c:overlay val="0"/>
        </c:title>
        <c:numFmt formatCode="0%" sourceLinked="0"/>
        <c:majorTickMark val="none"/>
        <c:minorTickMark val="none"/>
        <c:tickLblPos val="nextTo"/>
        <c:txPr>
          <a:bodyPr rot="-6000000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crossAx val="116097792"/>
        <c:crosses val="autoZero"/>
        <c:crossBetween val="between"/>
      </c:valAx>
    </c:plotArea>
    <c:legend>
      <c:legendPos val="r"/>
      <c:layout/>
      <c:overlay val="0"/>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legend>
    <c:plotVisOnly val="1"/>
    <c:dispBlanksAs val="gap"/>
    <c:showDLblsOverMax val="0"/>
  </c:chart>
  <c:txPr>
    <a:bodyPr/>
    <a:lstStyle/>
    <a:p>
      <a:pPr>
        <a:defRPr lang="zh-CN" sz="1800"/>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1600" b="1" i="0" u="none" strike="noStrike" kern="1200" baseline="0">
                <a:solidFill>
                  <a:schemeClr val="tx1"/>
                </a:solidFill>
                <a:latin typeface="微软雅黑" panose="020B0503020204020204" pitchFamily="34" charset="-122"/>
                <a:ea typeface="微软雅黑" panose="020B0503020204020204" pitchFamily="34" charset="-122"/>
                <a:cs typeface="+mn-cs"/>
              </a:defRPr>
            </a:pPr>
            <a:r>
              <a:rPr lang="zh-CN" altLang="en-US" sz="1600">
                <a:latin typeface="微软雅黑" panose="020B0503020204020204" pitchFamily="34" charset="-122"/>
                <a:ea typeface="微软雅黑" panose="020B0503020204020204" pitchFamily="34" charset="-122"/>
              </a:rPr>
              <a:t>北航期末考试与研究生推免考试优秀率与及格率</a:t>
            </a:r>
            <a:endParaRPr lang="zh-CN" altLang="en-US" sz="1600">
              <a:latin typeface="微软雅黑" panose="020B0503020204020204" pitchFamily="34" charset="-122"/>
              <a:ea typeface="微软雅黑" panose="020B0503020204020204" pitchFamily="34" charset="-122"/>
            </a:endParaRPr>
          </a:p>
        </c:rich>
      </c:tx>
      <c:layout/>
      <c:overlay val="0"/>
    </c:title>
    <c:autoTitleDeleted val="0"/>
    <c:plotArea>
      <c:layout/>
      <c:barChart>
        <c:barDir val="col"/>
        <c:grouping val="clustered"/>
        <c:varyColors val="0"/>
        <c:ser>
          <c:idx val="0"/>
          <c:order val="0"/>
          <c:tx>
            <c:strRef>
              <c:f>综合数据!$A$3</c:f>
              <c:strCache>
                <c:ptCount val="1"/>
                <c:pt idx="0">
                  <c:v>北航</c:v>
                </c:pt>
              </c:strCache>
            </c:strRef>
          </c:tx>
          <c:invertIfNegative val="0"/>
          <c:dLbls>
            <c:delete val="1"/>
          </c:dLbls>
          <c:cat>
            <c:multiLvlStrRef>
              <c:f>综合数据!$B$1:$G$2</c:f>
              <c:multiLvlStrCache>
                <c:ptCount val="6"/>
                <c:lvl>
                  <c:pt idx="0">
                    <c:v>优秀率</c:v>
                  </c:pt>
                  <c:pt idx="1">
                    <c:v>及格率</c:v>
                  </c:pt>
                  <c:pt idx="2">
                    <c:v>优秀率</c:v>
                  </c:pt>
                  <c:pt idx="3">
                    <c:v>及格率</c:v>
                  </c:pt>
                  <c:pt idx="4">
                    <c:v>优秀率</c:v>
                  </c:pt>
                  <c:pt idx="5">
                    <c:v>及格率</c:v>
                  </c:pt>
                </c:lvl>
                <c:lvl>
                  <c:pt idx="0">
                    <c:v>2013</c:v>
                  </c:pt>
                  <c:pt idx="2">
                    <c:v>2014</c:v>
                  </c:pt>
                  <c:pt idx="4">
                    <c:v>2015</c:v>
                  </c:pt>
                </c:lvl>
              </c:multiLvlStrCache>
            </c:multiLvlStrRef>
          </c:cat>
          <c:val>
            <c:numRef>
              <c:f>综合数据!$B$3:$G$3</c:f>
              <c:numCache>
                <c:formatCode>General</c:formatCode>
                <c:ptCount val="6"/>
                <c:pt idx="0">
                  <c:v>0.32517482517484</c:v>
                </c:pt>
                <c:pt idx="1">
                  <c:v>0.814685314685327</c:v>
                </c:pt>
                <c:pt idx="2">
                  <c:v>0.304195804195807</c:v>
                </c:pt>
                <c:pt idx="3">
                  <c:v>0.804195804195818</c:v>
                </c:pt>
                <c:pt idx="4">
                  <c:v>0.47841726618706</c:v>
                </c:pt>
                <c:pt idx="5">
                  <c:v>0.863309352517998</c:v>
                </c:pt>
              </c:numCache>
            </c:numRef>
          </c:val>
        </c:ser>
        <c:ser>
          <c:idx val="1"/>
          <c:order val="1"/>
          <c:tx>
            <c:strRef>
              <c:f>综合数据!$A$4</c:f>
              <c:strCache>
                <c:ptCount val="1"/>
                <c:pt idx="0">
                  <c:v>推免</c:v>
                </c:pt>
              </c:strCache>
            </c:strRef>
          </c:tx>
          <c:invertIfNegative val="0"/>
          <c:dLbls>
            <c:delete val="1"/>
          </c:dLbls>
          <c:cat>
            <c:multiLvlStrRef>
              <c:f>综合数据!$B$1:$G$2</c:f>
              <c:multiLvlStrCache>
                <c:ptCount val="6"/>
                <c:lvl>
                  <c:pt idx="0">
                    <c:v>优秀率</c:v>
                  </c:pt>
                  <c:pt idx="1">
                    <c:v>及格率</c:v>
                  </c:pt>
                  <c:pt idx="2">
                    <c:v>优秀率</c:v>
                  </c:pt>
                  <c:pt idx="3">
                    <c:v>及格率</c:v>
                  </c:pt>
                  <c:pt idx="4">
                    <c:v>优秀率</c:v>
                  </c:pt>
                  <c:pt idx="5">
                    <c:v>及格率</c:v>
                  </c:pt>
                </c:lvl>
                <c:lvl>
                  <c:pt idx="0">
                    <c:v>2013</c:v>
                  </c:pt>
                  <c:pt idx="2">
                    <c:v>2014</c:v>
                  </c:pt>
                  <c:pt idx="4">
                    <c:v>2015</c:v>
                  </c:pt>
                </c:lvl>
              </c:multiLvlStrCache>
            </c:multiLvlStrRef>
          </c:cat>
          <c:val>
            <c:numRef>
              <c:f>综合数据!$B$4:$G$4</c:f>
              <c:numCache>
                <c:formatCode>General</c:formatCode>
                <c:ptCount val="6"/>
                <c:pt idx="0">
                  <c:v>0.305263157894737</c:v>
                </c:pt>
                <c:pt idx="1">
                  <c:v>0.663157894736844</c:v>
                </c:pt>
                <c:pt idx="2">
                  <c:v>0.22680412371134</c:v>
                </c:pt>
                <c:pt idx="3">
                  <c:v>0.804123711340206</c:v>
                </c:pt>
                <c:pt idx="4">
                  <c:v>0.388429752066116</c:v>
                </c:pt>
                <c:pt idx="5">
                  <c:v>0.818181818181831</c:v>
                </c:pt>
              </c:numCache>
            </c:numRef>
          </c:val>
        </c:ser>
        <c:dLbls>
          <c:showLegendKey val="0"/>
          <c:showVal val="0"/>
          <c:showCatName val="0"/>
          <c:showSerName val="0"/>
          <c:showPercent val="0"/>
          <c:showBubbleSize val="0"/>
        </c:dLbls>
        <c:gapWidth val="150"/>
        <c:axId val="116017792"/>
        <c:axId val="116040064"/>
      </c:barChart>
      <c:catAx>
        <c:axId val="116017792"/>
        <c:scaling>
          <c:orientation val="minMax"/>
        </c:scaling>
        <c:delete val="0"/>
        <c:axPos val="b"/>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16040064"/>
        <c:crosses val="autoZero"/>
        <c:auto val="1"/>
        <c:lblAlgn val="ctr"/>
        <c:lblOffset val="100"/>
        <c:noMultiLvlLbl val="0"/>
      </c:catAx>
      <c:valAx>
        <c:axId val="116040064"/>
        <c:scaling>
          <c:orientation val="minMax"/>
        </c:scaling>
        <c:delete val="0"/>
        <c:axPos val="l"/>
        <c:majorGridlines/>
        <c:title>
          <c:tx>
            <c:rich>
              <a:bodyPr rot="-5400000" spcFirstLastPara="0" vertOverflow="ellipsis" vert="horz" wrap="square" anchor="ctr" anchorCtr="1"/>
              <a:lstStyle/>
              <a:p>
                <a:pPr>
                  <a:defRPr lang="zh-CN" sz="1000" b="1" i="0" u="none" strike="noStrike" kern="1200" baseline="0">
                    <a:solidFill>
                      <a:schemeClr val="tx1"/>
                    </a:solidFill>
                    <a:latin typeface="+mn-lt"/>
                    <a:ea typeface="+mn-ea"/>
                    <a:cs typeface="+mn-cs"/>
                  </a:defRPr>
                </a:pPr>
                <a:r>
                  <a:rPr lang="zh-CN" altLang="en-US"/>
                  <a:t>百分比</a:t>
                </a:r>
                <a:endParaRPr lang="zh-CN" altLang="en-US"/>
              </a:p>
            </c:rich>
          </c:tx>
          <c:layout/>
          <c:overlay val="0"/>
        </c:title>
        <c:numFmt formatCode="0%" sourceLinked="0"/>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16017792"/>
        <c:crosses val="autoZero"/>
        <c:crossBetween val="between"/>
      </c:valAx>
    </c:plotArea>
    <c:legend>
      <c:legendPos val="t"/>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legend>
    <c:plotVisOnly val="1"/>
    <c:dispBlanksAs val="gap"/>
    <c:showDLblsOverMax val="0"/>
  </c:chart>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1600" b="1" i="0" u="none" strike="noStrike" kern="1200" baseline="0">
                <a:solidFill>
                  <a:schemeClr val="tx1"/>
                </a:solidFill>
                <a:latin typeface="微软雅黑" panose="020B0503020204020204" pitchFamily="34" charset="-122"/>
                <a:ea typeface="微软雅黑" panose="020B0503020204020204" pitchFamily="34" charset="-122"/>
                <a:cs typeface="+mn-cs"/>
              </a:defRPr>
            </a:pPr>
            <a:r>
              <a:rPr lang="zh-CN" altLang="zh-CN" sz="1600" b="1" i="0" baseline="0">
                <a:latin typeface="微软雅黑" panose="020B0503020204020204" pitchFamily="34" charset="-122"/>
                <a:ea typeface="微软雅黑" panose="020B0503020204020204" pitchFamily="34" charset="-122"/>
              </a:rPr>
              <a:t>北航期末考试与研究生推免考试</a:t>
            </a:r>
            <a:r>
              <a:rPr lang="zh-CN" altLang="en-US" sz="1600" b="1" i="0" baseline="0">
                <a:latin typeface="微软雅黑" panose="020B0503020204020204" pitchFamily="34" charset="-122"/>
                <a:ea typeface="微软雅黑" panose="020B0503020204020204" pitchFamily="34" charset="-122"/>
              </a:rPr>
              <a:t>平均分</a:t>
            </a:r>
            <a:endParaRPr lang="zh-CN" altLang="zh-CN" sz="1600">
              <a:latin typeface="微软雅黑" panose="020B0503020204020204" pitchFamily="34" charset="-122"/>
              <a:ea typeface="微软雅黑" panose="020B0503020204020204" pitchFamily="34" charset="-122"/>
            </a:endParaRPr>
          </a:p>
        </c:rich>
      </c:tx>
      <c:layout/>
      <c:overlay val="0"/>
    </c:title>
    <c:autoTitleDeleted val="0"/>
    <c:plotArea>
      <c:layout/>
      <c:barChart>
        <c:barDir val="col"/>
        <c:grouping val="clustered"/>
        <c:varyColors val="0"/>
        <c:ser>
          <c:idx val="0"/>
          <c:order val="0"/>
          <c:tx>
            <c:strRef>
              <c:f>综合数据!$J$3</c:f>
              <c:strCache>
                <c:ptCount val="1"/>
                <c:pt idx="0">
                  <c:v>北航</c:v>
                </c:pt>
              </c:strCache>
            </c:strRef>
          </c:tx>
          <c:invertIfNegative val="0"/>
          <c:dLbls>
            <c:delete val="1"/>
          </c:dLbls>
          <c:cat>
            <c:multiLvlStrRef>
              <c:f>综合数据!$K$1:$M$2</c:f>
              <c:multiLvlStrCache>
                <c:ptCount val="3"/>
                <c:lvl>
                  <c:pt idx="0">
                    <c:v>2013</c:v>
                  </c:pt>
                  <c:pt idx="1">
                    <c:v>2014</c:v>
                  </c:pt>
                  <c:pt idx="2">
                    <c:v>2015</c:v>
                  </c:pt>
                </c:lvl>
                <c:lvl>
                  <c:pt idx="0">
                    <c:v>平均分</c:v>
                  </c:pt>
                </c:lvl>
              </c:multiLvlStrCache>
            </c:multiLvlStrRef>
          </c:cat>
          <c:val>
            <c:numRef>
              <c:f>综合数据!$K$3:$M$3</c:f>
              <c:numCache>
                <c:formatCode>General</c:formatCode>
                <c:ptCount val="3"/>
                <c:pt idx="0">
                  <c:v>76.0279720279716</c:v>
                </c:pt>
                <c:pt idx="1">
                  <c:v>75.6905594405594</c:v>
                </c:pt>
                <c:pt idx="2">
                  <c:v>81.5407673860911</c:v>
                </c:pt>
              </c:numCache>
            </c:numRef>
          </c:val>
        </c:ser>
        <c:ser>
          <c:idx val="1"/>
          <c:order val="1"/>
          <c:tx>
            <c:strRef>
              <c:f>综合数据!$J$4</c:f>
              <c:strCache>
                <c:ptCount val="1"/>
                <c:pt idx="0">
                  <c:v>推免</c:v>
                </c:pt>
              </c:strCache>
            </c:strRef>
          </c:tx>
          <c:invertIfNegative val="0"/>
          <c:dLbls>
            <c:delete val="1"/>
          </c:dLbls>
          <c:cat>
            <c:multiLvlStrRef>
              <c:f>综合数据!$K$1:$M$2</c:f>
              <c:multiLvlStrCache>
                <c:ptCount val="3"/>
                <c:lvl>
                  <c:pt idx="0">
                    <c:v>2013</c:v>
                  </c:pt>
                  <c:pt idx="1">
                    <c:v>2014</c:v>
                  </c:pt>
                  <c:pt idx="2">
                    <c:v>2015</c:v>
                  </c:pt>
                </c:lvl>
                <c:lvl>
                  <c:pt idx="0">
                    <c:v>平均分</c:v>
                  </c:pt>
                </c:lvl>
              </c:multiLvlStrCache>
            </c:multiLvlStrRef>
          </c:cat>
          <c:val>
            <c:numRef>
              <c:f>综合数据!$K$4:$M$4</c:f>
              <c:numCache>
                <c:formatCode>General</c:formatCode>
                <c:ptCount val="3"/>
                <c:pt idx="0">
                  <c:v>64.8084210526288</c:v>
                </c:pt>
                <c:pt idx="1">
                  <c:v>65.7773195876289</c:v>
                </c:pt>
                <c:pt idx="2">
                  <c:v>72.8</c:v>
                </c:pt>
              </c:numCache>
            </c:numRef>
          </c:val>
        </c:ser>
        <c:dLbls>
          <c:showLegendKey val="0"/>
          <c:showVal val="0"/>
          <c:showCatName val="0"/>
          <c:showSerName val="0"/>
          <c:showPercent val="0"/>
          <c:showBubbleSize val="0"/>
        </c:dLbls>
        <c:gapWidth val="150"/>
        <c:axId val="116110464"/>
        <c:axId val="116112000"/>
      </c:barChart>
      <c:catAx>
        <c:axId val="116110464"/>
        <c:scaling>
          <c:orientation val="minMax"/>
        </c:scaling>
        <c:delete val="0"/>
        <c:axPos val="b"/>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16112000"/>
        <c:crosses val="autoZero"/>
        <c:auto val="1"/>
        <c:lblAlgn val="ctr"/>
        <c:lblOffset val="100"/>
        <c:noMultiLvlLbl val="0"/>
      </c:catAx>
      <c:valAx>
        <c:axId val="116112000"/>
        <c:scaling>
          <c:orientation val="minMax"/>
          <c:max val="100"/>
        </c:scaling>
        <c:delete val="0"/>
        <c:axPos val="l"/>
        <c:majorGridlines/>
        <c:title>
          <c:tx>
            <c:rich>
              <a:bodyPr rot="-5400000" spcFirstLastPara="0" vertOverflow="ellipsis" vert="horz" wrap="square" anchor="ctr" anchorCtr="1"/>
              <a:lstStyle/>
              <a:p>
                <a:pPr>
                  <a:defRPr lang="zh-CN" sz="1000" b="1" i="0" u="none" strike="noStrike" kern="1200" baseline="0">
                    <a:solidFill>
                      <a:schemeClr val="tx1"/>
                    </a:solidFill>
                    <a:latin typeface="+mn-lt"/>
                    <a:ea typeface="+mn-ea"/>
                    <a:cs typeface="+mn-cs"/>
                  </a:defRPr>
                </a:pPr>
                <a:r>
                  <a:rPr lang="zh-CN" altLang="en-US"/>
                  <a:t>平均分</a:t>
                </a:r>
                <a:endParaRPr lang="zh-CN" altLang="en-US"/>
              </a:p>
            </c:rich>
          </c:tx>
          <c:layout/>
          <c:overlay val="0"/>
        </c:title>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16110464"/>
        <c:crosses val="autoZero"/>
        <c:crossBetween val="between"/>
      </c:valAx>
    </c:plotArea>
    <c:legend>
      <c:legendPos val="t"/>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legend>
    <c:plotVisOnly val="1"/>
    <c:dispBlanksAs val="gap"/>
    <c:showDLblsOverMax val="0"/>
  </c:chart>
  <c:txPr>
    <a:bodyPr/>
    <a:lstStyle/>
    <a:p>
      <a:pPr>
        <a:defRPr lang="zh-CN"/>
      </a:pP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ACBC1B0-B930-42FF-98C5-0988036B7595}" type="doc">
      <dgm:prSet loTypeId="urn:microsoft.com/office/officeart/2005/8/layout/radial3" loCatId="cycle" qsTypeId="urn:microsoft.com/office/officeart/2005/8/quickstyle/simple1#2" qsCatId="simple" csTypeId="urn:microsoft.com/office/officeart/2005/8/colors/colorful5#1" csCatId="colorful" phldr="1"/>
      <dgm:spPr/>
      <dgm:t>
        <a:bodyPr/>
        <a:lstStyle/>
        <a:p>
          <a:endParaRPr lang="zh-CN" altLang="en-US"/>
        </a:p>
      </dgm:t>
    </dgm:pt>
    <dgm:pt modelId="{950CEB52-312F-412C-8EFD-52E6439AA89C}">
      <dgm:prSet phldrT="[文本]" custT="1"/>
      <dgm:spPr/>
      <dgm:t>
        <a:bodyPr/>
        <a:lstStyle/>
        <a:p>
          <a:r>
            <a:rPr lang="zh-CN" altLang="en-US" sz="1400" b="1" dirty="0" smtClean="0"/>
            <a:t>代码相似性检测</a:t>
          </a:r>
          <a:endParaRPr lang="zh-CN" altLang="en-US" sz="1400" b="1" dirty="0"/>
        </a:p>
      </dgm:t>
    </dgm:pt>
    <dgm:pt modelId="{537DC14B-F3C4-4E1C-BEA4-14CCCD75C9BE}" cxnId="{E49026B3-7FD4-4E0B-91F2-67D531A3596D}" type="parTrans">
      <dgm:prSet/>
      <dgm:spPr/>
      <dgm:t>
        <a:bodyPr/>
        <a:lstStyle/>
        <a:p>
          <a:endParaRPr lang="zh-CN" altLang="en-US" b="0"/>
        </a:p>
      </dgm:t>
    </dgm:pt>
    <dgm:pt modelId="{B46C74E9-8B5E-46BD-B6B7-7E95B51972CF}" cxnId="{E49026B3-7FD4-4E0B-91F2-67D531A3596D}" type="sibTrans">
      <dgm:prSet/>
      <dgm:spPr/>
      <dgm:t>
        <a:bodyPr/>
        <a:lstStyle/>
        <a:p>
          <a:endParaRPr lang="zh-CN" altLang="en-US" b="0"/>
        </a:p>
      </dgm:t>
    </dgm:pt>
    <dgm:pt modelId="{6F03E54B-ECF2-49E3-AAD2-D6688D7F9831}">
      <dgm:prSet phldrT="[文本]"/>
      <dgm:spPr/>
      <dgm:t>
        <a:bodyPr/>
        <a:lstStyle/>
        <a:p>
          <a:r>
            <a:rPr lang="zh-CN" altLang="en-US" b="0" i="0" dirty="0"/>
            <a:t>修改注释</a:t>
          </a:r>
          <a:endParaRPr lang="zh-CN" altLang="en-US" b="0" dirty="0"/>
        </a:p>
      </dgm:t>
    </dgm:pt>
    <dgm:pt modelId="{6FD418A8-CC51-4991-84F4-B524B0726E4F}" cxnId="{1404EF6A-CA8A-45F7-B9F9-3BEF927D9050}" type="parTrans">
      <dgm:prSet/>
      <dgm:spPr/>
      <dgm:t>
        <a:bodyPr/>
        <a:lstStyle/>
        <a:p>
          <a:endParaRPr lang="zh-CN" altLang="en-US" b="0"/>
        </a:p>
      </dgm:t>
    </dgm:pt>
    <dgm:pt modelId="{DCA2CD0A-0AE9-44F9-B349-2AA3391F7ABD}" cxnId="{1404EF6A-CA8A-45F7-B9F9-3BEF927D9050}" type="sibTrans">
      <dgm:prSet/>
      <dgm:spPr/>
      <dgm:t>
        <a:bodyPr/>
        <a:lstStyle/>
        <a:p>
          <a:endParaRPr lang="zh-CN" altLang="en-US" b="0"/>
        </a:p>
      </dgm:t>
    </dgm:pt>
    <dgm:pt modelId="{944AA6FC-18C5-4C6F-B671-CABFF5ECFDF7}">
      <dgm:prSet phldrT="[文本]"/>
      <dgm:spPr/>
      <dgm:t>
        <a:bodyPr/>
        <a:lstStyle/>
        <a:p>
          <a:r>
            <a:rPr lang="zh-CN" altLang="en-US" b="0" i="0" dirty="0"/>
            <a:t>重新排版</a:t>
          </a:r>
          <a:endParaRPr lang="zh-CN" altLang="en-US" b="0" dirty="0"/>
        </a:p>
      </dgm:t>
    </dgm:pt>
    <dgm:pt modelId="{8B9D3E21-FA3B-4478-97D5-BD2CDA40851E}" cxnId="{8B5C25E2-C6DF-4107-85F2-CD722BF06E3A}" type="parTrans">
      <dgm:prSet/>
      <dgm:spPr/>
      <dgm:t>
        <a:bodyPr/>
        <a:lstStyle/>
        <a:p>
          <a:endParaRPr lang="zh-CN" altLang="en-US" b="0"/>
        </a:p>
      </dgm:t>
    </dgm:pt>
    <dgm:pt modelId="{2691055F-A90E-4572-AE2B-4E1503F511ED}" cxnId="{8B5C25E2-C6DF-4107-85F2-CD722BF06E3A}" type="sibTrans">
      <dgm:prSet/>
      <dgm:spPr/>
      <dgm:t>
        <a:bodyPr/>
        <a:lstStyle/>
        <a:p>
          <a:endParaRPr lang="zh-CN" altLang="en-US" b="0"/>
        </a:p>
      </dgm:t>
    </dgm:pt>
    <dgm:pt modelId="{09F304CB-971D-4719-8FDE-D32111A12116}">
      <dgm:prSet phldrT="[文本]"/>
      <dgm:spPr/>
      <dgm:t>
        <a:bodyPr/>
        <a:lstStyle/>
        <a:p>
          <a:r>
            <a:rPr lang="zh-CN" altLang="en-US" b="0" i="0" dirty="0"/>
            <a:t>标识符重命名</a:t>
          </a:r>
          <a:endParaRPr lang="zh-CN" altLang="en-US" b="0" dirty="0"/>
        </a:p>
      </dgm:t>
    </dgm:pt>
    <dgm:pt modelId="{1B5A0633-13A2-48D4-941A-7B65E61C7346}" cxnId="{329C2D0A-30E1-4393-B003-26AC58D3EC95}" type="parTrans">
      <dgm:prSet/>
      <dgm:spPr/>
      <dgm:t>
        <a:bodyPr/>
        <a:lstStyle/>
        <a:p>
          <a:endParaRPr lang="zh-CN" altLang="en-US" b="0"/>
        </a:p>
      </dgm:t>
    </dgm:pt>
    <dgm:pt modelId="{D0A5D7CF-5642-4966-A9F6-ABFA66C2E288}" cxnId="{329C2D0A-30E1-4393-B003-26AC58D3EC95}" type="sibTrans">
      <dgm:prSet/>
      <dgm:spPr/>
      <dgm:t>
        <a:bodyPr/>
        <a:lstStyle/>
        <a:p>
          <a:endParaRPr lang="zh-CN" altLang="en-US" b="0"/>
        </a:p>
      </dgm:t>
    </dgm:pt>
    <dgm:pt modelId="{E89B5571-F4F8-4A43-B114-398D7D4B86FE}">
      <dgm:prSet phldrT="[文本]"/>
      <dgm:spPr/>
      <dgm:t>
        <a:bodyPr/>
        <a:lstStyle/>
        <a:p>
          <a:r>
            <a:rPr lang="zh-CN" altLang="en-US" b="0" i="0" dirty="0"/>
            <a:t>代码块重排序</a:t>
          </a:r>
          <a:endParaRPr lang="zh-CN" altLang="en-US" b="0" dirty="0"/>
        </a:p>
      </dgm:t>
    </dgm:pt>
    <dgm:pt modelId="{5541B3A9-CACB-42EE-8A4A-042498261381}" cxnId="{89AE4658-C013-4380-B271-E36DE70283D7}" type="parTrans">
      <dgm:prSet/>
      <dgm:spPr/>
      <dgm:t>
        <a:bodyPr/>
        <a:lstStyle/>
        <a:p>
          <a:endParaRPr lang="zh-CN" altLang="en-US" b="0"/>
        </a:p>
      </dgm:t>
    </dgm:pt>
    <dgm:pt modelId="{7832A419-BA1E-4B9A-AAF8-09F388F5AC0F}" cxnId="{89AE4658-C013-4380-B271-E36DE70283D7}" type="sibTrans">
      <dgm:prSet/>
      <dgm:spPr/>
      <dgm:t>
        <a:bodyPr/>
        <a:lstStyle/>
        <a:p>
          <a:endParaRPr lang="zh-CN" altLang="en-US" b="0"/>
        </a:p>
      </dgm:t>
    </dgm:pt>
    <dgm:pt modelId="{D05383AD-0CD2-492A-88C4-091421CCB950}">
      <dgm:prSet phldrT="[文本]"/>
      <dgm:spPr/>
      <dgm:t>
        <a:bodyPr/>
        <a:lstStyle/>
        <a:p>
          <a:r>
            <a:rPr lang="zh-CN" altLang="en-US" b="0" i="0" dirty="0"/>
            <a:t>常量替换</a:t>
          </a:r>
          <a:endParaRPr lang="zh-CN" altLang="en-US" b="0" dirty="0"/>
        </a:p>
      </dgm:t>
    </dgm:pt>
    <dgm:pt modelId="{A750A1A7-7CD5-4A0C-BE33-27C86E817300}" cxnId="{A15DBD24-BD05-4D9D-BB33-F4D98F351F1C}" type="parTrans">
      <dgm:prSet/>
      <dgm:spPr/>
      <dgm:t>
        <a:bodyPr/>
        <a:lstStyle/>
        <a:p>
          <a:endParaRPr lang="zh-CN" altLang="en-US" b="0"/>
        </a:p>
      </dgm:t>
    </dgm:pt>
    <dgm:pt modelId="{6E6E8FD3-CBA6-41B3-AB56-7242DFB1AF78}" cxnId="{A15DBD24-BD05-4D9D-BB33-F4D98F351F1C}" type="sibTrans">
      <dgm:prSet/>
      <dgm:spPr/>
      <dgm:t>
        <a:bodyPr/>
        <a:lstStyle/>
        <a:p>
          <a:endParaRPr lang="zh-CN" altLang="en-US" b="0"/>
        </a:p>
      </dgm:t>
    </dgm:pt>
    <dgm:pt modelId="{212EB530-10EB-4CC6-ACD8-2C8E82944E68}">
      <dgm:prSet phldrT="[文本]"/>
      <dgm:spPr/>
      <dgm:t>
        <a:bodyPr/>
        <a:lstStyle/>
        <a:p>
          <a:r>
            <a:rPr lang="zh-CN" altLang="en-US" b="0" i="0" dirty="0"/>
            <a:t>改变数据类型</a:t>
          </a:r>
          <a:endParaRPr lang="zh-CN" altLang="en-US" b="0" dirty="0"/>
        </a:p>
      </dgm:t>
    </dgm:pt>
    <dgm:pt modelId="{BFD0DA75-0B1C-4185-8589-41A1498A82C1}" cxnId="{22A0E73E-59EA-40CF-9C38-FA1294BE35FB}" type="parTrans">
      <dgm:prSet/>
      <dgm:spPr/>
      <dgm:t>
        <a:bodyPr/>
        <a:lstStyle/>
        <a:p>
          <a:endParaRPr lang="zh-CN" altLang="en-US" b="0"/>
        </a:p>
      </dgm:t>
    </dgm:pt>
    <dgm:pt modelId="{A191B26F-6DAE-4C5D-A2E5-3BF0C190C0A8}" cxnId="{22A0E73E-59EA-40CF-9C38-FA1294BE35FB}" type="sibTrans">
      <dgm:prSet/>
      <dgm:spPr/>
      <dgm:t>
        <a:bodyPr/>
        <a:lstStyle/>
        <a:p>
          <a:endParaRPr lang="zh-CN" altLang="en-US" b="0"/>
        </a:p>
      </dgm:t>
    </dgm:pt>
    <dgm:pt modelId="{62DC4CBB-4806-4D75-99AA-74163C5032AB}">
      <dgm:prSet phldrT="[文本]"/>
      <dgm:spPr/>
      <dgm:t>
        <a:bodyPr/>
        <a:lstStyle/>
        <a:p>
          <a:r>
            <a:rPr lang="zh-CN" altLang="en-US" b="0" i="0" dirty="0"/>
            <a:t>代码冗余</a:t>
          </a:r>
          <a:endParaRPr lang="zh-CN" altLang="en-US" b="0" dirty="0"/>
        </a:p>
      </dgm:t>
    </dgm:pt>
    <dgm:pt modelId="{B3A4879E-33C9-47EE-A68B-CBB681C69E3D}" cxnId="{0DF7F2F9-89FD-44BE-B1B8-57CD76483FFC}" type="parTrans">
      <dgm:prSet/>
      <dgm:spPr/>
      <dgm:t>
        <a:bodyPr/>
        <a:lstStyle/>
        <a:p>
          <a:endParaRPr lang="zh-CN" altLang="en-US" b="0"/>
        </a:p>
      </dgm:t>
    </dgm:pt>
    <dgm:pt modelId="{A567D826-145E-41DC-9ACA-1742EE41704C}" cxnId="{0DF7F2F9-89FD-44BE-B1B8-57CD76483FFC}" type="sibTrans">
      <dgm:prSet/>
      <dgm:spPr/>
      <dgm:t>
        <a:bodyPr/>
        <a:lstStyle/>
        <a:p>
          <a:endParaRPr lang="zh-CN" altLang="en-US" b="0"/>
        </a:p>
      </dgm:t>
    </dgm:pt>
    <dgm:pt modelId="{089EF7CC-9179-4428-B1DF-1327877E9317}">
      <dgm:prSet phldrT="[文本]"/>
      <dgm:spPr/>
      <dgm:t>
        <a:bodyPr/>
        <a:lstStyle/>
        <a:p>
          <a:r>
            <a:rPr lang="zh-CN" altLang="en-US" b="0" i="0" dirty="0"/>
            <a:t>控制结构等价替换</a:t>
          </a:r>
          <a:endParaRPr lang="zh-CN" altLang="en-US" b="0" dirty="0"/>
        </a:p>
      </dgm:t>
    </dgm:pt>
    <dgm:pt modelId="{53B05133-9E59-4B1A-8D4D-06044B18B239}" cxnId="{192C840A-16CD-497A-8894-114E35C5C008}" type="parTrans">
      <dgm:prSet/>
      <dgm:spPr/>
      <dgm:t>
        <a:bodyPr/>
        <a:lstStyle/>
        <a:p>
          <a:endParaRPr lang="zh-CN" altLang="en-US" b="0"/>
        </a:p>
      </dgm:t>
    </dgm:pt>
    <dgm:pt modelId="{E11F8D6A-8D30-44AB-AF4B-6F6998BA14EC}" cxnId="{192C840A-16CD-497A-8894-114E35C5C008}" type="sibTrans">
      <dgm:prSet/>
      <dgm:spPr/>
      <dgm:t>
        <a:bodyPr/>
        <a:lstStyle/>
        <a:p>
          <a:endParaRPr lang="zh-CN" altLang="en-US" b="0"/>
        </a:p>
      </dgm:t>
    </dgm:pt>
    <dgm:pt modelId="{8430F92C-B4FA-4988-AFBA-5D0BFFA20892}">
      <dgm:prSet phldrT="[文本]"/>
      <dgm:spPr/>
      <dgm:t>
        <a:bodyPr/>
        <a:lstStyle/>
        <a:p>
          <a:r>
            <a:rPr lang="zh-CN" altLang="en-US" b="0" i="0" dirty="0"/>
            <a:t>表达式拆分</a:t>
          </a:r>
          <a:endParaRPr lang="zh-CN" altLang="en-US" b="0" dirty="0"/>
        </a:p>
      </dgm:t>
    </dgm:pt>
    <dgm:pt modelId="{C611BB9B-A39D-441C-9FFB-8EA14DC15C51}" cxnId="{CEA4AAA0-E92B-4D6D-B041-019F30271B31}" type="parTrans">
      <dgm:prSet/>
      <dgm:spPr/>
      <dgm:t>
        <a:bodyPr/>
        <a:lstStyle/>
        <a:p>
          <a:endParaRPr lang="zh-CN" altLang="en-US" b="0"/>
        </a:p>
      </dgm:t>
    </dgm:pt>
    <dgm:pt modelId="{54E2654C-7765-4970-A99D-FCE483661EA7}" cxnId="{CEA4AAA0-E92B-4D6D-B041-019F30271B31}" type="sibTrans">
      <dgm:prSet/>
      <dgm:spPr/>
      <dgm:t>
        <a:bodyPr/>
        <a:lstStyle/>
        <a:p>
          <a:endParaRPr lang="zh-CN" altLang="en-US" b="0"/>
        </a:p>
      </dgm:t>
    </dgm:pt>
    <dgm:pt modelId="{BAECF010-383B-4AB6-91A7-75D63EFF23BA}">
      <dgm:prSet phldrT="[文本]"/>
      <dgm:spPr/>
      <dgm:t>
        <a:bodyPr/>
        <a:lstStyle/>
        <a:p>
          <a:r>
            <a:rPr lang="zh-CN" altLang="en-US" b="0" i="0" dirty="0"/>
            <a:t>改变操作符</a:t>
          </a:r>
          <a:endParaRPr lang="zh-CN" altLang="en-US" b="0" dirty="0"/>
        </a:p>
      </dgm:t>
    </dgm:pt>
    <dgm:pt modelId="{0AA78492-1594-471B-90AF-346A6CA8ADE2}" cxnId="{ACEBA21D-AEB2-4B32-82CF-3364D6E0992B}" type="parTrans">
      <dgm:prSet/>
      <dgm:spPr/>
      <dgm:t>
        <a:bodyPr/>
        <a:lstStyle/>
        <a:p>
          <a:endParaRPr lang="zh-CN" altLang="en-US" b="0"/>
        </a:p>
      </dgm:t>
    </dgm:pt>
    <dgm:pt modelId="{C5E631B3-A2D7-45BD-9A7D-444216F73C3C}" cxnId="{ACEBA21D-AEB2-4B32-82CF-3364D6E0992B}" type="sibTrans">
      <dgm:prSet/>
      <dgm:spPr/>
      <dgm:t>
        <a:bodyPr/>
        <a:lstStyle/>
        <a:p>
          <a:endParaRPr lang="zh-CN" altLang="en-US" b="0"/>
        </a:p>
      </dgm:t>
    </dgm:pt>
    <dgm:pt modelId="{14F8269F-B65C-4BAD-8FF9-F4746EC81651}" type="pres">
      <dgm:prSet presAssocID="{9ACBC1B0-B930-42FF-98C5-0988036B7595}" presName="composite" presStyleCnt="0">
        <dgm:presLayoutVars>
          <dgm:chMax val="1"/>
          <dgm:dir/>
          <dgm:resizeHandles val="exact"/>
        </dgm:presLayoutVars>
      </dgm:prSet>
      <dgm:spPr/>
      <dgm:t>
        <a:bodyPr/>
        <a:lstStyle/>
        <a:p>
          <a:endParaRPr lang="zh-CN" altLang="en-US"/>
        </a:p>
      </dgm:t>
    </dgm:pt>
    <dgm:pt modelId="{DACC8D66-C977-4E44-8C10-F39B9E333435}" type="pres">
      <dgm:prSet presAssocID="{9ACBC1B0-B930-42FF-98C5-0988036B7595}" presName="radial" presStyleCnt="0">
        <dgm:presLayoutVars>
          <dgm:animLvl val="ctr"/>
        </dgm:presLayoutVars>
      </dgm:prSet>
      <dgm:spPr/>
      <dgm:t>
        <a:bodyPr/>
        <a:lstStyle/>
        <a:p>
          <a:endParaRPr lang="zh-CN" altLang="en-US"/>
        </a:p>
      </dgm:t>
    </dgm:pt>
    <dgm:pt modelId="{385094E9-C00F-4F7C-9153-BCB8524C2B05}" type="pres">
      <dgm:prSet presAssocID="{950CEB52-312F-412C-8EFD-52E6439AA89C}" presName="centerShape" presStyleLbl="vennNode1" presStyleIdx="0" presStyleCnt="11" custScaleX="82832" custScaleY="84998"/>
      <dgm:spPr/>
      <dgm:t>
        <a:bodyPr/>
        <a:lstStyle/>
        <a:p>
          <a:endParaRPr lang="zh-CN" altLang="en-US"/>
        </a:p>
      </dgm:t>
    </dgm:pt>
    <dgm:pt modelId="{CA8B310B-196F-42F3-A812-0E194559317E}" type="pres">
      <dgm:prSet presAssocID="{6F03E54B-ECF2-49E3-AAD2-D6688D7F9831}" presName="node" presStyleLbl="vennNode1" presStyleIdx="1" presStyleCnt="11">
        <dgm:presLayoutVars>
          <dgm:bulletEnabled val="1"/>
        </dgm:presLayoutVars>
      </dgm:prSet>
      <dgm:spPr/>
      <dgm:t>
        <a:bodyPr/>
        <a:lstStyle/>
        <a:p>
          <a:endParaRPr lang="zh-CN" altLang="en-US"/>
        </a:p>
      </dgm:t>
    </dgm:pt>
    <dgm:pt modelId="{B5B13FBF-2794-4BED-82D9-4B25C65EDFFA}" type="pres">
      <dgm:prSet presAssocID="{944AA6FC-18C5-4C6F-B671-CABFF5ECFDF7}" presName="node" presStyleLbl="vennNode1" presStyleIdx="2" presStyleCnt="11">
        <dgm:presLayoutVars>
          <dgm:bulletEnabled val="1"/>
        </dgm:presLayoutVars>
      </dgm:prSet>
      <dgm:spPr/>
      <dgm:t>
        <a:bodyPr/>
        <a:lstStyle/>
        <a:p>
          <a:endParaRPr lang="zh-CN" altLang="en-US"/>
        </a:p>
      </dgm:t>
    </dgm:pt>
    <dgm:pt modelId="{132AD7DC-F8BA-45CF-9B7D-F2098947B33B}" type="pres">
      <dgm:prSet presAssocID="{09F304CB-971D-4719-8FDE-D32111A12116}" presName="node" presStyleLbl="vennNode1" presStyleIdx="3" presStyleCnt="11">
        <dgm:presLayoutVars>
          <dgm:bulletEnabled val="1"/>
        </dgm:presLayoutVars>
      </dgm:prSet>
      <dgm:spPr/>
      <dgm:t>
        <a:bodyPr/>
        <a:lstStyle/>
        <a:p>
          <a:endParaRPr lang="zh-CN" altLang="en-US"/>
        </a:p>
      </dgm:t>
    </dgm:pt>
    <dgm:pt modelId="{10FD6E6E-D60E-47AB-B35B-C96E4DE4AB06}" type="pres">
      <dgm:prSet presAssocID="{E89B5571-F4F8-4A43-B114-398D7D4B86FE}" presName="node" presStyleLbl="vennNode1" presStyleIdx="4" presStyleCnt="11">
        <dgm:presLayoutVars>
          <dgm:bulletEnabled val="1"/>
        </dgm:presLayoutVars>
      </dgm:prSet>
      <dgm:spPr/>
      <dgm:t>
        <a:bodyPr/>
        <a:lstStyle/>
        <a:p>
          <a:endParaRPr lang="zh-CN" altLang="en-US"/>
        </a:p>
      </dgm:t>
    </dgm:pt>
    <dgm:pt modelId="{DD03A7B9-9F7A-4E4B-BCB9-49091E7AEAAB}" type="pres">
      <dgm:prSet presAssocID="{D05383AD-0CD2-492A-88C4-091421CCB950}" presName="node" presStyleLbl="vennNode1" presStyleIdx="5" presStyleCnt="11">
        <dgm:presLayoutVars>
          <dgm:bulletEnabled val="1"/>
        </dgm:presLayoutVars>
      </dgm:prSet>
      <dgm:spPr/>
      <dgm:t>
        <a:bodyPr/>
        <a:lstStyle/>
        <a:p>
          <a:endParaRPr lang="zh-CN" altLang="en-US"/>
        </a:p>
      </dgm:t>
    </dgm:pt>
    <dgm:pt modelId="{452687E4-B1EE-4587-9811-ECEE61D75DB9}" type="pres">
      <dgm:prSet presAssocID="{BAECF010-383B-4AB6-91A7-75D63EFF23BA}" presName="node" presStyleLbl="vennNode1" presStyleIdx="6" presStyleCnt="11">
        <dgm:presLayoutVars>
          <dgm:bulletEnabled val="1"/>
        </dgm:presLayoutVars>
      </dgm:prSet>
      <dgm:spPr/>
      <dgm:t>
        <a:bodyPr/>
        <a:lstStyle/>
        <a:p>
          <a:endParaRPr lang="zh-CN" altLang="en-US"/>
        </a:p>
      </dgm:t>
    </dgm:pt>
    <dgm:pt modelId="{62916E22-A420-4ADB-B985-866278869DE5}" type="pres">
      <dgm:prSet presAssocID="{212EB530-10EB-4CC6-ACD8-2C8E82944E68}" presName="node" presStyleLbl="vennNode1" presStyleIdx="7" presStyleCnt="11">
        <dgm:presLayoutVars>
          <dgm:bulletEnabled val="1"/>
        </dgm:presLayoutVars>
      </dgm:prSet>
      <dgm:spPr/>
      <dgm:t>
        <a:bodyPr/>
        <a:lstStyle/>
        <a:p>
          <a:endParaRPr lang="zh-CN" altLang="en-US"/>
        </a:p>
      </dgm:t>
    </dgm:pt>
    <dgm:pt modelId="{32DEF3CC-361A-41DE-B1E0-45F7F44518A5}" type="pres">
      <dgm:prSet presAssocID="{62DC4CBB-4806-4D75-99AA-74163C5032AB}" presName="node" presStyleLbl="vennNode1" presStyleIdx="8" presStyleCnt="11">
        <dgm:presLayoutVars>
          <dgm:bulletEnabled val="1"/>
        </dgm:presLayoutVars>
      </dgm:prSet>
      <dgm:spPr/>
      <dgm:t>
        <a:bodyPr/>
        <a:lstStyle/>
        <a:p>
          <a:endParaRPr lang="zh-CN" altLang="en-US"/>
        </a:p>
      </dgm:t>
    </dgm:pt>
    <dgm:pt modelId="{41A53B8A-EABF-4F3E-8FE8-B6517DDC0488}" type="pres">
      <dgm:prSet presAssocID="{8430F92C-B4FA-4988-AFBA-5D0BFFA20892}" presName="node" presStyleLbl="vennNode1" presStyleIdx="9" presStyleCnt="11">
        <dgm:presLayoutVars>
          <dgm:bulletEnabled val="1"/>
        </dgm:presLayoutVars>
      </dgm:prSet>
      <dgm:spPr/>
      <dgm:t>
        <a:bodyPr/>
        <a:lstStyle/>
        <a:p>
          <a:endParaRPr lang="zh-CN" altLang="en-US"/>
        </a:p>
      </dgm:t>
    </dgm:pt>
    <dgm:pt modelId="{D08FD184-443D-4543-BD91-4AEAABD4EE1E}" type="pres">
      <dgm:prSet presAssocID="{089EF7CC-9179-4428-B1DF-1327877E9317}" presName="node" presStyleLbl="vennNode1" presStyleIdx="10" presStyleCnt="11">
        <dgm:presLayoutVars>
          <dgm:bulletEnabled val="1"/>
        </dgm:presLayoutVars>
      </dgm:prSet>
      <dgm:spPr/>
      <dgm:t>
        <a:bodyPr/>
        <a:lstStyle/>
        <a:p>
          <a:endParaRPr lang="zh-CN" altLang="en-US"/>
        </a:p>
      </dgm:t>
    </dgm:pt>
  </dgm:ptLst>
  <dgm:cxnLst>
    <dgm:cxn modelId="{0FDBE29F-8F6A-49F9-A824-E43E1AFEE611}" type="presOf" srcId="{62DC4CBB-4806-4D75-99AA-74163C5032AB}" destId="{32DEF3CC-361A-41DE-B1E0-45F7F44518A5}" srcOrd="0" destOrd="0" presId="urn:microsoft.com/office/officeart/2005/8/layout/radial3"/>
    <dgm:cxn modelId="{562086EB-6B51-4F4C-9AE2-700F5632D03A}" type="presOf" srcId="{6F03E54B-ECF2-49E3-AAD2-D6688D7F9831}" destId="{CA8B310B-196F-42F3-A812-0E194559317E}" srcOrd="0" destOrd="0" presId="urn:microsoft.com/office/officeart/2005/8/layout/radial3"/>
    <dgm:cxn modelId="{858AAF77-EE71-41CC-94CF-488AB7006691}" type="presOf" srcId="{950CEB52-312F-412C-8EFD-52E6439AA89C}" destId="{385094E9-C00F-4F7C-9153-BCB8524C2B05}" srcOrd="0" destOrd="0" presId="urn:microsoft.com/office/officeart/2005/8/layout/radial3"/>
    <dgm:cxn modelId="{89AE4658-C013-4380-B271-E36DE70283D7}" srcId="{950CEB52-312F-412C-8EFD-52E6439AA89C}" destId="{E89B5571-F4F8-4A43-B114-398D7D4B86FE}" srcOrd="3" destOrd="0" parTransId="{5541B3A9-CACB-42EE-8A4A-042498261381}" sibTransId="{7832A419-BA1E-4B9A-AAF8-09F388F5AC0F}"/>
    <dgm:cxn modelId="{A3DF85FB-270D-4351-8D06-C042202433A2}" type="presOf" srcId="{8430F92C-B4FA-4988-AFBA-5D0BFFA20892}" destId="{41A53B8A-EABF-4F3E-8FE8-B6517DDC0488}" srcOrd="0" destOrd="0" presId="urn:microsoft.com/office/officeart/2005/8/layout/radial3"/>
    <dgm:cxn modelId="{B4DA5E85-CD2A-4D75-9443-AFB5C9855B11}" type="presOf" srcId="{9ACBC1B0-B930-42FF-98C5-0988036B7595}" destId="{14F8269F-B65C-4BAD-8FF9-F4746EC81651}" srcOrd="0" destOrd="0" presId="urn:microsoft.com/office/officeart/2005/8/layout/radial3"/>
    <dgm:cxn modelId="{40751E66-A6AA-4054-8E0A-DA94CEF95026}" type="presOf" srcId="{944AA6FC-18C5-4C6F-B671-CABFF5ECFDF7}" destId="{B5B13FBF-2794-4BED-82D9-4B25C65EDFFA}" srcOrd="0" destOrd="0" presId="urn:microsoft.com/office/officeart/2005/8/layout/radial3"/>
    <dgm:cxn modelId="{8B5C25E2-C6DF-4107-85F2-CD722BF06E3A}" srcId="{950CEB52-312F-412C-8EFD-52E6439AA89C}" destId="{944AA6FC-18C5-4C6F-B671-CABFF5ECFDF7}" srcOrd="1" destOrd="0" parTransId="{8B9D3E21-FA3B-4478-97D5-BD2CDA40851E}" sibTransId="{2691055F-A90E-4572-AE2B-4E1503F511ED}"/>
    <dgm:cxn modelId="{D10706A8-34AF-4662-A33A-3548C051DBE3}" type="presOf" srcId="{089EF7CC-9179-4428-B1DF-1327877E9317}" destId="{D08FD184-443D-4543-BD91-4AEAABD4EE1E}" srcOrd="0" destOrd="0" presId="urn:microsoft.com/office/officeart/2005/8/layout/radial3"/>
    <dgm:cxn modelId="{329C2D0A-30E1-4393-B003-26AC58D3EC95}" srcId="{950CEB52-312F-412C-8EFD-52E6439AA89C}" destId="{09F304CB-971D-4719-8FDE-D32111A12116}" srcOrd="2" destOrd="0" parTransId="{1B5A0633-13A2-48D4-941A-7B65E61C7346}" sibTransId="{D0A5D7CF-5642-4966-A9F6-ABFA66C2E288}"/>
    <dgm:cxn modelId="{22A0E73E-59EA-40CF-9C38-FA1294BE35FB}" srcId="{950CEB52-312F-412C-8EFD-52E6439AA89C}" destId="{212EB530-10EB-4CC6-ACD8-2C8E82944E68}" srcOrd="6" destOrd="0" parTransId="{BFD0DA75-0B1C-4185-8589-41A1498A82C1}" sibTransId="{A191B26F-6DAE-4C5D-A2E5-3BF0C190C0A8}"/>
    <dgm:cxn modelId="{1CEA9BF4-3567-4DE8-9DC1-A55B60631317}" type="presOf" srcId="{E89B5571-F4F8-4A43-B114-398D7D4B86FE}" destId="{10FD6E6E-D60E-47AB-B35B-C96E4DE4AB06}" srcOrd="0" destOrd="0" presId="urn:microsoft.com/office/officeart/2005/8/layout/radial3"/>
    <dgm:cxn modelId="{3C768F89-61FB-4C81-BDA0-20913A13D425}" type="presOf" srcId="{09F304CB-971D-4719-8FDE-D32111A12116}" destId="{132AD7DC-F8BA-45CF-9B7D-F2098947B33B}" srcOrd="0" destOrd="0" presId="urn:microsoft.com/office/officeart/2005/8/layout/radial3"/>
    <dgm:cxn modelId="{1404EF6A-CA8A-45F7-B9F9-3BEF927D9050}" srcId="{950CEB52-312F-412C-8EFD-52E6439AA89C}" destId="{6F03E54B-ECF2-49E3-AAD2-D6688D7F9831}" srcOrd="0" destOrd="0" parTransId="{6FD418A8-CC51-4991-84F4-B524B0726E4F}" sibTransId="{DCA2CD0A-0AE9-44F9-B349-2AA3391F7ABD}"/>
    <dgm:cxn modelId="{192C840A-16CD-497A-8894-114E35C5C008}" srcId="{950CEB52-312F-412C-8EFD-52E6439AA89C}" destId="{089EF7CC-9179-4428-B1DF-1327877E9317}" srcOrd="9" destOrd="0" parTransId="{53B05133-9E59-4B1A-8D4D-06044B18B239}" sibTransId="{E11F8D6A-8D30-44AB-AF4B-6F6998BA14EC}"/>
    <dgm:cxn modelId="{ACEBA21D-AEB2-4B32-82CF-3364D6E0992B}" srcId="{950CEB52-312F-412C-8EFD-52E6439AA89C}" destId="{BAECF010-383B-4AB6-91A7-75D63EFF23BA}" srcOrd="5" destOrd="0" parTransId="{0AA78492-1594-471B-90AF-346A6CA8ADE2}" sibTransId="{C5E631B3-A2D7-45BD-9A7D-444216F73C3C}"/>
    <dgm:cxn modelId="{E970B535-F231-4AFB-9467-F361A08C8881}" type="presOf" srcId="{212EB530-10EB-4CC6-ACD8-2C8E82944E68}" destId="{62916E22-A420-4ADB-B985-866278869DE5}" srcOrd="0" destOrd="0" presId="urn:microsoft.com/office/officeart/2005/8/layout/radial3"/>
    <dgm:cxn modelId="{0DF7F2F9-89FD-44BE-B1B8-57CD76483FFC}" srcId="{950CEB52-312F-412C-8EFD-52E6439AA89C}" destId="{62DC4CBB-4806-4D75-99AA-74163C5032AB}" srcOrd="7" destOrd="0" parTransId="{B3A4879E-33C9-47EE-A68B-CBB681C69E3D}" sibTransId="{A567D826-145E-41DC-9ACA-1742EE41704C}"/>
    <dgm:cxn modelId="{A15DBD24-BD05-4D9D-BB33-F4D98F351F1C}" srcId="{950CEB52-312F-412C-8EFD-52E6439AA89C}" destId="{D05383AD-0CD2-492A-88C4-091421CCB950}" srcOrd="4" destOrd="0" parTransId="{A750A1A7-7CD5-4A0C-BE33-27C86E817300}" sibTransId="{6E6E8FD3-CBA6-41B3-AB56-7242DFB1AF78}"/>
    <dgm:cxn modelId="{4505633C-EB93-4784-A053-65ADE68960CF}" type="presOf" srcId="{D05383AD-0CD2-492A-88C4-091421CCB950}" destId="{DD03A7B9-9F7A-4E4B-BCB9-49091E7AEAAB}" srcOrd="0" destOrd="0" presId="urn:microsoft.com/office/officeart/2005/8/layout/radial3"/>
    <dgm:cxn modelId="{CEA4AAA0-E92B-4D6D-B041-019F30271B31}" srcId="{950CEB52-312F-412C-8EFD-52E6439AA89C}" destId="{8430F92C-B4FA-4988-AFBA-5D0BFFA20892}" srcOrd="8" destOrd="0" parTransId="{C611BB9B-A39D-441C-9FFB-8EA14DC15C51}" sibTransId="{54E2654C-7765-4970-A99D-FCE483661EA7}"/>
    <dgm:cxn modelId="{13BDDFCE-0CCC-4C86-A2F7-49FFC27E0383}" type="presOf" srcId="{BAECF010-383B-4AB6-91A7-75D63EFF23BA}" destId="{452687E4-B1EE-4587-9811-ECEE61D75DB9}" srcOrd="0" destOrd="0" presId="urn:microsoft.com/office/officeart/2005/8/layout/radial3"/>
    <dgm:cxn modelId="{E49026B3-7FD4-4E0B-91F2-67D531A3596D}" srcId="{9ACBC1B0-B930-42FF-98C5-0988036B7595}" destId="{950CEB52-312F-412C-8EFD-52E6439AA89C}" srcOrd="0" destOrd="0" parTransId="{537DC14B-F3C4-4E1C-BEA4-14CCCD75C9BE}" sibTransId="{B46C74E9-8B5E-46BD-B6B7-7E95B51972CF}"/>
    <dgm:cxn modelId="{33F833FF-38FF-4790-B697-10FC6E00A6BF}" type="presParOf" srcId="{14F8269F-B65C-4BAD-8FF9-F4746EC81651}" destId="{DACC8D66-C977-4E44-8C10-F39B9E333435}" srcOrd="0" destOrd="0" presId="urn:microsoft.com/office/officeart/2005/8/layout/radial3"/>
    <dgm:cxn modelId="{8D4474EC-732C-4B9D-8B8B-12D0449251DA}" type="presParOf" srcId="{DACC8D66-C977-4E44-8C10-F39B9E333435}" destId="{385094E9-C00F-4F7C-9153-BCB8524C2B05}" srcOrd="0" destOrd="0" presId="urn:microsoft.com/office/officeart/2005/8/layout/radial3"/>
    <dgm:cxn modelId="{5A488169-137B-4031-8D03-320053716513}" type="presParOf" srcId="{DACC8D66-C977-4E44-8C10-F39B9E333435}" destId="{CA8B310B-196F-42F3-A812-0E194559317E}" srcOrd="1" destOrd="0" presId="urn:microsoft.com/office/officeart/2005/8/layout/radial3"/>
    <dgm:cxn modelId="{EFE47F00-8953-4E5B-86F8-B9361E2A9542}" type="presParOf" srcId="{DACC8D66-C977-4E44-8C10-F39B9E333435}" destId="{B5B13FBF-2794-4BED-82D9-4B25C65EDFFA}" srcOrd="2" destOrd="0" presId="urn:microsoft.com/office/officeart/2005/8/layout/radial3"/>
    <dgm:cxn modelId="{C039720D-3AC6-440F-A9A9-9A45B443F2ED}" type="presParOf" srcId="{DACC8D66-C977-4E44-8C10-F39B9E333435}" destId="{132AD7DC-F8BA-45CF-9B7D-F2098947B33B}" srcOrd="3" destOrd="0" presId="urn:microsoft.com/office/officeart/2005/8/layout/radial3"/>
    <dgm:cxn modelId="{E5289077-6BBC-4200-AD4E-1DBBEC68F0F5}" type="presParOf" srcId="{DACC8D66-C977-4E44-8C10-F39B9E333435}" destId="{10FD6E6E-D60E-47AB-B35B-C96E4DE4AB06}" srcOrd="4" destOrd="0" presId="urn:microsoft.com/office/officeart/2005/8/layout/radial3"/>
    <dgm:cxn modelId="{FB23A007-5C33-43C0-B653-069F1673F5D6}" type="presParOf" srcId="{DACC8D66-C977-4E44-8C10-F39B9E333435}" destId="{DD03A7B9-9F7A-4E4B-BCB9-49091E7AEAAB}" srcOrd="5" destOrd="0" presId="urn:microsoft.com/office/officeart/2005/8/layout/radial3"/>
    <dgm:cxn modelId="{552745C3-A531-4BBE-8F28-3C185684CEE7}" type="presParOf" srcId="{DACC8D66-C977-4E44-8C10-F39B9E333435}" destId="{452687E4-B1EE-4587-9811-ECEE61D75DB9}" srcOrd="6" destOrd="0" presId="urn:microsoft.com/office/officeart/2005/8/layout/radial3"/>
    <dgm:cxn modelId="{D79345CE-EC70-473F-8B52-D2BCFCC7B317}" type="presParOf" srcId="{DACC8D66-C977-4E44-8C10-F39B9E333435}" destId="{62916E22-A420-4ADB-B985-866278869DE5}" srcOrd="7" destOrd="0" presId="urn:microsoft.com/office/officeart/2005/8/layout/radial3"/>
    <dgm:cxn modelId="{D70D4683-682C-4B4D-819B-C7FCF06A613B}" type="presParOf" srcId="{DACC8D66-C977-4E44-8C10-F39B9E333435}" destId="{32DEF3CC-361A-41DE-B1E0-45F7F44518A5}" srcOrd="8" destOrd="0" presId="urn:microsoft.com/office/officeart/2005/8/layout/radial3"/>
    <dgm:cxn modelId="{7BA13EA4-7463-4A21-A9DC-A4F65CBC86B5}" type="presParOf" srcId="{DACC8D66-C977-4E44-8C10-F39B9E333435}" destId="{41A53B8A-EABF-4F3E-8FE8-B6517DDC0488}" srcOrd="9" destOrd="0" presId="urn:microsoft.com/office/officeart/2005/8/layout/radial3"/>
    <dgm:cxn modelId="{0D1D37AD-A1D1-43F8-822D-32BAA8A8F200}" type="presParOf" srcId="{DACC8D66-C977-4E44-8C10-F39B9E333435}" destId="{D08FD184-443D-4543-BD91-4AEAABD4EE1E}" srcOrd="10" destOrd="0" presId="urn:microsoft.com/office/officeart/2005/8/layout/radial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6B0CCF-C8E7-4B03-BE2D-76C07134FE61}" type="doc">
      <dgm:prSet loTypeId="urn:microsoft.com/office/officeart/2005/8/layout/radial1#1" loCatId="cycle" qsTypeId="urn:microsoft.com/office/officeart/2005/8/quickstyle/simple2#1" qsCatId="simple" csTypeId="urn:microsoft.com/office/officeart/2005/8/colors/colorful3#1" csCatId="colorful" phldr="1"/>
      <dgm:spPr/>
      <dgm:t>
        <a:bodyPr/>
        <a:lstStyle/>
        <a:p>
          <a:endParaRPr lang="zh-CN" altLang="en-US"/>
        </a:p>
      </dgm:t>
    </dgm:pt>
    <dgm:pt modelId="{555C85C5-5DFE-4431-845E-03F1A407B0C9}">
      <dgm:prSet phldrT="[文本]"/>
      <dgm:spPr/>
      <dgm:t>
        <a:bodyPr/>
        <a:lstStyle/>
        <a:p>
          <a:r>
            <a:rPr lang="zh-CN" altLang="en-US" b="1" dirty="0" smtClean="0">
              <a:latin typeface="微软雅黑" panose="020B0503020204020204" pitchFamily="34" charset="-122"/>
              <a:ea typeface="微软雅黑" panose="020B0503020204020204" pitchFamily="34" charset="-122"/>
            </a:rPr>
            <a:t>软件工程系列</a:t>
          </a:r>
          <a:endParaRPr lang="zh-CN" altLang="en-US" b="1" dirty="0">
            <a:latin typeface="微软雅黑" panose="020B0503020204020204" pitchFamily="34" charset="-122"/>
            <a:ea typeface="微软雅黑" panose="020B0503020204020204" pitchFamily="34" charset="-122"/>
          </a:endParaRPr>
        </a:p>
      </dgm:t>
    </dgm:pt>
    <dgm:pt modelId="{BEEBD781-83CA-4EEC-96E1-0FC1AC9D217A}" cxnId="{70525A41-B431-40E7-8E0E-A367CCB76876}"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33947D2F-F355-4657-B0C7-D687A4583A62}" cxnId="{70525A41-B431-40E7-8E0E-A367CCB76876}"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45FD962B-C252-4562-8EAB-4A5F336AE24B}">
      <dgm:prSet phldrT="[文本]"/>
      <dgm:spPr/>
      <dgm:t>
        <a:bodyPr/>
        <a:lstStyle/>
        <a:p>
          <a:r>
            <a:rPr lang="zh-CN" altLang="en-US" dirty="0" smtClean="0">
              <a:latin typeface="微软雅黑" panose="020B0503020204020204" pitchFamily="34" charset="-122"/>
              <a:ea typeface="微软雅黑" panose="020B0503020204020204" pitchFamily="34" charset="-122"/>
            </a:rPr>
            <a:t>小组协作</a:t>
          </a:r>
          <a:endParaRPr lang="zh-CN" altLang="en-US" dirty="0">
            <a:latin typeface="微软雅黑" panose="020B0503020204020204" pitchFamily="34" charset="-122"/>
            <a:ea typeface="微软雅黑" panose="020B0503020204020204" pitchFamily="34" charset="-122"/>
          </a:endParaRPr>
        </a:p>
      </dgm:t>
    </dgm:pt>
    <dgm:pt modelId="{EC967FB9-9685-4D06-9033-C18BD40E6E98}" cxnId="{2479F12B-795A-44AF-AE5C-DD1A88611325}"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EE9D5D8D-B22B-4760-8288-15EB1770C4B4}" cxnId="{2479F12B-795A-44AF-AE5C-DD1A88611325}"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1AD601D1-C009-4152-A435-0F055693700B}">
      <dgm:prSet phldrT="[文本]"/>
      <dgm:spPr/>
      <dgm:t>
        <a:bodyPr/>
        <a:lstStyle/>
        <a:p>
          <a:r>
            <a:rPr lang="zh-CN" altLang="en-US" dirty="0" smtClean="0">
              <a:latin typeface="微软雅黑" panose="020B0503020204020204" pitchFamily="34" charset="-122"/>
              <a:ea typeface="微软雅黑" panose="020B0503020204020204" pitchFamily="34" charset="-122"/>
            </a:rPr>
            <a:t>增量式迭代开发</a:t>
          </a:r>
          <a:endParaRPr lang="zh-CN" altLang="en-US" dirty="0">
            <a:latin typeface="微软雅黑" panose="020B0503020204020204" pitchFamily="34" charset="-122"/>
            <a:ea typeface="微软雅黑" panose="020B0503020204020204" pitchFamily="34" charset="-122"/>
          </a:endParaRPr>
        </a:p>
      </dgm:t>
    </dgm:pt>
    <dgm:pt modelId="{BE0A9F35-794A-4C9A-9C48-C710F523CA76}" cxnId="{F2114087-6B9F-453B-9712-2D9B37A9D47D}"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C7B76BBA-6D5A-4D51-B7C9-C94A4285411C}" cxnId="{F2114087-6B9F-453B-9712-2D9B37A9D47D}"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D092194D-1FD8-4A66-BE54-F274F5DD9A38}">
      <dgm:prSet phldrT="[文本]"/>
      <dgm:spPr/>
      <dgm:t>
        <a:bodyPr/>
        <a:lstStyle/>
        <a:p>
          <a:r>
            <a:rPr lang="en-US" altLang="zh-CN" dirty="0" err="1" smtClean="0">
              <a:latin typeface="微软雅黑" panose="020B0503020204020204" pitchFamily="34" charset="-122"/>
              <a:ea typeface="微软雅黑" panose="020B0503020204020204" pitchFamily="34" charset="-122"/>
            </a:rPr>
            <a:t>GitHub</a:t>
          </a:r>
          <a:endParaRPr lang="zh-CN" altLang="en-US" dirty="0">
            <a:latin typeface="微软雅黑" panose="020B0503020204020204" pitchFamily="34" charset="-122"/>
            <a:ea typeface="微软雅黑" panose="020B0503020204020204" pitchFamily="34" charset="-122"/>
          </a:endParaRPr>
        </a:p>
      </dgm:t>
    </dgm:pt>
    <dgm:pt modelId="{E47D4A39-9D38-41DB-BEF6-D4E28C946EDD}" cxnId="{644583C3-4041-4209-9E58-14C4B8865A07}"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4B064991-F319-434C-9968-5AE651A69AF4}" cxnId="{644583C3-4041-4209-9E58-14C4B8865A07}"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EF2DFB6B-2D5D-4BA0-A254-DC69264B349F}">
      <dgm:prSet phldrT="[文本]"/>
      <dgm:spPr/>
      <dgm:t>
        <a:bodyPr/>
        <a:lstStyle/>
        <a:p>
          <a:r>
            <a:rPr lang="zh-CN" altLang="en-US" dirty="0" smtClean="0">
              <a:latin typeface="微软雅黑" panose="020B0503020204020204" pitchFamily="34" charset="-122"/>
              <a:ea typeface="微软雅黑" panose="020B0503020204020204" pitchFamily="34" charset="-122"/>
            </a:rPr>
            <a:t>小组互评</a:t>
          </a:r>
          <a:endParaRPr lang="zh-CN" altLang="en-US" dirty="0">
            <a:latin typeface="微软雅黑" panose="020B0503020204020204" pitchFamily="34" charset="-122"/>
            <a:ea typeface="微软雅黑" panose="020B0503020204020204" pitchFamily="34" charset="-122"/>
          </a:endParaRPr>
        </a:p>
      </dgm:t>
    </dgm:pt>
    <dgm:pt modelId="{C6CB6849-4979-442A-8427-13F413E8F3F2}" cxnId="{6AB6E0C2-9639-43CE-8B34-64745A34ECA3}"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694B72DB-32E0-4F85-9FDB-6874F0881AFC}" cxnId="{6AB6E0C2-9639-43CE-8B34-64745A34ECA3}"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2D7B32CB-AC79-4B69-9BDB-92C4EC8C2AA4}" type="pres">
      <dgm:prSet presAssocID="{A86B0CCF-C8E7-4B03-BE2D-76C07134FE61}" presName="cycle" presStyleCnt="0">
        <dgm:presLayoutVars>
          <dgm:chMax val="1"/>
          <dgm:dir/>
          <dgm:animLvl val="ctr"/>
          <dgm:resizeHandles val="exact"/>
        </dgm:presLayoutVars>
      </dgm:prSet>
      <dgm:spPr/>
      <dgm:t>
        <a:bodyPr/>
        <a:lstStyle/>
        <a:p>
          <a:endParaRPr lang="zh-CN" altLang="en-US"/>
        </a:p>
      </dgm:t>
    </dgm:pt>
    <dgm:pt modelId="{CB7A3BA7-547A-4C36-A89E-860E50C8118A}" type="pres">
      <dgm:prSet presAssocID="{555C85C5-5DFE-4431-845E-03F1A407B0C9}" presName="centerShape" presStyleLbl="node0" presStyleIdx="0" presStyleCnt="1"/>
      <dgm:spPr/>
      <dgm:t>
        <a:bodyPr/>
        <a:lstStyle/>
        <a:p>
          <a:endParaRPr lang="zh-CN" altLang="en-US"/>
        </a:p>
      </dgm:t>
    </dgm:pt>
    <dgm:pt modelId="{237E75C9-EFB6-4A6A-8E96-D79865ED0E68}" type="pres">
      <dgm:prSet presAssocID="{EC967FB9-9685-4D06-9033-C18BD40E6E98}" presName="Name9" presStyleLbl="parChTrans1D2" presStyleIdx="0" presStyleCnt="4"/>
      <dgm:spPr/>
      <dgm:t>
        <a:bodyPr/>
        <a:lstStyle/>
        <a:p>
          <a:endParaRPr lang="zh-CN" altLang="en-US"/>
        </a:p>
      </dgm:t>
    </dgm:pt>
    <dgm:pt modelId="{2A37F64B-0B34-471E-AE81-68E4392AA354}" type="pres">
      <dgm:prSet presAssocID="{EC967FB9-9685-4D06-9033-C18BD40E6E98}" presName="connTx" presStyleLbl="parChTrans1D2" presStyleIdx="0" presStyleCnt="4"/>
      <dgm:spPr/>
      <dgm:t>
        <a:bodyPr/>
        <a:lstStyle/>
        <a:p>
          <a:endParaRPr lang="zh-CN" altLang="en-US"/>
        </a:p>
      </dgm:t>
    </dgm:pt>
    <dgm:pt modelId="{55D3C5B0-256A-4ED6-9ABD-9493A3240B47}" type="pres">
      <dgm:prSet presAssocID="{45FD962B-C252-4562-8EAB-4A5F336AE24B}" presName="node" presStyleLbl="node1" presStyleIdx="0" presStyleCnt="4">
        <dgm:presLayoutVars>
          <dgm:bulletEnabled val="1"/>
        </dgm:presLayoutVars>
      </dgm:prSet>
      <dgm:spPr/>
      <dgm:t>
        <a:bodyPr/>
        <a:lstStyle/>
        <a:p>
          <a:endParaRPr lang="zh-CN" altLang="en-US"/>
        </a:p>
      </dgm:t>
    </dgm:pt>
    <dgm:pt modelId="{56FA38A9-C297-479B-9F78-C9E60756524F}" type="pres">
      <dgm:prSet presAssocID="{C6CB6849-4979-442A-8427-13F413E8F3F2}" presName="Name9" presStyleLbl="parChTrans1D2" presStyleIdx="1" presStyleCnt="4"/>
      <dgm:spPr/>
      <dgm:t>
        <a:bodyPr/>
        <a:lstStyle/>
        <a:p>
          <a:endParaRPr lang="zh-CN" altLang="en-US"/>
        </a:p>
      </dgm:t>
    </dgm:pt>
    <dgm:pt modelId="{B5225DD0-359C-4E70-B81B-CDD460D13919}" type="pres">
      <dgm:prSet presAssocID="{C6CB6849-4979-442A-8427-13F413E8F3F2}" presName="connTx" presStyleLbl="parChTrans1D2" presStyleIdx="1" presStyleCnt="4"/>
      <dgm:spPr/>
      <dgm:t>
        <a:bodyPr/>
        <a:lstStyle/>
        <a:p>
          <a:endParaRPr lang="zh-CN" altLang="en-US"/>
        </a:p>
      </dgm:t>
    </dgm:pt>
    <dgm:pt modelId="{5595A9AE-3FE8-4545-885F-E16AE73744BF}" type="pres">
      <dgm:prSet presAssocID="{EF2DFB6B-2D5D-4BA0-A254-DC69264B349F}" presName="node" presStyleLbl="node1" presStyleIdx="1" presStyleCnt="4">
        <dgm:presLayoutVars>
          <dgm:bulletEnabled val="1"/>
        </dgm:presLayoutVars>
      </dgm:prSet>
      <dgm:spPr/>
      <dgm:t>
        <a:bodyPr/>
        <a:lstStyle/>
        <a:p>
          <a:endParaRPr lang="zh-CN" altLang="en-US"/>
        </a:p>
      </dgm:t>
    </dgm:pt>
    <dgm:pt modelId="{B1134E10-301B-4477-ABC5-4CD1AD833DFC}" type="pres">
      <dgm:prSet presAssocID="{BE0A9F35-794A-4C9A-9C48-C710F523CA76}" presName="Name9" presStyleLbl="parChTrans1D2" presStyleIdx="2" presStyleCnt="4"/>
      <dgm:spPr/>
      <dgm:t>
        <a:bodyPr/>
        <a:lstStyle/>
        <a:p>
          <a:endParaRPr lang="zh-CN" altLang="en-US"/>
        </a:p>
      </dgm:t>
    </dgm:pt>
    <dgm:pt modelId="{76D8C93C-017D-4B30-91CB-BE745D8727F7}" type="pres">
      <dgm:prSet presAssocID="{BE0A9F35-794A-4C9A-9C48-C710F523CA76}" presName="connTx" presStyleLbl="parChTrans1D2" presStyleIdx="2" presStyleCnt="4"/>
      <dgm:spPr/>
      <dgm:t>
        <a:bodyPr/>
        <a:lstStyle/>
        <a:p>
          <a:endParaRPr lang="zh-CN" altLang="en-US"/>
        </a:p>
      </dgm:t>
    </dgm:pt>
    <dgm:pt modelId="{B0F3CD7E-26B2-4D1A-9BDE-13BCDB8C6E5C}" type="pres">
      <dgm:prSet presAssocID="{1AD601D1-C009-4152-A435-0F055693700B}" presName="node" presStyleLbl="node1" presStyleIdx="2" presStyleCnt="4">
        <dgm:presLayoutVars>
          <dgm:bulletEnabled val="1"/>
        </dgm:presLayoutVars>
      </dgm:prSet>
      <dgm:spPr/>
      <dgm:t>
        <a:bodyPr/>
        <a:lstStyle/>
        <a:p>
          <a:endParaRPr lang="zh-CN" altLang="en-US"/>
        </a:p>
      </dgm:t>
    </dgm:pt>
    <dgm:pt modelId="{FC7AF51A-6639-4E3E-879B-70742E62F6E2}" type="pres">
      <dgm:prSet presAssocID="{E47D4A39-9D38-41DB-BEF6-D4E28C946EDD}" presName="Name9" presStyleLbl="parChTrans1D2" presStyleIdx="3" presStyleCnt="4"/>
      <dgm:spPr/>
      <dgm:t>
        <a:bodyPr/>
        <a:lstStyle/>
        <a:p>
          <a:endParaRPr lang="zh-CN" altLang="en-US"/>
        </a:p>
      </dgm:t>
    </dgm:pt>
    <dgm:pt modelId="{0BA3248C-859D-452F-A51F-F5DCF7E3F6C9}" type="pres">
      <dgm:prSet presAssocID="{E47D4A39-9D38-41DB-BEF6-D4E28C946EDD}" presName="connTx" presStyleLbl="parChTrans1D2" presStyleIdx="3" presStyleCnt="4"/>
      <dgm:spPr/>
      <dgm:t>
        <a:bodyPr/>
        <a:lstStyle/>
        <a:p>
          <a:endParaRPr lang="zh-CN" altLang="en-US"/>
        </a:p>
      </dgm:t>
    </dgm:pt>
    <dgm:pt modelId="{2DFF1F7F-CA19-4617-A742-6E7B2D1066FB}" type="pres">
      <dgm:prSet presAssocID="{D092194D-1FD8-4A66-BE54-F274F5DD9A38}" presName="node" presStyleLbl="node1" presStyleIdx="3" presStyleCnt="4">
        <dgm:presLayoutVars>
          <dgm:bulletEnabled val="1"/>
        </dgm:presLayoutVars>
      </dgm:prSet>
      <dgm:spPr/>
      <dgm:t>
        <a:bodyPr/>
        <a:lstStyle/>
        <a:p>
          <a:endParaRPr lang="zh-CN" altLang="en-US"/>
        </a:p>
      </dgm:t>
    </dgm:pt>
  </dgm:ptLst>
  <dgm:cxnLst>
    <dgm:cxn modelId="{2479F12B-795A-44AF-AE5C-DD1A88611325}" srcId="{555C85C5-5DFE-4431-845E-03F1A407B0C9}" destId="{45FD962B-C252-4562-8EAB-4A5F336AE24B}" srcOrd="0" destOrd="0" parTransId="{EC967FB9-9685-4D06-9033-C18BD40E6E98}" sibTransId="{EE9D5D8D-B22B-4760-8288-15EB1770C4B4}"/>
    <dgm:cxn modelId="{887269D9-60A3-40D1-B916-A0C89B254344}" type="presOf" srcId="{1AD601D1-C009-4152-A435-0F055693700B}" destId="{B0F3CD7E-26B2-4D1A-9BDE-13BCDB8C6E5C}" srcOrd="0" destOrd="0" presId="urn:microsoft.com/office/officeart/2005/8/layout/radial1#1"/>
    <dgm:cxn modelId="{644583C3-4041-4209-9E58-14C4B8865A07}" srcId="{555C85C5-5DFE-4431-845E-03F1A407B0C9}" destId="{D092194D-1FD8-4A66-BE54-F274F5DD9A38}" srcOrd="3" destOrd="0" parTransId="{E47D4A39-9D38-41DB-BEF6-D4E28C946EDD}" sibTransId="{4B064991-F319-434C-9968-5AE651A69AF4}"/>
    <dgm:cxn modelId="{42C8EB83-BC10-467D-9A86-722371110A15}" type="presOf" srcId="{D092194D-1FD8-4A66-BE54-F274F5DD9A38}" destId="{2DFF1F7F-CA19-4617-A742-6E7B2D1066FB}" srcOrd="0" destOrd="0" presId="urn:microsoft.com/office/officeart/2005/8/layout/radial1#1"/>
    <dgm:cxn modelId="{90C44084-B46B-4777-A7C2-AAE7C4569542}" type="presOf" srcId="{EF2DFB6B-2D5D-4BA0-A254-DC69264B349F}" destId="{5595A9AE-3FE8-4545-885F-E16AE73744BF}" srcOrd="0" destOrd="0" presId="urn:microsoft.com/office/officeart/2005/8/layout/radial1#1"/>
    <dgm:cxn modelId="{91AD7E73-B1C0-4C17-B8E1-DCB3AC3E9863}" type="presOf" srcId="{BE0A9F35-794A-4C9A-9C48-C710F523CA76}" destId="{B1134E10-301B-4477-ABC5-4CD1AD833DFC}" srcOrd="0" destOrd="0" presId="urn:microsoft.com/office/officeart/2005/8/layout/radial1#1"/>
    <dgm:cxn modelId="{99EB4BC9-48CB-4760-B330-B0B86B655257}" type="presOf" srcId="{C6CB6849-4979-442A-8427-13F413E8F3F2}" destId="{B5225DD0-359C-4E70-B81B-CDD460D13919}" srcOrd="1" destOrd="0" presId="urn:microsoft.com/office/officeart/2005/8/layout/radial1#1"/>
    <dgm:cxn modelId="{A0AC1E9E-F1BE-43A8-B081-D6A84E64FB63}" type="presOf" srcId="{E47D4A39-9D38-41DB-BEF6-D4E28C946EDD}" destId="{0BA3248C-859D-452F-A51F-F5DCF7E3F6C9}" srcOrd="1" destOrd="0" presId="urn:microsoft.com/office/officeart/2005/8/layout/radial1#1"/>
    <dgm:cxn modelId="{8B9A2372-0EF9-4AED-93BC-9E2C46A1A6AE}" type="presOf" srcId="{45FD962B-C252-4562-8EAB-4A5F336AE24B}" destId="{55D3C5B0-256A-4ED6-9ABD-9493A3240B47}" srcOrd="0" destOrd="0" presId="urn:microsoft.com/office/officeart/2005/8/layout/radial1#1"/>
    <dgm:cxn modelId="{8B500C25-6EBC-4244-8153-74A9A130133F}" type="presOf" srcId="{C6CB6849-4979-442A-8427-13F413E8F3F2}" destId="{56FA38A9-C297-479B-9F78-C9E60756524F}" srcOrd="0" destOrd="0" presId="urn:microsoft.com/office/officeart/2005/8/layout/radial1#1"/>
    <dgm:cxn modelId="{70525A41-B431-40E7-8E0E-A367CCB76876}" srcId="{A86B0CCF-C8E7-4B03-BE2D-76C07134FE61}" destId="{555C85C5-5DFE-4431-845E-03F1A407B0C9}" srcOrd="0" destOrd="0" parTransId="{BEEBD781-83CA-4EEC-96E1-0FC1AC9D217A}" sibTransId="{33947D2F-F355-4657-B0C7-D687A4583A62}"/>
    <dgm:cxn modelId="{33558B80-9461-4F80-88C7-CC59A3D3F5B8}" type="presOf" srcId="{555C85C5-5DFE-4431-845E-03F1A407B0C9}" destId="{CB7A3BA7-547A-4C36-A89E-860E50C8118A}" srcOrd="0" destOrd="0" presId="urn:microsoft.com/office/officeart/2005/8/layout/radial1#1"/>
    <dgm:cxn modelId="{16659B3F-A054-43DF-9503-AB30FCB4EDE9}" type="presOf" srcId="{EC967FB9-9685-4D06-9033-C18BD40E6E98}" destId="{2A37F64B-0B34-471E-AE81-68E4392AA354}" srcOrd="1" destOrd="0" presId="urn:microsoft.com/office/officeart/2005/8/layout/radial1#1"/>
    <dgm:cxn modelId="{6AB6E0C2-9639-43CE-8B34-64745A34ECA3}" srcId="{555C85C5-5DFE-4431-845E-03F1A407B0C9}" destId="{EF2DFB6B-2D5D-4BA0-A254-DC69264B349F}" srcOrd="1" destOrd="0" parTransId="{C6CB6849-4979-442A-8427-13F413E8F3F2}" sibTransId="{694B72DB-32E0-4F85-9FDB-6874F0881AFC}"/>
    <dgm:cxn modelId="{F2A72123-0D0C-433A-B676-C34A6F7FA30A}" type="presOf" srcId="{E47D4A39-9D38-41DB-BEF6-D4E28C946EDD}" destId="{FC7AF51A-6639-4E3E-879B-70742E62F6E2}" srcOrd="0" destOrd="0" presId="urn:microsoft.com/office/officeart/2005/8/layout/radial1#1"/>
    <dgm:cxn modelId="{C7B58411-2E0B-4DD4-812D-D8F5C3C983B4}" type="presOf" srcId="{EC967FB9-9685-4D06-9033-C18BD40E6E98}" destId="{237E75C9-EFB6-4A6A-8E96-D79865ED0E68}" srcOrd="0" destOrd="0" presId="urn:microsoft.com/office/officeart/2005/8/layout/radial1#1"/>
    <dgm:cxn modelId="{F2114087-6B9F-453B-9712-2D9B37A9D47D}" srcId="{555C85C5-5DFE-4431-845E-03F1A407B0C9}" destId="{1AD601D1-C009-4152-A435-0F055693700B}" srcOrd="2" destOrd="0" parTransId="{BE0A9F35-794A-4C9A-9C48-C710F523CA76}" sibTransId="{C7B76BBA-6D5A-4D51-B7C9-C94A4285411C}"/>
    <dgm:cxn modelId="{F34C37AE-737E-45FB-9586-7CB057841006}" type="presOf" srcId="{A86B0CCF-C8E7-4B03-BE2D-76C07134FE61}" destId="{2D7B32CB-AC79-4B69-9BDB-92C4EC8C2AA4}" srcOrd="0" destOrd="0" presId="urn:microsoft.com/office/officeart/2005/8/layout/radial1#1"/>
    <dgm:cxn modelId="{BF0EA73F-812A-4A56-8BC7-C1832D22D2EA}" type="presOf" srcId="{BE0A9F35-794A-4C9A-9C48-C710F523CA76}" destId="{76D8C93C-017D-4B30-91CB-BE745D8727F7}" srcOrd="1" destOrd="0" presId="urn:microsoft.com/office/officeart/2005/8/layout/radial1#1"/>
    <dgm:cxn modelId="{B38FB70D-E4B8-4DFA-81D5-4B762671BFC0}" type="presParOf" srcId="{2D7B32CB-AC79-4B69-9BDB-92C4EC8C2AA4}" destId="{CB7A3BA7-547A-4C36-A89E-860E50C8118A}" srcOrd="0" destOrd="0" presId="urn:microsoft.com/office/officeart/2005/8/layout/radial1#1"/>
    <dgm:cxn modelId="{3984533C-3830-407D-814C-9E447DF3E38D}" type="presParOf" srcId="{2D7B32CB-AC79-4B69-9BDB-92C4EC8C2AA4}" destId="{237E75C9-EFB6-4A6A-8E96-D79865ED0E68}" srcOrd="1" destOrd="0" presId="urn:microsoft.com/office/officeart/2005/8/layout/radial1#1"/>
    <dgm:cxn modelId="{7310EB83-F71B-47F4-9110-0DA19E742E29}" type="presParOf" srcId="{237E75C9-EFB6-4A6A-8E96-D79865ED0E68}" destId="{2A37F64B-0B34-471E-AE81-68E4392AA354}" srcOrd="0" destOrd="0" presId="urn:microsoft.com/office/officeart/2005/8/layout/radial1#1"/>
    <dgm:cxn modelId="{72F14304-571B-4164-9367-BCC7931A7569}" type="presParOf" srcId="{2D7B32CB-AC79-4B69-9BDB-92C4EC8C2AA4}" destId="{55D3C5B0-256A-4ED6-9ABD-9493A3240B47}" srcOrd="2" destOrd="0" presId="urn:microsoft.com/office/officeart/2005/8/layout/radial1#1"/>
    <dgm:cxn modelId="{FFD778E1-BE89-41EE-8414-296D32EB9F06}" type="presParOf" srcId="{2D7B32CB-AC79-4B69-9BDB-92C4EC8C2AA4}" destId="{56FA38A9-C297-479B-9F78-C9E60756524F}" srcOrd="3" destOrd="0" presId="urn:microsoft.com/office/officeart/2005/8/layout/radial1#1"/>
    <dgm:cxn modelId="{AE57ACAE-9433-475F-9ADB-9BD60A8C19AF}" type="presParOf" srcId="{56FA38A9-C297-479B-9F78-C9E60756524F}" destId="{B5225DD0-359C-4E70-B81B-CDD460D13919}" srcOrd="0" destOrd="0" presId="urn:microsoft.com/office/officeart/2005/8/layout/radial1#1"/>
    <dgm:cxn modelId="{414701E1-E679-4583-B18B-96CDD6923A32}" type="presParOf" srcId="{2D7B32CB-AC79-4B69-9BDB-92C4EC8C2AA4}" destId="{5595A9AE-3FE8-4545-885F-E16AE73744BF}" srcOrd="4" destOrd="0" presId="urn:microsoft.com/office/officeart/2005/8/layout/radial1#1"/>
    <dgm:cxn modelId="{2363947A-4D12-4EBD-9AB1-EF0A1A17397A}" type="presParOf" srcId="{2D7B32CB-AC79-4B69-9BDB-92C4EC8C2AA4}" destId="{B1134E10-301B-4477-ABC5-4CD1AD833DFC}" srcOrd="5" destOrd="0" presId="urn:microsoft.com/office/officeart/2005/8/layout/radial1#1"/>
    <dgm:cxn modelId="{45D373E9-1849-49B1-8FE1-6BAEA5E72872}" type="presParOf" srcId="{B1134E10-301B-4477-ABC5-4CD1AD833DFC}" destId="{76D8C93C-017D-4B30-91CB-BE745D8727F7}" srcOrd="0" destOrd="0" presId="urn:microsoft.com/office/officeart/2005/8/layout/radial1#1"/>
    <dgm:cxn modelId="{17334D21-5C85-46DE-876C-29AD98502C82}" type="presParOf" srcId="{2D7B32CB-AC79-4B69-9BDB-92C4EC8C2AA4}" destId="{B0F3CD7E-26B2-4D1A-9BDE-13BCDB8C6E5C}" srcOrd="6" destOrd="0" presId="urn:microsoft.com/office/officeart/2005/8/layout/radial1#1"/>
    <dgm:cxn modelId="{D195E661-0DB6-4944-8528-2C35AB54AA40}" type="presParOf" srcId="{2D7B32CB-AC79-4B69-9BDB-92C4EC8C2AA4}" destId="{FC7AF51A-6639-4E3E-879B-70742E62F6E2}" srcOrd="7" destOrd="0" presId="urn:microsoft.com/office/officeart/2005/8/layout/radial1#1"/>
    <dgm:cxn modelId="{84E41191-2992-4833-8E6A-EE60ACEB3B5A}" type="presParOf" srcId="{FC7AF51A-6639-4E3E-879B-70742E62F6E2}" destId="{0BA3248C-859D-452F-A51F-F5DCF7E3F6C9}" srcOrd="0" destOrd="0" presId="urn:microsoft.com/office/officeart/2005/8/layout/radial1#1"/>
    <dgm:cxn modelId="{478BDEAC-B904-4D7E-B324-FD040F80B243}" type="presParOf" srcId="{2D7B32CB-AC79-4B69-9BDB-92C4EC8C2AA4}" destId="{2DFF1F7F-CA19-4617-A742-6E7B2D1066FB}" srcOrd="8" destOrd="0" presId="urn:microsoft.com/office/officeart/2005/8/layout/radial1#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5094E9-C00F-4F7C-9153-BCB8524C2B05}">
      <dsp:nvSpPr>
        <dsp:cNvPr id="0" name=""/>
        <dsp:cNvSpPr/>
      </dsp:nvSpPr>
      <dsp:spPr>
        <a:xfrm>
          <a:off x="671714" y="502918"/>
          <a:ext cx="874393" cy="897258"/>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CN" altLang="en-US" sz="1400" b="1" kern="1200" dirty="0" smtClean="0"/>
            <a:t>代码相似性检测</a:t>
          </a:r>
          <a:endParaRPr lang="zh-CN" altLang="en-US" sz="1400" b="1" kern="1200" dirty="0"/>
        </a:p>
      </dsp:txBody>
      <dsp:txXfrm>
        <a:off x="671714" y="502918"/>
        <a:ext cx="874393" cy="897258"/>
      </dsp:txXfrm>
    </dsp:sp>
    <dsp:sp modelId="{CA8B310B-196F-42F3-A812-0E194559317E}">
      <dsp:nvSpPr>
        <dsp:cNvPr id="0" name=""/>
        <dsp:cNvSpPr/>
      </dsp:nvSpPr>
      <dsp:spPr>
        <a:xfrm>
          <a:off x="845005" y="188"/>
          <a:ext cx="527811" cy="527811"/>
        </a:xfrm>
        <a:prstGeom prst="ellipse">
          <a:avLst/>
        </a:prstGeom>
        <a:solidFill>
          <a:schemeClr val="accent5">
            <a:alpha val="50000"/>
            <a:hueOff val="-735335"/>
            <a:satOff val="-1023"/>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zh-CN" altLang="en-US" sz="700" b="0" i="0" kern="1200" dirty="0"/>
            <a:t>修改注释</a:t>
          </a:r>
          <a:endParaRPr lang="zh-CN" altLang="en-US" sz="700" b="0" kern="1200" dirty="0"/>
        </a:p>
      </dsp:txBody>
      <dsp:txXfrm>
        <a:off x="845005" y="188"/>
        <a:ext cx="527811" cy="527811"/>
      </dsp:txXfrm>
    </dsp:sp>
    <dsp:sp modelId="{B5B13FBF-2794-4BED-82D9-4B25C65EDFFA}">
      <dsp:nvSpPr>
        <dsp:cNvPr id="0" name=""/>
        <dsp:cNvSpPr/>
      </dsp:nvSpPr>
      <dsp:spPr>
        <a:xfrm>
          <a:off x="1249080" y="131480"/>
          <a:ext cx="527811" cy="527811"/>
        </a:xfrm>
        <a:prstGeom prst="ellipse">
          <a:avLst/>
        </a:prstGeom>
        <a:solidFill>
          <a:schemeClr val="accent5">
            <a:alpha val="50000"/>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zh-CN" altLang="en-US" sz="700" b="0" i="0" kern="1200" dirty="0"/>
            <a:t>重新排版</a:t>
          </a:r>
          <a:endParaRPr lang="zh-CN" altLang="en-US" sz="700" b="0" kern="1200" dirty="0"/>
        </a:p>
      </dsp:txBody>
      <dsp:txXfrm>
        <a:off x="1249080" y="131480"/>
        <a:ext cx="527811" cy="527811"/>
      </dsp:txXfrm>
    </dsp:sp>
    <dsp:sp modelId="{132AD7DC-F8BA-45CF-9B7D-F2098947B33B}">
      <dsp:nvSpPr>
        <dsp:cNvPr id="0" name=""/>
        <dsp:cNvSpPr/>
      </dsp:nvSpPr>
      <dsp:spPr>
        <a:xfrm>
          <a:off x="1498812" y="475206"/>
          <a:ext cx="527811" cy="527811"/>
        </a:xfrm>
        <a:prstGeom prst="ellipse">
          <a:avLst/>
        </a:prstGeom>
        <a:solidFill>
          <a:schemeClr val="accent5">
            <a:alpha val="50000"/>
            <a:hueOff val="-2206004"/>
            <a:satOff val="-3068"/>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zh-CN" altLang="en-US" sz="700" b="0" i="0" kern="1200" dirty="0"/>
            <a:t>标识符重命名</a:t>
          </a:r>
          <a:endParaRPr lang="zh-CN" altLang="en-US" sz="700" b="0" kern="1200" dirty="0"/>
        </a:p>
      </dsp:txBody>
      <dsp:txXfrm>
        <a:off x="1498812" y="475206"/>
        <a:ext cx="527811" cy="527811"/>
      </dsp:txXfrm>
    </dsp:sp>
    <dsp:sp modelId="{10FD6E6E-D60E-47AB-B35B-C96E4DE4AB06}">
      <dsp:nvSpPr>
        <dsp:cNvPr id="0" name=""/>
        <dsp:cNvSpPr/>
      </dsp:nvSpPr>
      <dsp:spPr>
        <a:xfrm>
          <a:off x="1498812" y="900076"/>
          <a:ext cx="527811" cy="527811"/>
        </a:xfrm>
        <a:prstGeom prst="ellipse">
          <a:avLst/>
        </a:prstGeom>
        <a:solidFill>
          <a:schemeClr val="accent5">
            <a:alpha val="50000"/>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zh-CN" altLang="en-US" sz="700" b="0" i="0" kern="1200" dirty="0"/>
            <a:t>代码块重排序</a:t>
          </a:r>
          <a:endParaRPr lang="zh-CN" altLang="en-US" sz="700" b="0" kern="1200" dirty="0"/>
        </a:p>
      </dsp:txBody>
      <dsp:txXfrm>
        <a:off x="1498812" y="900076"/>
        <a:ext cx="527811" cy="527811"/>
      </dsp:txXfrm>
    </dsp:sp>
    <dsp:sp modelId="{DD03A7B9-9F7A-4E4B-BCB9-49091E7AEAAB}">
      <dsp:nvSpPr>
        <dsp:cNvPr id="0" name=""/>
        <dsp:cNvSpPr/>
      </dsp:nvSpPr>
      <dsp:spPr>
        <a:xfrm>
          <a:off x="1249080" y="1243803"/>
          <a:ext cx="527811" cy="527811"/>
        </a:xfrm>
        <a:prstGeom prst="ellipse">
          <a:avLst/>
        </a:prstGeom>
        <a:solidFill>
          <a:schemeClr val="accent5">
            <a:alpha val="50000"/>
            <a:hueOff val="-3676673"/>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zh-CN" altLang="en-US" sz="700" b="0" i="0" kern="1200" dirty="0"/>
            <a:t>常量替换</a:t>
          </a:r>
          <a:endParaRPr lang="zh-CN" altLang="en-US" sz="700" b="0" kern="1200" dirty="0"/>
        </a:p>
      </dsp:txBody>
      <dsp:txXfrm>
        <a:off x="1249080" y="1243803"/>
        <a:ext cx="527811" cy="527811"/>
      </dsp:txXfrm>
    </dsp:sp>
    <dsp:sp modelId="{452687E4-B1EE-4587-9811-ECEE61D75DB9}">
      <dsp:nvSpPr>
        <dsp:cNvPr id="0" name=""/>
        <dsp:cNvSpPr/>
      </dsp:nvSpPr>
      <dsp:spPr>
        <a:xfrm>
          <a:off x="845005" y="1375095"/>
          <a:ext cx="527811" cy="527811"/>
        </a:xfrm>
        <a:prstGeom prst="ellipse">
          <a:avLst/>
        </a:prstGeom>
        <a:solidFill>
          <a:schemeClr val="accent5">
            <a:alpha val="50000"/>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zh-CN" altLang="en-US" sz="700" b="0" i="0" kern="1200" dirty="0"/>
            <a:t>改变操作符</a:t>
          </a:r>
          <a:endParaRPr lang="zh-CN" altLang="en-US" sz="700" b="0" kern="1200" dirty="0"/>
        </a:p>
      </dsp:txBody>
      <dsp:txXfrm>
        <a:off x="845005" y="1375095"/>
        <a:ext cx="527811" cy="527811"/>
      </dsp:txXfrm>
    </dsp:sp>
    <dsp:sp modelId="{62916E22-A420-4ADB-B985-866278869DE5}">
      <dsp:nvSpPr>
        <dsp:cNvPr id="0" name=""/>
        <dsp:cNvSpPr/>
      </dsp:nvSpPr>
      <dsp:spPr>
        <a:xfrm>
          <a:off x="440930" y="1243803"/>
          <a:ext cx="527811" cy="527811"/>
        </a:xfrm>
        <a:prstGeom prst="ellipse">
          <a:avLst/>
        </a:prstGeom>
        <a:solidFill>
          <a:schemeClr val="accent5">
            <a:alpha val="50000"/>
            <a:hueOff val="-5147341"/>
            <a:satOff val="-7160"/>
            <a:lumOff val="-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zh-CN" altLang="en-US" sz="700" b="0" i="0" kern="1200" dirty="0"/>
            <a:t>改变数据类型</a:t>
          </a:r>
          <a:endParaRPr lang="zh-CN" altLang="en-US" sz="700" b="0" kern="1200" dirty="0"/>
        </a:p>
      </dsp:txBody>
      <dsp:txXfrm>
        <a:off x="440930" y="1243803"/>
        <a:ext cx="527811" cy="527811"/>
      </dsp:txXfrm>
    </dsp:sp>
    <dsp:sp modelId="{32DEF3CC-361A-41DE-B1E0-45F7F44518A5}">
      <dsp:nvSpPr>
        <dsp:cNvPr id="0" name=""/>
        <dsp:cNvSpPr/>
      </dsp:nvSpPr>
      <dsp:spPr>
        <a:xfrm>
          <a:off x="191198" y="900076"/>
          <a:ext cx="527811" cy="527811"/>
        </a:xfrm>
        <a:prstGeom prst="ellipse">
          <a:avLst/>
        </a:prstGeom>
        <a:solidFill>
          <a:schemeClr val="accent5">
            <a:alpha val="50000"/>
            <a:hueOff val="-5882677"/>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zh-CN" altLang="en-US" sz="700" b="0" i="0" kern="1200" dirty="0"/>
            <a:t>代码冗余</a:t>
          </a:r>
          <a:endParaRPr lang="zh-CN" altLang="en-US" sz="700" b="0" kern="1200" dirty="0"/>
        </a:p>
      </dsp:txBody>
      <dsp:txXfrm>
        <a:off x="191198" y="900076"/>
        <a:ext cx="527811" cy="527811"/>
      </dsp:txXfrm>
    </dsp:sp>
    <dsp:sp modelId="{41A53B8A-EABF-4F3E-8FE8-B6517DDC0488}">
      <dsp:nvSpPr>
        <dsp:cNvPr id="0" name=""/>
        <dsp:cNvSpPr/>
      </dsp:nvSpPr>
      <dsp:spPr>
        <a:xfrm>
          <a:off x="191198" y="475206"/>
          <a:ext cx="527811" cy="527811"/>
        </a:xfrm>
        <a:prstGeom prst="ellipse">
          <a:avLst/>
        </a:prstGeom>
        <a:solidFill>
          <a:schemeClr val="accent5">
            <a:alpha val="50000"/>
            <a:hueOff val="-6618011"/>
            <a:satOff val="-9205"/>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zh-CN" altLang="en-US" sz="700" b="0" i="0" kern="1200" dirty="0"/>
            <a:t>表达式拆分</a:t>
          </a:r>
          <a:endParaRPr lang="zh-CN" altLang="en-US" sz="700" b="0" kern="1200" dirty="0"/>
        </a:p>
      </dsp:txBody>
      <dsp:txXfrm>
        <a:off x="191198" y="475206"/>
        <a:ext cx="527811" cy="527811"/>
      </dsp:txXfrm>
    </dsp:sp>
    <dsp:sp modelId="{D08FD184-443D-4543-BD91-4AEAABD4EE1E}">
      <dsp:nvSpPr>
        <dsp:cNvPr id="0" name=""/>
        <dsp:cNvSpPr/>
      </dsp:nvSpPr>
      <dsp:spPr>
        <a:xfrm>
          <a:off x="440930" y="131480"/>
          <a:ext cx="527811" cy="527811"/>
        </a:xfrm>
        <a:prstGeom prst="ellipse">
          <a:avLst/>
        </a:prstGeom>
        <a:solidFill>
          <a:schemeClr val="accent5">
            <a:alpha val="50000"/>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zh-CN" altLang="en-US" sz="700" b="0" i="0" kern="1200" dirty="0"/>
            <a:t>控制结构等价替换</a:t>
          </a:r>
          <a:endParaRPr lang="zh-CN" altLang="en-US" sz="700" b="0" kern="1200" dirty="0"/>
        </a:p>
      </dsp:txBody>
      <dsp:txXfrm>
        <a:off x="440930" y="131480"/>
        <a:ext cx="527811" cy="52781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7A3BA7-547A-4C36-A89E-860E50C8118A}">
      <dsp:nvSpPr>
        <dsp:cNvPr id="0" name=""/>
        <dsp:cNvSpPr/>
      </dsp:nvSpPr>
      <dsp:spPr>
        <a:xfrm>
          <a:off x="1034612" y="945399"/>
          <a:ext cx="726139" cy="726139"/>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zh-CN" altLang="en-US" sz="1200" b="1" kern="1200" dirty="0" smtClean="0">
              <a:latin typeface="微软雅黑" panose="020B0503020204020204" pitchFamily="34" charset="-122"/>
              <a:ea typeface="微软雅黑" panose="020B0503020204020204" pitchFamily="34" charset="-122"/>
            </a:rPr>
            <a:t>软件工程系列</a:t>
          </a:r>
          <a:endParaRPr lang="zh-CN" altLang="en-US" sz="1200" b="1" kern="1200" dirty="0">
            <a:latin typeface="微软雅黑" panose="020B0503020204020204" pitchFamily="34" charset="-122"/>
            <a:ea typeface="微软雅黑" panose="020B0503020204020204" pitchFamily="34" charset="-122"/>
          </a:endParaRPr>
        </a:p>
      </dsp:txBody>
      <dsp:txXfrm>
        <a:off x="1034612" y="945399"/>
        <a:ext cx="726139" cy="726139"/>
      </dsp:txXfrm>
    </dsp:sp>
    <dsp:sp modelId="{237E75C9-EFB6-4A6A-8E96-D79865ED0E68}">
      <dsp:nvSpPr>
        <dsp:cNvPr id="0" name=""/>
        <dsp:cNvSpPr/>
      </dsp:nvSpPr>
      <dsp:spPr>
        <a:xfrm rot="16200000">
          <a:off x="1288573" y="812912"/>
          <a:ext cx="218216" cy="46757"/>
        </a:xfrm>
        <a:custGeom>
          <a:avLst/>
          <a:gdLst/>
          <a:ahLst/>
          <a:cxnLst/>
          <a:rect l="0" t="0" r="0" b="0"/>
          <a:pathLst>
            <a:path>
              <a:moveTo>
                <a:pt x="0" y="23378"/>
              </a:moveTo>
              <a:lnTo>
                <a:pt x="218216" y="2337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latin typeface="微软雅黑" panose="020B0503020204020204" pitchFamily="34" charset="-122"/>
            <a:ea typeface="微软雅黑" panose="020B0503020204020204" pitchFamily="34" charset="-122"/>
          </a:endParaRPr>
        </a:p>
      </dsp:txBody>
      <dsp:txXfrm rot="16200000">
        <a:off x="1392226" y="830835"/>
        <a:ext cx="10910" cy="10910"/>
      </dsp:txXfrm>
    </dsp:sp>
    <dsp:sp modelId="{55D3C5B0-256A-4ED6-9ABD-9493A3240B47}">
      <dsp:nvSpPr>
        <dsp:cNvPr id="0" name=""/>
        <dsp:cNvSpPr/>
      </dsp:nvSpPr>
      <dsp:spPr>
        <a:xfrm>
          <a:off x="1034612" y="1043"/>
          <a:ext cx="726139" cy="726139"/>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zh-CN" altLang="en-US" sz="900" kern="1200" dirty="0" smtClean="0">
              <a:latin typeface="微软雅黑" panose="020B0503020204020204" pitchFamily="34" charset="-122"/>
              <a:ea typeface="微软雅黑" panose="020B0503020204020204" pitchFamily="34" charset="-122"/>
            </a:rPr>
            <a:t>小组协作</a:t>
          </a:r>
          <a:endParaRPr lang="zh-CN" altLang="en-US" sz="900" kern="1200" dirty="0">
            <a:latin typeface="微软雅黑" panose="020B0503020204020204" pitchFamily="34" charset="-122"/>
            <a:ea typeface="微软雅黑" panose="020B0503020204020204" pitchFamily="34" charset="-122"/>
          </a:endParaRPr>
        </a:p>
      </dsp:txBody>
      <dsp:txXfrm>
        <a:off x="1034612" y="1043"/>
        <a:ext cx="726139" cy="726139"/>
      </dsp:txXfrm>
    </dsp:sp>
    <dsp:sp modelId="{56FA38A9-C297-479B-9F78-C9E60756524F}">
      <dsp:nvSpPr>
        <dsp:cNvPr id="0" name=""/>
        <dsp:cNvSpPr/>
      </dsp:nvSpPr>
      <dsp:spPr>
        <a:xfrm>
          <a:off x="1760751" y="1285090"/>
          <a:ext cx="218216" cy="46757"/>
        </a:xfrm>
        <a:custGeom>
          <a:avLst/>
          <a:gdLst/>
          <a:ahLst/>
          <a:cxnLst/>
          <a:rect l="0" t="0" r="0" b="0"/>
          <a:pathLst>
            <a:path>
              <a:moveTo>
                <a:pt x="0" y="23378"/>
              </a:moveTo>
              <a:lnTo>
                <a:pt x="218216" y="2337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latin typeface="微软雅黑" panose="020B0503020204020204" pitchFamily="34" charset="-122"/>
            <a:ea typeface="微软雅黑" panose="020B0503020204020204" pitchFamily="34" charset="-122"/>
          </a:endParaRPr>
        </a:p>
      </dsp:txBody>
      <dsp:txXfrm>
        <a:off x="1864404" y="1303013"/>
        <a:ext cx="10910" cy="10910"/>
      </dsp:txXfrm>
    </dsp:sp>
    <dsp:sp modelId="{5595A9AE-3FE8-4545-885F-E16AE73744BF}">
      <dsp:nvSpPr>
        <dsp:cNvPr id="0" name=""/>
        <dsp:cNvSpPr/>
      </dsp:nvSpPr>
      <dsp:spPr>
        <a:xfrm>
          <a:off x="1978968" y="945399"/>
          <a:ext cx="726139" cy="726139"/>
        </a:xfrm>
        <a:prstGeom prst="ellipse">
          <a:avLst/>
        </a:prstGeom>
        <a:solidFill>
          <a:schemeClr val="accent3">
            <a:hueOff val="903533"/>
            <a:satOff val="33333"/>
            <a:lumOff val="-490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zh-CN" altLang="en-US" sz="900" kern="1200" dirty="0" smtClean="0">
              <a:latin typeface="微软雅黑" panose="020B0503020204020204" pitchFamily="34" charset="-122"/>
              <a:ea typeface="微软雅黑" panose="020B0503020204020204" pitchFamily="34" charset="-122"/>
            </a:rPr>
            <a:t>小组互评</a:t>
          </a:r>
          <a:endParaRPr lang="zh-CN" altLang="en-US" sz="900" kern="1200" dirty="0">
            <a:latin typeface="微软雅黑" panose="020B0503020204020204" pitchFamily="34" charset="-122"/>
            <a:ea typeface="微软雅黑" panose="020B0503020204020204" pitchFamily="34" charset="-122"/>
          </a:endParaRPr>
        </a:p>
      </dsp:txBody>
      <dsp:txXfrm>
        <a:off x="1978968" y="945399"/>
        <a:ext cx="726139" cy="726139"/>
      </dsp:txXfrm>
    </dsp:sp>
    <dsp:sp modelId="{B1134E10-301B-4477-ABC5-4CD1AD833DFC}">
      <dsp:nvSpPr>
        <dsp:cNvPr id="0" name=""/>
        <dsp:cNvSpPr/>
      </dsp:nvSpPr>
      <dsp:spPr>
        <a:xfrm rot="5400000">
          <a:off x="1288573" y="1757268"/>
          <a:ext cx="218216" cy="46757"/>
        </a:xfrm>
        <a:custGeom>
          <a:avLst/>
          <a:gdLst/>
          <a:ahLst/>
          <a:cxnLst/>
          <a:rect l="0" t="0" r="0" b="0"/>
          <a:pathLst>
            <a:path>
              <a:moveTo>
                <a:pt x="0" y="23378"/>
              </a:moveTo>
              <a:lnTo>
                <a:pt x="218216" y="2337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latin typeface="微软雅黑" panose="020B0503020204020204" pitchFamily="34" charset="-122"/>
            <a:ea typeface="微软雅黑" panose="020B0503020204020204" pitchFamily="34" charset="-122"/>
          </a:endParaRPr>
        </a:p>
      </dsp:txBody>
      <dsp:txXfrm rot="5400000">
        <a:off x="1392226" y="1775191"/>
        <a:ext cx="10910" cy="10910"/>
      </dsp:txXfrm>
    </dsp:sp>
    <dsp:sp modelId="{B0F3CD7E-26B2-4D1A-9BDE-13BCDB8C6E5C}">
      <dsp:nvSpPr>
        <dsp:cNvPr id="0" name=""/>
        <dsp:cNvSpPr/>
      </dsp:nvSpPr>
      <dsp:spPr>
        <a:xfrm>
          <a:off x="1034612" y="1889755"/>
          <a:ext cx="726139" cy="726139"/>
        </a:xfrm>
        <a:prstGeom prst="ellipse">
          <a:avLst/>
        </a:prstGeom>
        <a:solidFill>
          <a:schemeClr val="accent3">
            <a:hueOff val="1807066"/>
            <a:satOff val="66667"/>
            <a:lumOff val="-980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zh-CN" altLang="en-US" sz="900" kern="1200" dirty="0" smtClean="0">
              <a:latin typeface="微软雅黑" panose="020B0503020204020204" pitchFamily="34" charset="-122"/>
              <a:ea typeface="微软雅黑" panose="020B0503020204020204" pitchFamily="34" charset="-122"/>
            </a:rPr>
            <a:t>增量式迭代开发</a:t>
          </a:r>
          <a:endParaRPr lang="zh-CN" altLang="en-US" sz="900" kern="1200" dirty="0">
            <a:latin typeface="微软雅黑" panose="020B0503020204020204" pitchFamily="34" charset="-122"/>
            <a:ea typeface="微软雅黑" panose="020B0503020204020204" pitchFamily="34" charset="-122"/>
          </a:endParaRPr>
        </a:p>
      </dsp:txBody>
      <dsp:txXfrm>
        <a:off x="1034612" y="1889755"/>
        <a:ext cx="726139" cy="726139"/>
      </dsp:txXfrm>
    </dsp:sp>
    <dsp:sp modelId="{FC7AF51A-6639-4E3E-879B-70742E62F6E2}">
      <dsp:nvSpPr>
        <dsp:cNvPr id="0" name=""/>
        <dsp:cNvSpPr/>
      </dsp:nvSpPr>
      <dsp:spPr>
        <a:xfrm rot="10800000">
          <a:off x="816395" y="1285090"/>
          <a:ext cx="218216" cy="46757"/>
        </a:xfrm>
        <a:custGeom>
          <a:avLst/>
          <a:gdLst/>
          <a:ahLst/>
          <a:cxnLst/>
          <a:rect l="0" t="0" r="0" b="0"/>
          <a:pathLst>
            <a:path>
              <a:moveTo>
                <a:pt x="0" y="23378"/>
              </a:moveTo>
              <a:lnTo>
                <a:pt x="218216" y="2337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latin typeface="微软雅黑" panose="020B0503020204020204" pitchFamily="34" charset="-122"/>
            <a:ea typeface="微软雅黑" panose="020B0503020204020204" pitchFamily="34" charset="-122"/>
          </a:endParaRPr>
        </a:p>
      </dsp:txBody>
      <dsp:txXfrm rot="10800000">
        <a:off x="920048" y="1303013"/>
        <a:ext cx="10910" cy="10910"/>
      </dsp:txXfrm>
    </dsp:sp>
    <dsp:sp modelId="{2DFF1F7F-CA19-4617-A742-6E7B2D1066FB}">
      <dsp:nvSpPr>
        <dsp:cNvPr id="0" name=""/>
        <dsp:cNvSpPr/>
      </dsp:nvSpPr>
      <dsp:spPr>
        <a:xfrm>
          <a:off x="90256" y="945399"/>
          <a:ext cx="726139" cy="726139"/>
        </a:xfrm>
        <a:prstGeom prst="ellipse">
          <a:avLst/>
        </a:prstGeom>
        <a:solidFill>
          <a:schemeClr val="accent3">
            <a:hueOff val="2710599"/>
            <a:satOff val="100000"/>
            <a:lumOff val="-1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altLang="zh-CN" sz="900" kern="1200" dirty="0" err="1" smtClean="0">
              <a:latin typeface="微软雅黑" panose="020B0503020204020204" pitchFamily="34" charset="-122"/>
              <a:ea typeface="微软雅黑" panose="020B0503020204020204" pitchFamily="34" charset="-122"/>
            </a:rPr>
            <a:t>GitHub</a:t>
          </a:r>
          <a:endParaRPr lang="zh-CN" altLang="en-US" sz="900" kern="1200" dirty="0">
            <a:latin typeface="微软雅黑" panose="020B0503020204020204" pitchFamily="34" charset="-122"/>
            <a:ea typeface="微软雅黑" panose="020B0503020204020204" pitchFamily="34" charset="-122"/>
          </a:endParaRPr>
        </a:p>
      </dsp:txBody>
      <dsp:txXfrm>
        <a:off x="90256" y="945399"/>
        <a:ext cx="726139" cy="726139"/>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E52F44-9070-4ADA-B51C-A0D252E3CF4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69BA24-01DB-484C-B7F0-6B4CFF9FA00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在此演示实验</a:t>
            </a:r>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不仅仅是对错，帮助学生全面认知程序的内涵，树立软件工程思维，引导学生写出高质量的程序</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支持多源文件打包上传</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学生有集中上机的特点，排队评判的体验非常不好</a:t>
            </a:r>
            <a:endParaRPr lang="en-US" altLang="zh-CN" dirty="0" smtClean="0"/>
          </a:p>
          <a:p>
            <a:r>
              <a:rPr lang="en-US" altLang="zh-CN" dirty="0" smtClean="0"/>
              <a:t>		</a:t>
            </a:r>
            <a:endParaRPr lang="en-US" altLang="zh-CN" dirty="0" smtClean="0"/>
          </a:p>
          <a:p>
            <a:r>
              <a:rPr lang="en-US" altLang="zh-CN" dirty="0" smtClean="0"/>
              <a:t>2.</a:t>
            </a:r>
            <a:r>
              <a:rPr lang="zh-CN" altLang="en-US" dirty="0" smtClean="0"/>
              <a:t>学生程序中存在死循环等问题时，重复提交，排队时间会非常长</a:t>
            </a:r>
            <a:endParaRPr lang="en-US" altLang="zh-CN" dirty="0" smtClean="0"/>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上机时间结束了，还不知道自己的提交程序的评判结果？</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考试完毕，判分结果还没出来？</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基于源代码级的相似比较的问题：插入冗余代码段即可避开</a:t>
            </a:r>
            <a:endParaRPr lang="en-US" altLang="zh-CN" dirty="0" smtClean="0"/>
          </a:p>
          <a:p>
            <a:r>
              <a:rPr lang="zh-CN" altLang="en-US" dirty="0" smtClean="0"/>
              <a:t>防抄袭的杀手锏</a:t>
            </a:r>
            <a:endParaRPr lang="en-US" altLang="zh-CN" dirty="0" smtClean="0"/>
          </a:p>
          <a:p>
            <a:r>
              <a:rPr lang="en-US" altLang="zh-CN" dirty="0" smtClean="0"/>
              <a:t>	</a:t>
            </a:r>
            <a:r>
              <a:rPr lang="zh-CN" altLang="en-US" dirty="0" smtClean="0"/>
              <a:t>如果联网，如果两个人抄袭了同一份代码？</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补充缺失的语句、函数。</a:t>
            </a:r>
            <a:endParaRPr lang="en-US" altLang="zh-CN" dirty="0" smtClean="0"/>
          </a:p>
          <a:p>
            <a:r>
              <a:rPr lang="zh-CN" altLang="en-US" dirty="0" smtClean="0"/>
              <a:t>可以插入调试打印语句，以打印的数据作为正确性评判依据。类似集成开发环境中的断点调试。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拼写检查示例</a:t>
            </a:r>
            <a:endParaRPr lang="en-US" altLang="zh-CN" dirty="0" smtClean="0"/>
          </a:p>
          <a:p>
            <a:r>
              <a:rPr lang="en-US" altLang="zh-CN" dirty="0" smtClean="0"/>
              <a:t>1.</a:t>
            </a:r>
            <a:r>
              <a:rPr lang="zh-CN" altLang="en-US" dirty="0" smtClean="0"/>
              <a:t>输入：文档，字典文件</a:t>
            </a:r>
            <a:endParaRPr lang="en-US" altLang="zh-CN" dirty="0" smtClean="0"/>
          </a:p>
          <a:p>
            <a:r>
              <a:rPr lang="en-US" altLang="zh-CN" dirty="0" smtClean="0"/>
              <a:t>2.</a:t>
            </a:r>
            <a:r>
              <a:rPr lang="zh-CN" altLang="en-US" dirty="0" smtClean="0"/>
              <a:t>输出：文件</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主要用于数据结构课程，让学生体验算法的魅力。</a:t>
            </a:r>
            <a:endParaRPr lang="en-US" altLang="zh-CN" dirty="0" smtClean="0"/>
          </a:p>
          <a:p>
            <a:r>
              <a:rPr lang="en-US" altLang="zh-CN" dirty="0" smtClean="0"/>
              <a:t>2. </a:t>
            </a:r>
            <a:r>
              <a:rPr lang="zh-CN" altLang="en-US" dirty="0" smtClean="0"/>
              <a:t>计算机体系结构类课程，也可以使用，深入理解</a:t>
            </a:r>
            <a:r>
              <a:rPr lang="en-US" altLang="zh-CN" dirty="0" smtClean="0"/>
              <a:t>CPU</a:t>
            </a:r>
            <a:r>
              <a:rPr lang="zh-CN" altLang="en-US" dirty="0" smtClean="0"/>
              <a:t>的微架构。参考</a:t>
            </a:r>
            <a:r>
              <a:rPr lang="en-US" altLang="zh-CN" dirty="0" smtClean="0"/>
              <a:t>《</a:t>
            </a:r>
            <a:r>
              <a:rPr lang="zh-CN" altLang="en-US" dirty="0" smtClean="0"/>
              <a:t>深入理解计算机系统</a:t>
            </a:r>
            <a:r>
              <a:rPr lang="en-US" altLang="zh-CN" dirty="0" smtClean="0"/>
              <a:t>》</a:t>
            </a:r>
            <a:r>
              <a:rPr lang="zh-CN" altLang="en-US" dirty="0" smtClean="0"/>
              <a:t>，利用</a:t>
            </a:r>
            <a:r>
              <a:rPr lang="en-US" altLang="zh-CN" dirty="0" smtClean="0"/>
              <a:t>cache</a:t>
            </a:r>
            <a:r>
              <a:rPr lang="zh-CN" altLang="en-US" dirty="0" smtClean="0"/>
              <a:t>、指令多级流水、分支预测等优化程序。</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228600" indent="-228600">
              <a:buAutoNum type="arabicPeriod"/>
            </a:pPr>
            <a:r>
              <a:rPr lang="zh-CN" altLang="en-US" dirty="0" smtClean="0"/>
              <a:t>排行榜作为得分依据，只有分数才会督促学生重视性能。</a:t>
            </a:r>
            <a:endParaRPr lang="en-US" altLang="zh-CN" dirty="0" smtClean="0"/>
          </a:p>
          <a:p>
            <a:pPr marL="228600" indent="-228600">
              <a:buAutoNum type="arabicPeriod"/>
            </a:pPr>
            <a:r>
              <a:rPr lang="zh-CN" altLang="en-US" dirty="0" smtClean="0"/>
              <a:t>促进学生竞争意识，不断尝试各种数据结构和算法优化自己的程序</a:t>
            </a:r>
            <a:endParaRPr lang="en-US" altLang="zh-CN" dirty="0" smtClean="0"/>
          </a:p>
          <a:p>
            <a:pPr marL="228600" indent="-228600">
              <a:buAutoNum type="arabicPeriod"/>
            </a:pPr>
            <a:endParaRPr lang="en-US" altLang="zh-CN" dirty="0" smtClean="0"/>
          </a:p>
          <a:p>
            <a:pPr fontAlgn="base"/>
            <a:r>
              <a:rPr lang="zh-CN" altLang="en-US" sz="1200" b="1" i="0" kern="1200" dirty="0" smtClean="0">
                <a:solidFill>
                  <a:schemeClr val="tx1"/>
                </a:solidFill>
                <a:latin typeface="+mn-lt"/>
                <a:ea typeface="+mn-ea"/>
                <a:cs typeface="+mn-cs"/>
              </a:rPr>
              <a:t>解决问题的能力</a:t>
            </a:r>
            <a:endParaRPr lang="zh-CN" altLang="en-US" sz="1200" b="0" i="0" kern="1200" dirty="0" smtClean="0">
              <a:solidFill>
                <a:schemeClr val="tx1"/>
              </a:solidFill>
              <a:latin typeface="+mn-lt"/>
              <a:ea typeface="+mn-ea"/>
              <a:cs typeface="+mn-cs"/>
            </a:endParaRPr>
          </a:p>
          <a:p>
            <a:pPr fontAlgn="base"/>
            <a:r>
              <a:rPr lang="zh-CN" altLang="en-US" sz="1200" b="0" i="0" kern="1200" dirty="0" smtClean="0">
                <a:solidFill>
                  <a:schemeClr val="tx1"/>
                </a:solidFill>
                <a:latin typeface="+mn-lt"/>
                <a:ea typeface="+mn-ea"/>
                <a:cs typeface="+mn-cs"/>
              </a:rPr>
              <a:t>毕业生要了解如何运用自己学到的知识来解决实际问题，而不仅仅是编写代码或搬动比特位。他们应该能够对一个系统的功能、实用性、性能等方面做出定量和定性的评估，并能设计和改善此系统。他们应该认识到，对一个给定的问题可能有多种解决方案，做出合理的选择并不是一个纯粹的技术问题，因为这些解决方案将对人们的生活产生真正的影响。毕业生也应该能够把自己的解决方案向别人做清晰的表述，解释一个解决方案为什么能解决给定的问题、是怎样解决了这个问题以及是在什么假设下解决这个问题的。</a:t>
            </a:r>
            <a:endParaRPr lang="zh-CN" altLang="en-US" sz="1200" b="0" i="0" kern="1200" dirty="0" smtClean="0">
              <a:solidFill>
                <a:schemeClr val="tx1"/>
              </a:solidFill>
              <a:latin typeface="+mn-lt"/>
              <a:ea typeface="+mn-ea"/>
              <a:cs typeface="+mn-cs"/>
            </a:endParaRPr>
          </a:p>
          <a:p>
            <a:pPr marL="228600" indent="-228600">
              <a:buAutoNum type="arabicPeriod"/>
            </a:pP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并行程序评测背后需要集群或者多核服务器支持</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目前用户体验最好、最具深度的教学辅助平台</a:t>
            </a:r>
            <a:endParaRPr lang="en-US" altLang="zh-CN" dirty="0" smtClean="0"/>
          </a:p>
          <a:p>
            <a:r>
              <a:rPr lang="en-US" altLang="zh-CN" dirty="0" smtClean="0"/>
              <a:t>1.</a:t>
            </a:r>
            <a:r>
              <a:rPr lang="zh-CN" altLang="en-US" dirty="0" smtClean="0"/>
              <a:t>方便运维管理</a:t>
            </a:r>
            <a:endParaRPr lang="en-US" altLang="zh-CN" dirty="0" smtClean="0"/>
          </a:p>
          <a:p>
            <a:r>
              <a:rPr lang="en-US" altLang="zh-CN" dirty="0" smtClean="0"/>
              <a:t>2.</a:t>
            </a:r>
            <a:r>
              <a:rPr lang="zh-CN" altLang="en-US" dirty="0" smtClean="0"/>
              <a:t>完善的课程管理，成绩管理，导入导出，试卷存档等</a:t>
            </a:r>
            <a:endParaRPr lang="en-US" altLang="zh-CN" dirty="0" smtClean="0"/>
          </a:p>
          <a:p>
            <a:r>
              <a:rPr lang="en-US" altLang="zh-CN" dirty="0" smtClean="0"/>
              <a:t>3.</a:t>
            </a:r>
            <a:r>
              <a:rPr lang="zh-CN" altLang="en-US" dirty="0" smtClean="0"/>
              <a:t>第一个支撑并行程序自动评判的系统</a:t>
            </a:r>
            <a:endParaRPr lang="en-US" altLang="zh-CN" dirty="0" smtClean="0"/>
          </a:p>
          <a:p>
            <a:r>
              <a:rPr lang="en-US" altLang="zh-CN" dirty="0" smtClean="0"/>
              <a:t>4.</a:t>
            </a:r>
            <a:r>
              <a:rPr lang="zh-CN" altLang="en-US" dirty="0" smtClean="0"/>
              <a:t>真正的程序设计类评判平台：串行、并行、数据结构与算法的全面支持</a:t>
            </a:r>
            <a:endParaRPr lang="en-US" altLang="zh-CN" dirty="0" smtClean="0"/>
          </a:p>
          <a:p>
            <a:endParaRPr lang="en-US" altLang="zh-CN" dirty="0" smtClean="0"/>
          </a:p>
          <a:p>
            <a:r>
              <a:rPr lang="en-US" altLang="zh-CN" dirty="0" smtClean="0"/>
              <a:t>3.</a:t>
            </a:r>
            <a:r>
              <a:rPr lang="zh-CN" altLang="en-US" dirty="0" smtClean="0"/>
              <a:t>程序自动评判：串行、并行</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在此演示实验</a:t>
            </a:r>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目前用户体验最好、最具深度的教学辅助平台</a:t>
            </a:r>
            <a:endParaRPr lang="en-US" altLang="zh-CN" dirty="0" smtClean="0"/>
          </a:p>
          <a:p>
            <a:r>
              <a:rPr lang="en-US" altLang="zh-CN" dirty="0" smtClean="0"/>
              <a:t>1.</a:t>
            </a:r>
            <a:r>
              <a:rPr lang="zh-CN" altLang="en-US" dirty="0" smtClean="0"/>
              <a:t>方便运维管理</a:t>
            </a:r>
            <a:endParaRPr lang="en-US" altLang="zh-CN" dirty="0" smtClean="0"/>
          </a:p>
          <a:p>
            <a:r>
              <a:rPr lang="en-US" altLang="zh-CN" dirty="0" smtClean="0"/>
              <a:t>2.</a:t>
            </a:r>
            <a:r>
              <a:rPr lang="zh-CN" altLang="en-US" dirty="0" smtClean="0"/>
              <a:t>完善的课程管理，成绩管理，导入导出，试卷存档等</a:t>
            </a:r>
            <a:endParaRPr lang="en-US" altLang="zh-CN" dirty="0" smtClean="0"/>
          </a:p>
          <a:p>
            <a:r>
              <a:rPr lang="en-US" altLang="zh-CN" dirty="0" smtClean="0"/>
              <a:t>3.</a:t>
            </a:r>
            <a:r>
              <a:rPr lang="zh-CN" altLang="en-US" dirty="0" smtClean="0"/>
              <a:t>第一个支撑并行程序自动评判的系统</a:t>
            </a:r>
            <a:endParaRPr lang="en-US" altLang="zh-CN" dirty="0" smtClean="0"/>
          </a:p>
          <a:p>
            <a:r>
              <a:rPr lang="en-US" altLang="zh-CN" dirty="0" smtClean="0"/>
              <a:t>4.</a:t>
            </a:r>
            <a:r>
              <a:rPr lang="zh-CN" altLang="en-US" dirty="0" smtClean="0"/>
              <a:t>真正的程序设计类评判平台：串行、并行、数据结构与算法的全面支持</a:t>
            </a:r>
            <a:endParaRPr lang="en-US" altLang="zh-CN" dirty="0" smtClean="0"/>
          </a:p>
          <a:p>
            <a:endParaRPr lang="en-US" altLang="zh-CN" dirty="0" smtClean="0"/>
          </a:p>
          <a:p>
            <a:r>
              <a:rPr lang="en-US" altLang="zh-CN" dirty="0" smtClean="0"/>
              <a:t>3.</a:t>
            </a:r>
            <a:r>
              <a:rPr lang="zh-CN" altLang="en-US" dirty="0" smtClean="0"/>
              <a:t>程序自动评判：串行、并行</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坑：</a:t>
            </a:r>
            <a:endParaRPr lang="en-US" altLang="zh-CN" dirty="0" smtClean="0"/>
          </a:p>
          <a:p>
            <a:pPr marL="228600" indent="-228600">
              <a:buAutoNum type="arabicPeriod"/>
            </a:pPr>
            <a:r>
              <a:rPr lang="zh-CN" altLang="en-US" dirty="0" smtClean="0"/>
              <a:t>平时做作业还可以，考试崩溃</a:t>
            </a:r>
            <a:endParaRPr lang="en-US" altLang="zh-CN" dirty="0" smtClean="0"/>
          </a:p>
          <a:p>
            <a:pPr marL="228600" indent="-228600">
              <a:buAutoNum type="arabicPeriod"/>
            </a:pPr>
            <a:r>
              <a:rPr lang="zh-CN" altLang="en-US" dirty="0" smtClean="0"/>
              <a:t>使用两年之后，系统巨慢无比</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defRPr/>
            </a:pPr>
            <a:r>
              <a:rPr lang="zh-CN" altLang="en-US" dirty="0" smtClean="0"/>
              <a:t>一个没有经过长时间使用验证，以及专门的高水平安全测试的系统</a:t>
            </a:r>
            <a:endParaRPr lang="zh-CN" altLang="en-US" dirty="0" smtClean="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安装在校园网或者局域网内，不用在线模式，主要是考试的特殊性：</a:t>
            </a:r>
            <a:endParaRPr lang="en-US" altLang="zh-CN" dirty="0" smtClean="0"/>
          </a:p>
          <a:p>
            <a:pPr marL="228600" indent="-228600">
              <a:buAutoNum type="arabicPeriod"/>
            </a:pPr>
            <a:r>
              <a:rPr lang="zh-CN" altLang="en-US" baseline="0" dirty="0" smtClean="0"/>
              <a:t>考试期间的互联网访问没有保障</a:t>
            </a:r>
            <a:endParaRPr lang="en-US" altLang="zh-CN" baseline="0" dirty="0" smtClean="0"/>
          </a:p>
          <a:p>
            <a:pPr marL="228600" indent="-228600">
              <a:buAutoNum type="arabicPeriod"/>
            </a:pPr>
            <a:r>
              <a:rPr lang="zh-CN" altLang="en-US" baseline="0" dirty="0" smtClean="0"/>
              <a:t>集中提交时，互联网出口带宽没有保障</a:t>
            </a:r>
            <a:endParaRPr lang="en-US" altLang="zh-CN" dirty="0" smtClean="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228600" indent="-228600">
              <a:buAutoNum type="arabicPeriod"/>
            </a:pPr>
            <a:r>
              <a:rPr lang="zh-CN" altLang="en-US" dirty="0" smtClean="0"/>
              <a:t>运维工具 简化数据备份复杂性</a:t>
            </a:r>
            <a:endParaRPr lang="en-US" altLang="zh-CN" dirty="0" smtClean="0"/>
          </a:p>
          <a:p>
            <a:pPr marL="228600" indent="-228600">
              <a:buAutoNum type="arabicPeriod"/>
            </a:pPr>
            <a:r>
              <a:rPr lang="zh-CN" altLang="en-US" dirty="0" smtClean="0"/>
              <a:t>即使是服务器，出现故障后，立即恢复系统。</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228600" indent="-228600">
              <a:buAutoNum type="arabicPeriod"/>
            </a:pPr>
            <a:r>
              <a:rPr lang="zh-CN" altLang="en-US" dirty="0" smtClean="0"/>
              <a:t>教学目标必须可量化、可以落实</a:t>
            </a:r>
            <a:endParaRPr lang="en-US" altLang="zh-CN" dirty="0" smtClean="0"/>
          </a:p>
          <a:p>
            <a:pPr marL="228600" indent="-228600">
              <a:buAutoNum type="arabicPeriod"/>
            </a:pPr>
            <a:r>
              <a:rPr lang="zh-CN" altLang="en-US" dirty="0" smtClean="0"/>
              <a:t>工程问题就要用工程方法解决</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如果在线考试，必须保证系统稳定、安全、性能（大并发情况时的流畅性）；</a:t>
            </a:r>
            <a:endParaRPr lang="en-US" altLang="zh-CN" dirty="0" smtClean="0"/>
          </a:p>
          <a:p>
            <a:r>
              <a:rPr lang="en-US" altLang="zh-CN" dirty="0" smtClean="0"/>
              <a:t>2.</a:t>
            </a:r>
            <a:r>
              <a:rPr lang="zh-CN" altLang="en-US" dirty="0" smtClean="0"/>
              <a:t>历史数据的可靠性：题库（教师辛苦的结晶）、极具价值的历史数据</a:t>
            </a:r>
            <a:r>
              <a:rPr lang="en-US" altLang="zh-CN" dirty="0" smtClean="0"/>
              <a:t>-&gt;</a:t>
            </a:r>
            <a:r>
              <a:rPr lang="zh-CN" altLang="en-US" dirty="0" smtClean="0"/>
              <a:t>大数据挖掘。</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根据用户需求的持续的改进，让系统具备很好的用户体验和口碑</a:t>
            </a:r>
            <a:endParaRPr lang="en-US" altLang="zh-CN" dirty="0" smtClean="0"/>
          </a:p>
          <a:p>
            <a:r>
              <a:rPr lang="zh-CN" altLang="en-US" dirty="0" smtClean="0"/>
              <a:t>无法言喻的特质</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题目有很大的区分度</a:t>
            </a:r>
            <a:endParaRPr lang="en-US" altLang="zh-CN" dirty="0" smtClean="0"/>
          </a:p>
          <a:p>
            <a:r>
              <a:rPr lang="en-US" altLang="zh-CN" dirty="0" smtClean="0"/>
              <a:t>2.</a:t>
            </a:r>
            <a:r>
              <a:rPr lang="zh-CN" altLang="en-US" dirty="0" smtClean="0"/>
              <a:t>一题精做：能够充分体验不同算法和数据结构的差异。</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活学活用</a:t>
            </a:r>
            <a:endParaRPr lang="en-US" altLang="zh-CN" dirty="0" smtClean="0"/>
          </a:p>
          <a:p>
            <a:r>
              <a:rPr lang="en-US" altLang="zh-CN" dirty="0" smtClean="0"/>
              <a:t>2.</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目前用户体验最好、最具深度的教学辅助平台</a:t>
            </a:r>
            <a:endParaRPr lang="en-US" altLang="zh-CN" dirty="0" smtClean="0"/>
          </a:p>
          <a:p>
            <a:r>
              <a:rPr lang="en-US" altLang="zh-CN" dirty="0" smtClean="0"/>
              <a:t>1.</a:t>
            </a:r>
            <a:r>
              <a:rPr lang="zh-CN" altLang="en-US" dirty="0" smtClean="0"/>
              <a:t>方便运维管理</a:t>
            </a:r>
            <a:endParaRPr lang="en-US" altLang="zh-CN" dirty="0" smtClean="0"/>
          </a:p>
          <a:p>
            <a:r>
              <a:rPr lang="en-US" altLang="zh-CN" dirty="0" smtClean="0"/>
              <a:t>2.</a:t>
            </a:r>
            <a:r>
              <a:rPr lang="zh-CN" altLang="en-US" dirty="0" smtClean="0"/>
              <a:t>完善的课程管理，成绩管理，导入导出，试卷存档等</a:t>
            </a:r>
            <a:endParaRPr lang="en-US" altLang="zh-CN" dirty="0" smtClean="0"/>
          </a:p>
          <a:p>
            <a:r>
              <a:rPr lang="en-US" altLang="zh-CN" dirty="0" smtClean="0"/>
              <a:t>3.</a:t>
            </a:r>
            <a:r>
              <a:rPr lang="zh-CN" altLang="en-US" dirty="0" smtClean="0"/>
              <a:t>第一个支撑并行程序自动评判的系统</a:t>
            </a:r>
            <a:endParaRPr lang="en-US" altLang="zh-CN" dirty="0" smtClean="0"/>
          </a:p>
          <a:p>
            <a:r>
              <a:rPr lang="en-US" altLang="zh-CN" dirty="0" smtClean="0"/>
              <a:t>4.</a:t>
            </a:r>
            <a:r>
              <a:rPr lang="zh-CN" altLang="en-US" dirty="0" smtClean="0"/>
              <a:t>真正的程序设计类评判平台：串行、并行、数据结构与算法的全面支持</a:t>
            </a:r>
            <a:endParaRPr lang="en-US" altLang="zh-CN" dirty="0" smtClean="0"/>
          </a:p>
          <a:p>
            <a:endParaRPr lang="en-US" altLang="zh-CN" dirty="0" smtClean="0"/>
          </a:p>
          <a:p>
            <a:r>
              <a:rPr lang="en-US" altLang="zh-CN" dirty="0" smtClean="0"/>
              <a:t>3.</a:t>
            </a:r>
            <a:r>
              <a:rPr lang="zh-CN" altLang="en-US" dirty="0" smtClean="0"/>
              <a:t>程序自动评判：串行、并行</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除了这些，系统性能非常重要，是否能够支撑高并发。</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补充缺失的语句、函数。</a:t>
            </a:r>
            <a:endParaRPr lang="en-US" altLang="zh-CN" dirty="0" smtClean="0"/>
          </a:p>
          <a:p>
            <a:r>
              <a:rPr lang="zh-CN" altLang="en-US" dirty="0" smtClean="0"/>
              <a:t>可以插入调试打印语句，以打印的数据作为正确性评判依据。类似集成开发环境中的断点调试。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类似单元测试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补充缺失的语句、函数。</a:t>
            </a:r>
            <a:endParaRPr lang="en-US" altLang="zh-CN" dirty="0" smtClean="0"/>
          </a:p>
          <a:p>
            <a:r>
              <a:rPr lang="zh-CN" altLang="en-US" dirty="0" smtClean="0"/>
              <a:t>可以插入调试打印语句，以打印的数据作为正确性评判依据。类似集成开发环境中的断点调试。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补充缺失的语句、函数。</a:t>
            </a:r>
            <a:endParaRPr lang="en-US" altLang="zh-CN" dirty="0" smtClean="0"/>
          </a:p>
          <a:p>
            <a:r>
              <a:rPr lang="zh-CN" altLang="en-US" dirty="0" smtClean="0"/>
              <a:t>可以插入调试打印语句，以打印的数据作为正确性评判依据。类似集成开发环境中的断点调试。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浮点数输出</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拼写检查示例</a:t>
            </a:r>
            <a:endParaRPr lang="en-US" altLang="zh-CN" dirty="0" smtClean="0"/>
          </a:p>
          <a:p>
            <a:r>
              <a:rPr lang="en-US" altLang="zh-CN" dirty="0" smtClean="0"/>
              <a:t>1.</a:t>
            </a:r>
            <a:r>
              <a:rPr lang="zh-CN" altLang="en-US" dirty="0" smtClean="0"/>
              <a:t>输入：文档，字典文件</a:t>
            </a:r>
            <a:endParaRPr lang="en-US" altLang="zh-CN" dirty="0" smtClean="0"/>
          </a:p>
          <a:p>
            <a:r>
              <a:rPr lang="en-US" altLang="zh-CN" dirty="0" smtClean="0"/>
              <a:t>2.</a:t>
            </a:r>
            <a:r>
              <a:rPr lang="zh-CN" altLang="en-US" dirty="0" smtClean="0"/>
              <a:t>输出：文件</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228600" indent="-228600">
              <a:buAutoNum type="arabicPeriod"/>
            </a:pPr>
            <a:r>
              <a:rPr lang="zh-CN" altLang="en-US" dirty="0" smtClean="0"/>
              <a:t>排行榜作为得分依据，只有分数才会督促学生重视性能。</a:t>
            </a:r>
            <a:endParaRPr lang="en-US" altLang="zh-CN" dirty="0" smtClean="0"/>
          </a:p>
          <a:p>
            <a:pPr marL="228600" indent="-228600">
              <a:buAutoNum type="arabicPeriod"/>
            </a:pPr>
            <a:r>
              <a:rPr lang="zh-CN" altLang="en-US" dirty="0" smtClean="0"/>
              <a:t>促进学生竞争意识，不断尝试各种数据结构和算法优化自己的程序</a:t>
            </a:r>
            <a:endParaRPr lang="en-US" altLang="zh-CN" dirty="0" smtClean="0"/>
          </a:p>
          <a:p>
            <a:pPr marL="228600" indent="-228600">
              <a:buAutoNum type="arabicPeriod"/>
            </a:pPr>
            <a:endParaRPr lang="en-US" altLang="zh-CN" dirty="0" smtClean="0"/>
          </a:p>
          <a:p>
            <a:pPr fontAlgn="base"/>
            <a:r>
              <a:rPr lang="zh-CN" altLang="en-US" sz="1200" b="1" i="0" kern="1200" dirty="0" smtClean="0">
                <a:solidFill>
                  <a:schemeClr val="tx1"/>
                </a:solidFill>
                <a:latin typeface="+mn-lt"/>
                <a:ea typeface="+mn-ea"/>
                <a:cs typeface="+mn-cs"/>
              </a:rPr>
              <a:t>解决问题的能力</a:t>
            </a:r>
            <a:endParaRPr lang="zh-CN" altLang="en-US" sz="1200" b="0" i="0" kern="1200" dirty="0" smtClean="0">
              <a:solidFill>
                <a:schemeClr val="tx1"/>
              </a:solidFill>
              <a:latin typeface="+mn-lt"/>
              <a:ea typeface="+mn-ea"/>
              <a:cs typeface="+mn-cs"/>
            </a:endParaRPr>
          </a:p>
          <a:p>
            <a:pPr fontAlgn="base"/>
            <a:r>
              <a:rPr lang="zh-CN" altLang="en-US" sz="1200" b="0" i="0" kern="1200" dirty="0" smtClean="0">
                <a:solidFill>
                  <a:schemeClr val="tx1"/>
                </a:solidFill>
                <a:latin typeface="+mn-lt"/>
                <a:ea typeface="+mn-ea"/>
                <a:cs typeface="+mn-cs"/>
              </a:rPr>
              <a:t>毕业生要了解如何运用自己学到的知识来解决实际问题，而不仅仅是编写代码或搬动比特位。他们应该能够对一个系统的功能、实用性、性能等方面做出定量和定性的评估，并能设计和改善此系统。他们应该认识到，对一个给定的问题可能有多种解决方案，做出合理的选择并不是一个纯粹的技术问题，因为这些解决方案将对人们的生活产生真正的影响。毕业生也应该能够把自己的解决方案向别人做清晰的表述，解释一个解决方案为什么能解决给定的问题、是怎样解决了这个问题以及是在什么假设下解决这个问题的。</a:t>
            </a:r>
            <a:endParaRPr lang="zh-CN" altLang="en-US" sz="1200" b="0" i="0" kern="1200" dirty="0" smtClean="0">
              <a:solidFill>
                <a:schemeClr val="tx1"/>
              </a:solidFill>
              <a:latin typeface="+mn-lt"/>
              <a:ea typeface="+mn-ea"/>
              <a:cs typeface="+mn-cs"/>
            </a:endParaRPr>
          </a:p>
          <a:p>
            <a:pPr marL="228600" indent="-228600">
              <a:buAutoNum type="arabicPeriod"/>
            </a:pP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融入大社区，在大社区内寻找创意、学习</a:t>
            </a:r>
            <a:endParaRPr lang="en-US" altLang="zh-CN" dirty="0" smtClean="0"/>
          </a:p>
          <a:p>
            <a:r>
              <a:rPr lang="en-US" altLang="zh-CN" dirty="0" smtClean="0"/>
              <a:t>2.</a:t>
            </a:r>
            <a:r>
              <a:rPr lang="zh-CN" altLang="en-US" dirty="0" smtClean="0"/>
              <a:t>长期保留自己的工作成果</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smtClean="0"/>
              <a:t>补充缺失的语句、函数。</a:t>
            </a:r>
            <a:endParaRPr lang="en-US" altLang="zh-CN" dirty="0" smtClean="0"/>
          </a:p>
          <a:p>
            <a:r>
              <a:rPr lang="zh-CN" altLang="en-US" dirty="0" smtClean="0"/>
              <a:t>可以插入调试打印语句，以打印的数据作为正确性评判依据。类似集成开发环境中的断点调试。</a:t>
            </a:r>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96F1A2C-2C66-4B5C-AB2D-17D11FFF421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54D6FE9-3DBB-4316-BA47-A77729A963D4}"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60CB2192-885C-4820-B39D-D9C313571FD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C19E75E-6663-4DF6-8780-5FA1457FEFC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0CB2192-885C-4820-B39D-D9C313571FD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C19E75E-6663-4DF6-8780-5FA1457FEFC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0CB2192-885C-4820-B39D-D9C313571FD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C19E75E-6663-4DF6-8780-5FA1457FEFC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4"/>
            <a:ext cx="2057400" cy="273844"/>
          </a:xfrm>
        </p:spPr>
        <p:txBody>
          <a:bodyPr/>
          <a:lstStyle>
            <a:lvl1pPr>
              <a:defRPr/>
            </a:lvl1pPr>
          </a:lstStyle>
          <a:p>
            <a:fld id="{0F5406F9-9D55-43C4-BE81-7494A86FAC27}" type="datetime1">
              <a:rPr lang="zh-CN" altLang="en-US"/>
            </a:fld>
            <a:endParaRPr lang="zh-CN" altLang="en-US" sz="1400" dirty="0">
              <a:solidFill>
                <a:schemeClr val="tx1"/>
              </a:solidFill>
            </a:endParaRPr>
          </a:p>
        </p:txBody>
      </p:sp>
      <p:sp>
        <p:nvSpPr>
          <p:cNvPr id="4" name="页脚占位符 3"/>
          <p:cNvSpPr>
            <a:spLocks noGrp="1"/>
          </p:cNvSpPr>
          <p:nvPr>
            <p:ph type="ftr" sz="quarter" idx="11"/>
          </p:nvPr>
        </p:nvSpPr>
        <p:spPr>
          <a:xfrm>
            <a:off x="3028950" y="4767264"/>
            <a:ext cx="3086100" cy="273844"/>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6457950" y="4767264"/>
            <a:ext cx="2057400" cy="273844"/>
          </a:xfrm>
        </p:spPr>
        <p:txBody>
          <a:bodyPr/>
          <a:lstStyle>
            <a:lvl1pPr>
              <a:defRPr/>
            </a:lvl1pPr>
          </a:lstStyle>
          <a:p>
            <a:fld id="{EA35AA8C-CB27-4DDA-B316-A125D5FA3F42}" type="slidenum">
              <a:rPr lang="zh-CN" altLang="en-US"/>
            </a:fld>
            <a:endParaRPr lang="zh-CN" altLang="en-US" sz="1400" dirty="0">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0CB2192-885C-4820-B39D-D9C313571FD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C19E75E-6663-4DF6-8780-5FA1457FEFC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60CB2192-885C-4820-B39D-D9C313571FD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C19E75E-6663-4DF6-8780-5FA1457FEFC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60CB2192-885C-4820-B39D-D9C313571FDF}"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C19E75E-6663-4DF6-8780-5FA1457FEFC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60CB2192-885C-4820-B39D-D9C313571FDF}"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C19E75E-6663-4DF6-8780-5FA1457FEFC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60CB2192-885C-4820-B39D-D9C313571FDF}"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C19E75E-6663-4DF6-8780-5FA1457FEFC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CB2192-885C-4820-B39D-D9C313571FDF}"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C19E75E-6663-4DF6-8780-5FA1457FEFC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60CB2192-885C-4820-B39D-D9C313571FDF}"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C19E75E-6663-4DF6-8780-5FA1457FEFC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60CB2192-885C-4820-B39D-D9C313571FDF}"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C19E75E-6663-4DF6-8780-5FA1457FEFC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FE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0CB2192-885C-4820-B39D-D9C313571FDF}" type="datetimeFigureOut">
              <a:rPr lang="zh-CN" altLang="en-US" smtClean="0"/>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C19E75E-6663-4DF6-8780-5FA1457FEFC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jpeg"/><Relationship Id="rId1" Type="http://schemas.openxmlformats.org/officeDocument/2006/relationships/hyperlink" Target="http://cjudge.net/"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image" Target="../media/image126.png"/></Relationships>
</file>

<file path=ppt/slides/_rels/slide101.xml.rels><?xml version="1.0" encoding="UTF-8" standalone="yes"?>
<Relationships xmlns="http://schemas.openxmlformats.org/package/2006/relationships"><Relationship Id="rId5" Type="http://schemas.openxmlformats.org/officeDocument/2006/relationships/notesSlide" Target="../notesSlides/notesSlide61.xml"/><Relationship Id="rId4" Type="http://schemas.openxmlformats.org/officeDocument/2006/relationships/slideLayout" Target="../slideLayouts/slideLayout2.xml"/><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image" Target="../media/image127.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image" Target="../media/image130.pn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5" Type="http://schemas.openxmlformats.org/officeDocument/2006/relationships/notesSlide" Target="../notesSlides/notesSlide63.xml"/><Relationship Id="rId4" Type="http://schemas.openxmlformats.org/officeDocument/2006/relationships/slideLayout" Target="../slideLayouts/slideLayout2.xml"/><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image" Target="../media/image132.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image" Target="../media/image135.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image" Target="../media/image136.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image" Target="../media/image13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image" Target="../media/image138.png"/></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vmlDrawing" Target="../drawings/vmlDrawing1.vml"/><Relationship Id="rId5" Type="http://schemas.openxmlformats.org/officeDocument/2006/relationships/slideLayout" Target="../slideLayouts/slideLayout2.xml"/><Relationship Id="rId4" Type="http://schemas.openxmlformats.org/officeDocument/2006/relationships/image" Target="../media/image47.emf"/><Relationship Id="rId3" Type="http://schemas.openxmlformats.org/officeDocument/2006/relationships/oleObject" Target="../embeddings/oleObject2.bin"/><Relationship Id="rId2" Type="http://schemas.openxmlformats.org/officeDocument/2006/relationships/image" Target="../media/image46.emf"/><Relationship Id="rId1"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hyperlink" Target="http://www.educg.net/computer.html" TargetMode="External"/><Relationship Id="rId1" Type="http://schemas.openxmlformats.org/officeDocument/2006/relationships/image" Target="../media/image64.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hyperlink" Target="http://www.educg.net/computer.html" TargetMode="External"/><Relationship Id="rId1" Type="http://schemas.openxmlformats.org/officeDocument/2006/relationships/image" Target="../media/image6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image" Target="../media/image71.png"/></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2.xml"/><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76.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9" Type="http://schemas.openxmlformats.org/officeDocument/2006/relationships/image" Target="../media/image86.png"/><Relationship Id="rId8" Type="http://schemas.openxmlformats.org/officeDocument/2006/relationships/image" Target="../media/image85.png"/><Relationship Id="rId7" Type="http://schemas.openxmlformats.org/officeDocument/2006/relationships/image" Target="../media/image84.png"/><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3" Type="http://schemas.openxmlformats.org/officeDocument/2006/relationships/image" Target="../media/image80.png"/><Relationship Id="rId2" Type="http://schemas.openxmlformats.org/officeDocument/2006/relationships/image" Target="../media/image79.png"/><Relationship Id="rId15" Type="http://schemas.openxmlformats.org/officeDocument/2006/relationships/notesSlide" Target="../notesSlides/notesSlide38.xml"/><Relationship Id="rId14" Type="http://schemas.openxmlformats.org/officeDocument/2006/relationships/slideLayout" Target="../slideLayouts/slideLayout12.xml"/><Relationship Id="rId13" Type="http://schemas.openxmlformats.org/officeDocument/2006/relationships/image" Target="../media/image89.png"/><Relationship Id="rId12" Type="http://schemas.openxmlformats.org/officeDocument/2006/relationships/image" Target="../media/image88.png"/><Relationship Id="rId11" Type="http://schemas.openxmlformats.org/officeDocument/2006/relationships/image" Target="../media/image87.png"/><Relationship Id="rId10" Type="http://schemas.openxmlformats.org/officeDocument/2006/relationships/image" Target="../media/image6.png"/><Relationship Id="rId1" Type="http://schemas.openxmlformats.org/officeDocument/2006/relationships/image" Target="../media/image78.png"/></Relationships>
</file>

<file path=ppt/slides/_rels/slide6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3.png"/><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7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0.png"/><Relationship Id="rId1" Type="http://schemas.openxmlformats.org/officeDocument/2006/relationships/image" Target="../media/image99.png"/></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2.xml"/><Relationship Id="rId2" Type="http://schemas.openxmlformats.org/officeDocument/2006/relationships/image" Target="../media/image102.png"/><Relationship Id="rId1" Type="http://schemas.openxmlformats.org/officeDocument/2006/relationships/image" Target="../media/image101.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hyperlink" Target="http://cjudge.net/" TargetMode="Externa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image" Target="../media/image103.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image" Target="../media/image104.png"/></Relationships>
</file>

<file path=ppt/slides/_rels/slide78.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2.xml"/><Relationship Id="rId2" Type="http://schemas.openxmlformats.org/officeDocument/2006/relationships/image" Target="../media/image106.png"/><Relationship Id="rId1" Type="http://schemas.openxmlformats.org/officeDocument/2006/relationships/image" Target="../media/image105.png"/></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2.xml"/><Relationship Id="rId2" Type="http://schemas.openxmlformats.org/officeDocument/2006/relationships/image" Target="../media/image108.png"/><Relationship Id="rId1" Type="http://schemas.openxmlformats.org/officeDocument/2006/relationships/image" Target="../media/image10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9.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2.xml"/><Relationship Id="rId2" Type="http://schemas.openxmlformats.org/officeDocument/2006/relationships/chart" Target="../charts/chart2.xml"/><Relationship Id="rId1" Type="http://schemas.openxmlformats.org/officeDocument/2006/relationships/chart" Target="../charts/chart1.xml"/></Relationships>
</file>

<file path=ppt/slides/_rels/slide84.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2.xml"/><Relationship Id="rId2" Type="http://schemas.openxmlformats.org/officeDocument/2006/relationships/chart" Target="../charts/chart4.xml"/><Relationship Id="rId1" Type="http://schemas.openxmlformats.org/officeDocument/2006/relationships/chart" Target="../charts/chart3.xml"/></Relationships>
</file>

<file path=ppt/slides/_rels/slide85.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pn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0.png"/></Relationships>
</file>

<file path=ppt/slides/_rels/slide87.xml.rels><?xml version="1.0" encoding="UTF-8" standalone="yes"?>
<Relationships xmlns="http://schemas.openxmlformats.org/package/2006/relationships"><Relationship Id="rId5" Type="http://schemas.openxmlformats.org/officeDocument/2006/relationships/notesSlide" Target="../notesSlides/notesSlide51.xml"/><Relationship Id="rId4" Type="http://schemas.openxmlformats.org/officeDocument/2006/relationships/slideLayout" Target="../slideLayouts/slideLayout2.xml"/><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image" Target="../media/image111.png"/></Relationships>
</file>

<file path=ppt/slides/_rels/slide8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4.png"/><Relationship Id="rId3" Type="http://schemas.openxmlformats.org/officeDocument/2006/relationships/hyperlink" Target="http://cg.sau.edu.cn/" TargetMode="External"/><Relationship Id="rId2" Type="http://schemas.openxmlformats.org/officeDocument/2006/relationships/hyperlink" Target="http://program4.ccshu.net/" TargetMode="External"/><Relationship Id="rId1" Type="http://schemas.openxmlformats.org/officeDocument/2006/relationships/hyperlink" Target="http://judge.buaa.edu.cn/"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9" Type="http://schemas.openxmlformats.org/officeDocument/2006/relationships/slide" Target="slide49.xml"/><Relationship Id="rId8" Type="http://schemas.openxmlformats.org/officeDocument/2006/relationships/slide" Target="slide44.xml"/><Relationship Id="rId7" Type="http://schemas.openxmlformats.org/officeDocument/2006/relationships/slide" Target="slide41.xml"/><Relationship Id="rId6" Type="http://schemas.openxmlformats.org/officeDocument/2006/relationships/slide" Target="slide37.xml"/><Relationship Id="rId5" Type="http://schemas.openxmlformats.org/officeDocument/2006/relationships/slide" Target="slide33.xml"/><Relationship Id="rId4" Type="http://schemas.openxmlformats.org/officeDocument/2006/relationships/slide" Target="slide29.xml"/><Relationship Id="rId3" Type="http://schemas.openxmlformats.org/officeDocument/2006/relationships/slide" Target="slide24.xml"/><Relationship Id="rId2" Type="http://schemas.openxmlformats.org/officeDocument/2006/relationships/slide" Target="slide15.xml"/><Relationship Id="rId19" Type="http://schemas.openxmlformats.org/officeDocument/2006/relationships/slideLayout" Target="../slideLayouts/slideLayout2.xml"/><Relationship Id="rId18" Type="http://schemas.openxmlformats.org/officeDocument/2006/relationships/slide" Target="slide88.xml"/><Relationship Id="rId17" Type="http://schemas.openxmlformats.org/officeDocument/2006/relationships/slide" Target="slide80.xml"/><Relationship Id="rId16" Type="http://schemas.openxmlformats.org/officeDocument/2006/relationships/slide" Target="slide67.xml"/><Relationship Id="rId15" Type="http://schemas.openxmlformats.org/officeDocument/2006/relationships/slide" Target="slide63.xml"/><Relationship Id="rId14" Type="http://schemas.openxmlformats.org/officeDocument/2006/relationships/slide" Target="slide58.xml"/><Relationship Id="rId13" Type="http://schemas.openxmlformats.org/officeDocument/2006/relationships/slide" Target="slide54.xml"/><Relationship Id="rId12" Type="http://schemas.openxmlformats.org/officeDocument/2006/relationships/slide" Target="slide82.xml"/><Relationship Id="rId11" Type="http://schemas.openxmlformats.org/officeDocument/2006/relationships/slide" Target="slide75.xml"/><Relationship Id="rId10" Type="http://schemas.openxmlformats.org/officeDocument/2006/relationships/slide" Target="slide53.xml"/><Relationship Id="rId1" Type="http://schemas.openxmlformats.org/officeDocument/2006/relationships/slide" Target="slide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image" Target="../media/image115.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image" Target="../media/image116.png"/></Relationships>
</file>

<file path=ppt/slides/_rels/slide93.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2.xml"/><Relationship Id="rId2" Type="http://schemas.openxmlformats.org/officeDocument/2006/relationships/image" Target="../media/image118.png"/><Relationship Id="rId1" Type="http://schemas.openxmlformats.org/officeDocument/2006/relationships/image" Target="../media/image117.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9.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image" Target="../media/image120.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1.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image" Target="../media/image122.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image" Target="../media/image123.png"/></Relationships>
</file>

<file path=ppt/slides/_rels/slide99.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2.xml"/><Relationship Id="rId2" Type="http://schemas.openxmlformats.org/officeDocument/2006/relationships/image" Target="../media/image125.png"/><Relationship Id="rId1" Type="http://schemas.openxmlformats.org/officeDocument/2006/relationships/image" Target="../media/image1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04996" y="902436"/>
            <a:ext cx="7621758" cy="484746"/>
          </a:xfrm>
          <a:prstGeom prst="rect">
            <a:avLst/>
          </a:prstGeom>
        </p:spPr>
        <p:txBody>
          <a:bodyPr wrap="none" lIns="68576" tIns="34289" rIns="68576" bIns="34289">
            <a:spAutoFit/>
          </a:bodyPr>
          <a:lstStyle/>
          <a:p>
            <a:r>
              <a:rPr lang="en-US" altLang="zh-CN" sz="2700" b="1" dirty="0" err="1" smtClean="0">
                <a:solidFill>
                  <a:schemeClr val="accent1">
                    <a:lumMod val="75000"/>
                  </a:schemeClr>
                </a:solidFill>
                <a:latin typeface="微软雅黑" panose="020B0503020204020204" pitchFamily="34" charset="-122"/>
                <a:ea typeface="微软雅黑" panose="020B0503020204020204" pitchFamily="34" charset="-122"/>
              </a:rPr>
              <a:t>C</a:t>
            </a:r>
            <a:r>
              <a:rPr lang="en-US" altLang="zh-CN" sz="2700" b="1" dirty="0" err="1" smtClean="0">
                <a:latin typeface="微软雅黑" panose="020B0503020204020204" pitchFamily="34" charset="-122"/>
                <a:ea typeface="微软雅黑" panose="020B0503020204020204" pitchFamily="34" charset="-122"/>
              </a:rPr>
              <a:t>ourse</a:t>
            </a:r>
            <a:r>
              <a:rPr lang="en-US" altLang="zh-CN" sz="2700" b="1" dirty="0" err="1" smtClean="0">
                <a:solidFill>
                  <a:schemeClr val="accent1">
                    <a:lumMod val="75000"/>
                  </a:schemeClr>
                </a:solidFill>
                <a:latin typeface="微软雅黑" panose="020B0503020204020204" pitchFamily="34" charset="-122"/>
                <a:ea typeface="微软雅黑" panose="020B0503020204020204" pitchFamily="34" charset="-122"/>
              </a:rPr>
              <a:t>G</a:t>
            </a:r>
            <a:r>
              <a:rPr lang="en-US" altLang="zh-CN" sz="2700" b="1" dirty="0" err="1" smtClean="0">
                <a:latin typeface="微软雅黑" panose="020B0503020204020204" pitchFamily="34" charset="-122"/>
                <a:ea typeface="微软雅黑" panose="020B0503020204020204" pitchFamily="34" charset="-122"/>
              </a:rPr>
              <a:t>rading</a:t>
            </a:r>
            <a:r>
              <a:rPr lang="en-US" altLang="zh-CN" sz="2700" b="1" dirty="0" smtClean="0">
                <a:latin typeface="微软雅黑" panose="020B0503020204020204" pitchFamily="34" charset="-122"/>
                <a:ea typeface="微软雅黑" panose="020B0503020204020204" pitchFamily="34" charset="-122"/>
              </a:rPr>
              <a:t>—</a:t>
            </a:r>
            <a:r>
              <a:rPr lang="zh-CN" altLang="en-US" sz="2700" b="1" dirty="0" smtClean="0">
                <a:latin typeface="微软雅黑" panose="020B0503020204020204" pitchFamily="34" charset="-122"/>
                <a:ea typeface="微软雅黑" panose="020B0503020204020204" pitchFamily="34" charset="-122"/>
              </a:rPr>
              <a:t>计算机类课程一体化支撑平台</a:t>
            </a:r>
            <a:endParaRPr lang="en-US" altLang="zh-CN" sz="2700" b="1" dirty="0" smtClean="0">
              <a:latin typeface="微软雅黑" panose="020B0503020204020204" pitchFamily="34" charset="-122"/>
              <a:ea typeface="微软雅黑" panose="020B0503020204020204" pitchFamily="34" charset="-122"/>
            </a:endParaRPr>
          </a:p>
        </p:txBody>
      </p:sp>
      <p:sp>
        <p:nvSpPr>
          <p:cNvPr id="6" name="TextBox 5"/>
          <p:cNvSpPr txBox="1"/>
          <p:nvPr/>
        </p:nvSpPr>
        <p:spPr>
          <a:xfrm>
            <a:off x="3127374" y="3409952"/>
            <a:ext cx="3441867" cy="1497965"/>
          </a:xfrm>
          <a:prstGeom prst="rect">
            <a:avLst/>
          </a:prstGeom>
          <a:noFill/>
        </p:spPr>
        <p:txBody>
          <a:bodyPr wrap="square" lIns="68576" tIns="34289" rIns="68576" bIns="34289" rtlCol="0">
            <a:spAutoFit/>
          </a:bodyPr>
          <a:lstStyle/>
          <a:p>
            <a:pPr algn="ctr"/>
            <a:endParaRPr lang="en-US" altLang="zh-CN" dirty="0" smtClean="0">
              <a:latin typeface="微软雅黑" panose="020B0503020204020204" pitchFamily="34" charset="-122"/>
              <a:ea typeface="微软雅黑" panose="020B0503020204020204" pitchFamily="34" charset="-122"/>
            </a:endParaRPr>
          </a:p>
          <a:p>
            <a:endParaRPr lang="en-US" altLang="zh-CN" dirty="0" smtClean="0">
              <a:latin typeface="微软雅黑" panose="020B0503020204020204" pitchFamily="34" charset="-122"/>
              <a:ea typeface="微软雅黑" panose="020B0503020204020204" pitchFamily="34" charset="-122"/>
            </a:endParaRPr>
          </a:p>
          <a:p>
            <a:pPr algn="ctr"/>
            <a:r>
              <a:rPr lang="en-US" altLang="zh-CN" dirty="0" smtClean="0">
                <a:latin typeface="微软雅黑" panose="020B0503020204020204" pitchFamily="34" charset="-122"/>
                <a:ea typeface="微软雅黑" panose="020B0503020204020204" pitchFamily="34" charset="-122"/>
              </a:rPr>
              <a:t>2019 </a:t>
            </a:r>
            <a:r>
              <a:rPr lang="zh-CN" altLang="en-US" dirty="0" smtClean="0">
                <a:latin typeface="微软雅黑" panose="020B0503020204020204" pitchFamily="34" charset="-122"/>
                <a:ea typeface="微软雅黑" panose="020B0503020204020204" pitchFamily="34" charset="-122"/>
              </a:rPr>
              <a:t>年 </a:t>
            </a:r>
            <a:r>
              <a:rPr lang="en-US" altLang="zh-CN" dirty="0" smtClean="0">
                <a:latin typeface="微软雅黑" panose="020B0503020204020204" pitchFamily="34" charset="-122"/>
                <a:ea typeface="微软雅黑" panose="020B0503020204020204" pitchFamily="34" charset="-122"/>
              </a:rPr>
              <a:t>7 </a:t>
            </a:r>
            <a:r>
              <a:rPr lang="zh-CN" altLang="en-US" dirty="0" smtClean="0">
                <a:latin typeface="微软雅黑" panose="020B0503020204020204" pitchFamily="34" charset="-122"/>
                <a:ea typeface="微软雅黑" panose="020B0503020204020204" pitchFamily="34" charset="-122"/>
              </a:rPr>
              <a:t>月</a:t>
            </a:r>
            <a:endParaRPr lang="en-US" altLang="zh-CN" dirty="0" smtClean="0">
              <a:latin typeface="微软雅黑" panose="020B0503020204020204" pitchFamily="34" charset="-122"/>
              <a:ea typeface="微软雅黑" panose="020B0503020204020204" pitchFamily="34" charset="-122"/>
            </a:endParaRPr>
          </a:p>
          <a:p>
            <a:endParaRPr lang="en-US" altLang="zh-CN" dirty="0" smtClean="0">
              <a:latin typeface="微软雅黑" panose="020B0503020204020204" pitchFamily="34" charset="-122"/>
              <a:ea typeface="微软雅黑" panose="020B0503020204020204" pitchFamily="34" charset="-122"/>
            </a:endParaRPr>
          </a:p>
          <a:p>
            <a:pPr algn="ctr"/>
            <a:r>
              <a:rPr lang="en-US" altLang="zh-CN" b="1" dirty="0"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CG</a:t>
            </a:r>
            <a:r>
              <a:rPr lang="zh-CN" altLang="en-US" b="1" dirty="0"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平台</a:t>
            </a:r>
            <a:r>
              <a:rPr lang="zh-CN" altLang="en-US" b="1" dirty="0" smtClean="0">
                <a:latin typeface="微软雅黑" panose="020B0503020204020204" pitchFamily="34" charset="-122"/>
                <a:ea typeface="微软雅黑" panose="020B0503020204020204" pitchFamily="34" charset="-122"/>
                <a:cs typeface="Times New Roman" panose="02020603050405020304" pitchFamily="18" charset="0"/>
              </a:rPr>
              <a:t>网址： </a:t>
            </a:r>
            <a:r>
              <a:rPr lang="en-US" altLang="zh-CN" b="1" dirty="0" smtClean="0">
                <a:latin typeface="微软雅黑" panose="020B0503020204020204" pitchFamily="34" charset="-122"/>
                <a:ea typeface="微软雅黑" panose="020B0503020204020204" pitchFamily="34" charset="-122"/>
                <a:hlinkClick r:id="rId1"/>
              </a:rPr>
              <a:t>educg.net</a:t>
            </a:r>
            <a:endParaRPr lang="en-US" altLang="zh-CN" b="1" dirty="0" smtClean="0">
              <a:latin typeface="微软雅黑" panose="020B0503020204020204" pitchFamily="34" charset="-122"/>
              <a:ea typeface="微软雅黑" panose="020B0503020204020204" pitchFamily="34" charset="-122"/>
            </a:endParaRPr>
          </a:p>
          <a:p>
            <a:pPr algn="ctr"/>
            <a:endParaRPr lang="en-US" altLang="zh-CN" b="1" dirty="0" smtClean="0">
              <a:latin typeface="微软雅黑" panose="020B0503020204020204" pitchFamily="34" charset="-122"/>
              <a:ea typeface="微软雅黑" panose="020B0503020204020204" pitchFamily="34" charset="-122"/>
              <a:hlinkClick r:id="rId1"/>
            </a:endParaRPr>
          </a:p>
          <a:p>
            <a:pPr algn="ctr"/>
            <a:r>
              <a:rPr lang="zh-CN" altLang="en-US" sz="1200" b="1" dirty="0" smtClean="0">
                <a:latin typeface="楷体" panose="02010609060101010101" pitchFamily="49" charset="-122"/>
                <a:ea typeface="楷体" panose="02010609060101010101" pitchFamily="49" charset="-122"/>
              </a:rPr>
              <a:t>北京航空航天大学计算机学院</a:t>
            </a:r>
            <a:r>
              <a:rPr lang="zh-CN" altLang="en-US" sz="1200" dirty="0" smtClean="0">
                <a:latin typeface="楷体" panose="02010609060101010101" pitchFamily="49" charset="-122"/>
                <a:ea typeface="楷体" panose="02010609060101010101" pitchFamily="49" charset="-122"/>
              </a:rPr>
              <a:t> </a:t>
            </a:r>
            <a:r>
              <a:rPr lang="zh-CN" altLang="en-US" sz="1200" b="1" dirty="0" smtClean="0">
                <a:latin typeface="楷体" panose="02010609060101010101" pitchFamily="49" charset="-122"/>
                <a:ea typeface="楷体" panose="02010609060101010101" pitchFamily="49" charset="-122"/>
              </a:rPr>
              <a:t>教学成果转化平台</a:t>
            </a:r>
            <a:endParaRPr lang="en-US" altLang="zh-CN" b="1" dirty="0" smtClean="0">
              <a:latin typeface="楷体" panose="02010609060101010101" pitchFamily="49" charset="-122"/>
              <a:ea typeface="楷体" panose="02010609060101010101" pitchFamily="49" charset="-122"/>
              <a:hlinkClick r:id="rId1"/>
            </a:endParaRPr>
          </a:p>
        </p:txBody>
      </p:sp>
      <p:pic>
        <p:nvPicPr>
          <p:cNvPr id="7" name="Picture 3" descr="D:\My Documents\项目\CourseGrading\logo\cglogo4.jpg"/>
          <p:cNvPicPr>
            <a:picLocks noChangeAspect="1" noChangeArrowheads="1"/>
          </p:cNvPicPr>
          <p:nvPr/>
        </p:nvPicPr>
        <p:blipFill>
          <a:blip r:embed="rId2" cstate="print"/>
          <a:srcRect/>
          <a:stretch>
            <a:fillRect/>
          </a:stretch>
        </p:blipFill>
        <p:spPr bwMode="auto">
          <a:xfrm>
            <a:off x="8469306" y="4486724"/>
            <a:ext cx="674694" cy="648309"/>
          </a:xfrm>
          <a:prstGeom prst="rect">
            <a:avLst/>
          </a:prstGeom>
          <a:noFill/>
        </p:spPr>
      </p:pic>
      <p:sp>
        <p:nvSpPr>
          <p:cNvPr id="9" name="矩形 8"/>
          <p:cNvSpPr/>
          <p:nvPr/>
        </p:nvSpPr>
        <p:spPr>
          <a:xfrm>
            <a:off x="1051168" y="2402626"/>
            <a:ext cx="3536858" cy="346247"/>
          </a:xfrm>
          <a:prstGeom prst="rect">
            <a:avLst/>
          </a:prstGeom>
        </p:spPr>
        <p:txBody>
          <a:bodyPr wrap="none" lIns="68576" tIns="34289" rIns="68576" bIns="34289">
            <a:spAutoFit/>
          </a:bodyPr>
          <a:lstStyle/>
          <a:p>
            <a:r>
              <a:rPr lang="zh-CN" altLang="en-US" sz="1800" b="1" dirty="0" smtClean="0">
                <a:latin typeface="微软雅黑" panose="020B0503020204020204" pitchFamily="34" charset="-122"/>
                <a:ea typeface="微软雅黑" panose="020B0503020204020204" pitchFamily="34" charset="-122"/>
              </a:rPr>
              <a:t>在线教学 </a:t>
            </a:r>
            <a:r>
              <a:rPr lang="en-US" altLang="zh-CN" sz="1800" b="1" dirty="0" smtClean="0">
                <a:latin typeface="微软雅黑" panose="020B0503020204020204" pitchFamily="34" charset="-122"/>
                <a:ea typeface="微软雅黑" panose="020B0503020204020204" pitchFamily="34" charset="-122"/>
              </a:rPr>
              <a:t>+ </a:t>
            </a:r>
            <a:r>
              <a:rPr lang="zh-CN" altLang="en-US" sz="1800" b="1" dirty="0" smtClean="0">
                <a:latin typeface="微软雅黑" panose="020B0503020204020204" pitchFamily="34" charset="-122"/>
                <a:ea typeface="微软雅黑" panose="020B0503020204020204" pitchFamily="34" charset="-122"/>
              </a:rPr>
              <a:t>在线实验 </a:t>
            </a:r>
            <a:r>
              <a:rPr lang="en-US" altLang="zh-CN" sz="1800" b="1" dirty="0" smtClean="0">
                <a:latin typeface="微软雅黑" panose="020B0503020204020204" pitchFamily="34" charset="-122"/>
                <a:ea typeface="微软雅黑" panose="020B0503020204020204" pitchFamily="34" charset="-122"/>
              </a:rPr>
              <a:t>+ </a:t>
            </a:r>
            <a:r>
              <a:rPr lang="zh-CN" altLang="en-US" sz="1800" b="1" dirty="0" smtClean="0">
                <a:latin typeface="微软雅黑" panose="020B0503020204020204" pitchFamily="34" charset="-122"/>
                <a:ea typeface="微软雅黑" panose="020B0503020204020204" pitchFamily="34" charset="-122"/>
              </a:rPr>
              <a:t>在线科研</a:t>
            </a:r>
            <a:endParaRPr lang="en-US" altLang="zh-CN" sz="1800" b="1" dirty="0" smtClean="0">
              <a:latin typeface="微软雅黑" panose="020B0503020204020204" pitchFamily="34" charset="-122"/>
              <a:ea typeface="微软雅黑" panose="020B0503020204020204" pitchFamily="34" charset="-122"/>
            </a:endParaRPr>
          </a:p>
        </p:txBody>
      </p:sp>
      <p:sp>
        <p:nvSpPr>
          <p:cNvPr id="10" name="矩形 9"/>
          <p:cNvSpPr/>
          <p:nvPr/>
        </p:nvSpPr>
        <p:spPr>
          <a:xfrm>
            <a:off x="5082245" y="2412151"/>
            <a:ext cx="2299339" cy="346247"/>
          </a:xfrm>
          <a:prstGeom prst="rect">
            <a:avLst/>
          </a:prstGeom>
        </p:spPr>
        <p:txBody>
          <a:bodyPr wrap="none" lIns="68576" tIns="34289" rIns="68576" bIns="34289">
            <a:spAutoFit/>
          </a:bodyPr>
          <a:lstStyle/>
          <a:p>
            <a:r>
              <a:rPr lang="zh-CN" altLang="en-US" sz="1800" b="1" dirty="0" smtClean="0">
                <a:latin typeface="微软雅黑" panose="020B0503020204020204" pitchFamily="34" charset="-122"/>
                <a:ea typeface="微软雅黑" panose="020B0503020204020204" pitchFamily="34" charset="-122"/>
              </a:rPr>
              <a:t>软件课程 </a:t>
            </a:r>
            <a:r>
              <a:rPr lang="en-US" altLang="zh-CN" sz="1800" b="1" dirty="0" smtClean="0">
                <a:latin typeface="微软雅黑" panose="020B0503020204020204" pitchFamily="34" charset="-122"/>
                <a:ea typeface="微软雅黑" panose="020B0503020204020204" pitchFamily="34" charset="-122"/>
              </a:rPr>
              <a:t>+ </a:t>
            </a:r>
            <a:r>
              <a:rPr lang="zh-CN" altLang="en-US" sz="1800" b="1" dirty="0" smtClean="0">
                <a:latin typeface="微软雅黑" panose="020B0503020204020204" pitchFamily="34" charset="-122"/>
                <a:ea typeface="微软雅黑" panose="020B0503020204020204" pitchFamily="34" charset="-122"/>
              </a:rPr>
              <a:t>硬件课程</a:t>
            </a:r>
            <a:endParaRPr lang="en-US" altLang="zh-CN" sz="1800" b="1" dirty="0" smtClean="0">
              <a:latin typeface="微软雅黑" panose="020B0503020204020204" pitchFamily="34" charset="-122"/>
              <a:ea typeface="微软雅黑" panose="020B0503020204020204" pitchFamily="34" charset="-122"/>
            </a:endParaRPr>
          </a:p>
        </p:txBody>
      </p:sp>
      <p:sp>
        <p:nvSpPr>
          <p:cNvPr id="8" name="矩形 7"/>
          <p:cNvSpPr/>
          <p:nvPr/>
        </p:nvSpPr>
        <p:spPr>
          <a:xfrm>
            <a:off x="3436767" y="1483558"/>
            <a:ext cx="2161481" cy="253914"/>
          </a:xfrm>
          <a:prstGeom prst="rect">
            <a:avLst/>
          </a:prstGeom>
        </p:spPr>
        <p:txBody>
          <a:bodyPr wrap="none" lIns="68576" tIns="34289" rIns="68576" bIns="34289">
            <a:spAutoFit/>
          </a:bodyPr>
          <a:lstStyle/>
          <a:p>
            <a:r>
              <a:rPr lang="zh-CN" altLang="en-US" sz="1200" b="1" dirty="0" smtClean="0">
                <a:latin typeface="微软雅黑" panose="020B0503020204020204" pitchFamily="34" charset="-122"/>
                <a:ea typeface="微软雅黑" panose="020B0503020204020204" pitchFamily="34" charset="-122"/>
              </a:rPr>
              <a:t>人工智能 </a:t>
            </a:r>
            <a:r>
              <a:rPr lang="en-US" altLang="zh-CN" sz="1200" b="1" dirty="0" smtClean="0">
                <a:latin typeface="微软雅黑" panose="020B0503020204020204" pitchFamily="34" charset="-122"/>
                <a:ea typeface="微软雅黑" panose="020B0503020204020204" pitchFamily="34" charset="-122"/>
              </a:rPr>
              <a:t>/ </a:t>
            </a:r>
            <a:r>
              <a:rPr lang="zh-CN" altLang="en-US" sz="1200" b="1" dirty="0" smtClean="0">
                <a:latin typeface="微软雅黑" panose="020B0503020204020204" pitchFamily="34" charset="-122"/>
                <a:ea typeface="微软雅黑" panose="020B0503020204020204" pitchFamily="34" charset="-122"/>
              </a:rPr>
              <a:t>大数据 </a:t>
            </a:r>
            <a:r>
              <a:rPr lang="en-US" altLang="zh-CN" sz="1200" b="1" dirty="0" smtClean="0">
                <a:latin typeface="微软雅黑" panose="020B0503020204020204" pitchFamily="34" charset="-122"/>
                <a:ea typeface="微软雅黑" panose="020B0503020204020204" pitchFamily="34" charset="-122"/>
              </a:rPr>
              <a:t>/ </a:t>
            </a:r>
            <a:r>
              <a:rPr lang="zh-CN" altLang="en-US" sz="1200" b="1" dirty="0" smtClean="0">
                <a:latin typeface="微软雅黑" panose="020B0503020204020204" pitchFamily="34" charset="-122"/>
                <a:ea typeface="微软雅黑" panose="020B0503020204020204" pitchFamily="34" charset="-122"/>
              </a:rPr>
              <a:t>信息安全</a:t>
            </a:r>
            <a:endParaRPr lang="en-US"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01</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864123" y="3239805"/>
            <a:ext cx="66087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latin typeface="微软雅黑" panose="020B0503020204020204" pitchFamily="34" charset="-122"/>
                <a:ea typeface="微软雅黑" panose="020B0503020204020204" pitchFamily="34" charset="-122"/>
              </a:rPr>
              <a:t>课程管理</a:t>
            </a:r>
            <a:r>
              <a:rPr lang="zh-CN" altLang="en-US" sz="2400" dirty="0" smtClean="0">
                <a:latin typeface="微软雅黑" panose="020B0503020204020204" pitchFamily="34" charset="-122"/>
                <a:ea typeface="微软雅黑" panose="020B0503020204020204" pitchFamily="34" charset="-122"/>
              </a:rPr>
              <a:t>：功能设计力求简洁、技术深入</a:t>
            </a:r>
            <a:r>
              <a:rPr lang="en-US"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智能</a:t>
            </a:r>
            <a:endParaRPr lang="zh-CN" altLang="en-US" sz="2400" dirty="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411615" y="3661173"/>
            <a:ext cx="4320779"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作业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考试</a:t>
            </a:r>
            <a:endParaRPr lang="zh-CN" altLang="en-US" dirty="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答疑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成绩</a:t>
            </a:r>
            <a:endParaRPr lang="en-US" altLang="zh-CN"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公告   </a:t>
            </a: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实验</a:t>
            </a:r>
            <a:endParaRPr lang="zh-CN" altLang="en-US" dirty="0">
              <a:solidFill>
                <a:srgbClr val="4D4D4D"/>
              </a:solidFill>
              <a:latin typeface="微软雅黑" panose="020B0503020204020204" pitchFamily="34" charset="-122"/>
              <a:ea typeface="微软雅黑" panose="020B0503020204020204" pitchFamily="34" charset="-122"/>
            </a:endParaRPr>
          </a:p>
        </p:txBody>
      </p:sp>
    </p:spTree>
  </p:cSld>
  <p:clrMapOvr>
    <a:masterClrMapping/>
  </p:clrMapOvr>
  <p:transition>
    <p:blinds dir="ver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1" cstate="print"/>
          <a:srcRect/>
          <a:stretch>
            <a:fillRect/>
          </a:stretch>
        </p:blipFill>
        <p:spPr bwMode="auto">
          <a:xfrm>
            <a:off x="4391059" y="1549200"/>
            <a:ext cx="4129088" cy="3662744"/>
          </a:xfrm>
          <a:prstGeom prst="rect">
            <a:avLst/>
          </a:prstGeom>
          <a:noFill/>
          <a:ln w="9525">
            <a:noFill/>
            <a:miter lim="800000"/>
            <a:headEnd/>
            <a:tailEnd/>
          </a:ln>
        </p:spPr>
      </p:pic>
      <p:sp>
        <p:nvSpPr>
          <p:cNvPr id="3" name="内容占位符 2"/>
          <p:cNvSpPr>
            <a:spLocks noGrp="1"/>
          </p:cNvSpPr>
          <p:nvPr>
            <p:ph idx="1"/>
          </p:nvPr>
        </p:nvSpPr>
        <p:spPr>
          <a:xfrm>
            <a:off x="628650" y="1088484"/>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程序评判：</a:t>
            </a:r>
            <a:r>
              <a:rPr lang="zh-CN" altLang="en-US" dirty="0" smtClean="0">
                <a:latin typeface="微软雅黑" panose="020B0503020204020204" pitchFamily="34" charset="-122"/>
                <a:ea typeface="微软雅黑" panose="020B0503020204020204" pitchFamily="34" charset="-122"/>
              </a:rPr>
              <a:t>支持输出结果的模糊匹配！</a:t>
            </a:r>
            <a:endParaRPr lang="en-US" altLang="zh-CN" dirty="0" smtClean="0">
              <a:latin typeface="微软雅黑" panose="020B0503020204020204" pitchFamily="34" charset="-122"/>
              <a:ea typeface="微软雅黑" panose="020B0503020204020204" pitchFamily="34" charset="-122"/>
            </a:endParaRPr>
          </a:p>
          <a:p>
            <a:pPr lvl="1"/>
            <a:r>
              <a:rPr lang="zh-CN" altLang="en-US" sz="2000" dirty="0" smtClean="0">
                <a:latin typeface="微软雅黑" panose="020B0503020204020204" pitchFamily="34" charset="-122"/>
                <a:ea typeface="微软雅黑" panose="020B0503020204020204" pitchFamily="34" charset="-122"/>
              </a:rPr>
              <a:t>支持</a:t>
            </a:r>
            <a:r>
              <a:rPr lang="zh-CN" altLang="en-US" sz="2000" b="1" dirty="0" smtClean="0">
                <a:solidFill>
                  <a:srgbClr val="C00000"/>
                </a:solidFill>
                <a:latin typeface="微软雅黑" panose="020B0503020204020204" pitchFamily="34" charset="-122"/>
                <a:ea typeface="微软雅黑" panose="020B0503020204020204" pitchFamily="34" charset="-122"/>
              </a:rPr>
              <a:t>通配符</a:t>
            </a:r>
            <a:r>
              <a:rPr lang="zh-CN" altLang="en-US" sz="2000" dirty="0" smtClean="0">
                <a:latin typeface="微软雅黑" panose="020B0503020204020204" pitchFamily="34" charset="-122"/>
                <a:ea typeface="微软雅黑" panose="020B0503020204020204" pitchFamily="34" charset="-122"/>
              </a:rPr>
              <a:t>描述期望输出</a:t>
            </a:r>
            <a:endParaRPr lang="en-US" altLang="zh-CN" sz="2000" dirty="0" smtClean="0">
              <a:latin typeface="微软雅黑" panose="020B0503020204020204" pitchFamily="34" charset="-122"/>
              <a:ea typeface="微软雅黑" panose="020B0503020204020204" pitchFamily="34" charset="-122"/>
            </a:endParaRPr>
          </a:p>
          <a:p>
            <a:pPr lvl="1"/>
            <a:r>
              <a:rPr lang="zh-CN" altLang="en-US" sz="2000" dirty="0" smtClean="0">
                <a:latin typeface="微软雅黑" panose="020B0503020204020204" pitchFamily="34" charset="-122"/>
                <a:ea typeface="微软雅黑" panose="020B0503020204020204" pitchFamily="34" charset="-122"/>
              </a:rPr>
              <a:t>应用：</a:t>
            </a:r>
            <a:endParaRPr lang="en-US" altLang="zh-CN" sz="2000" dirty="0" smtClean="0">
              <a:latin typeface="微软雅黑" panose="020B0503020204020204" pitchFamily="34" charset="-122"/>
              <a:ea typeface="微软雅黑" panose="020B0503020204020204" pitchFamily="34" charset="-122"/>
            </a:endParaRPr>
          </a:p>
          <a:p>
            <a:pPr lvl="2"/>
            <a:r>
              <a:rPr lang="zh-CN" altLang="en-US" dirty="0" smtClean="0">
                <a:latin typeface="微软雅黑" panose="020B0503020204020204" pitchFamily="34" charset="-122"/>
                <a:ea typeface="微软雅黑" panose="020B0503020204020204" pitchFamily="34" charset="-122"/>
              </a:rPr>
              <a:t>放宽格式要求</a:t>
            </a:r>
            <a:endParaRPr lang="en-US" altLang="zh-CN" dirty="0" smtClean="0">
              <a:latin typeface="微软雅黑" panose="020B0503020204020204" pitchFamily="34" charset="-122"/>
              <a:ea typeface="微软雅黑" panose="020B0503020204020204" pitchFamily="34" charset="-122"/>
            </a:endParaRPr>
          </a:p>
          <a:p>
            <a:pPr lvl="2"/>
            <a:r>
              <a:rPr lang="zh-CN" altLang="en-US" dirty="0" smtClean="0">
                <a:latin typeface="微软雅黑" panose="020B0503020204020204" pitchFamily="34" charset="-122"/>
                <a:ea typeface="微软雅黑" panose="020B0503020204020204" pitchFamily="34" charset="-122"/>
              </a:rPr>
              <a:t>浮点数输出</a:t>
            </a:r>
            <a:endParaRPr lang="en-US" altLang="zh-CN" dirty="0" smtClean="0">
              <a:latin typeface="微软雅黑" panose="020B0503020204020204" pitchFamily="34" charset="-122"/>
              <a:ea typeface="微软雅黑" panose="020B0503020204020204" pitchFamily="34" charset="-122"/>
            </a:endParaRPr>
          </a:p>
          <a:p>
            <a:pPr lvl="2"/>
            <a:r>
              <a:rPr lang="zh-CN" altLang="en-US" dirty="0" smtClean="0">
                <a:latin typeface="微软雅黑" panose="020B0503020204020204" pitchFamily="34" charset="-122"/>
                <a:ea typeface="微软雅黑" panose="020B0503020204020204" pitchFamily="34" charset="-122"/>
              </a:rPr>
              <a:t>屏蔽输入提醒</a:t>
            </a:r>
            <a:endParaRPr lang="en-US" altLang="zh-CN" dirty="0" smtClean="0">
              <a:latin typeface="微软雅黑" panose="020B0503020204020204" pitchFamily="34" charset="-122"/>
              <a:ea typeface="微软雅黑" panose="020B0503020204020204" pitchFamily="34" charset="-122"/>
            </a:endParaRPr>
          </a:p>
          <a:p>
            <a:pPr lvl="2"/>
            <a:r>
              <a:rPr lang="zh-CN" altLang="en-US" b="1" dirty="0" smtClean="0">
                <a:latin typeface="微软雅黑" panose="020B0503020204020204" pitchFamily="34" charset="-122"/>
                <a:ea typeface="微软雅黑" panose="020B0503020204020204" pitchFamily="34" charset="-122"/>
              </a:rPr>
              <a:t>答案二选一</a:t>
            </a:r>
            <a:endParaRPr lang="en-US" altLang="zh-CN" b="1" dirty="0" smtClean="0">
              <a:latin typeface="微软雅黑" panose="020B0503020204020204" pitchFamily="34" charset="-122"/>
              <a:ea typeface="微软雅黑" panose="020B0503020204020204" pitchFamily="34" charset="-122"/>
            </a:endParaRPr>
          </a:p>
          <a:p>
            <a:pPr lvl="1">
              <a:buNone/>
            </a:pPr>
            <a:endParaRPr lang="zh-CN" altLang="en-US" dirty="0"/>
          </a:p>
        </p:txBody>
      </p:sp>
      <p:cxnSp>
        <p:nvCxnSpPr>
          <p:cNvPr id="7" name="直接连接符 6"/>
          <p:cNvCxnSpPr/>
          <p:nvPr/>
        </p:nvCxnSpPr>
        <p:spPr>
          <a:xfrm>
            <a:off x="5070637" y="4226495"/>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平台：程序设计</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920042"/>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程序评判：</a:t>
            </a:r>
            <a:r>
              <a:rPr lang="zh-CN" altLang="en-US" dirty="0" smtClean="0">
                <a:latin typeface="微软雅黑" panose="020B0503020204020204" pitchFamily="34" charset="-122"/>
                <a:ea typeface="微软雅黑" panose="020B0503020204020204" pitchFamily="34" charset="-122"/>
              </a:rPr>
              <a:t>支持输入与输出任意组合！</a:t>
            </a:r>
            <a:endParaRPr lang="en-US" altLang="zh-CN" dirty="0" smtClean="0">
              <a:latin typeface="微软雅黑" panose="020B0503020204020204" pitchFamily="34" charset="-122"/>
              <a:ea typeface="微软雅黑" panose="020B0503020204020204" pitchFamily="34" charset="-122"/>
            </a:endParaRPr>
          </a:p>
          <a:p>
            <a:pPr lvl="1"/>
            <a:r>
              <a:rPr lang="zh-CN" altLang="en-US" dirty="0" smtClean="0">
                <a:latin typeface="微软雅黑" panose="020B0503020204020204" pitchFamily="34" charset="-122"/>
                <a:ea typeface="微软雅黑" panose="020B0503020204020204" pitchFamily="34" charset="-122"/>
              </a:rPr>
              <a:t>灵活的出题方式，让编程题也直接支持数据结构与算法知识点考核</a:t>
            </a:r>
            <a:endParaRPr lang="en-US" altLang="zh-CN" dirty="0" smtClean="0">
              <a:latin typeface="微软雅黑" panose="020B0503020204020204" pitchFamily="34" charset="-122"/>
              <a:ea typeface="微软雅黑" panose="020B0503020204020204" pitchFamily="34" charset="-122"/>
            </a:endParaRPr>
          </a:p>
          <a:p>
            <a:pPr lvl="1"/>
            <a:endParaRPr lang="en-US" altLang="zh-CN" dirty="0" smtClean="0"/>
          </a:p>
          <a:p>
            <a:pPr lvl="1">
              <a:buNone/>
            </a:pPr>
            <a:endParaRPr lang="zh-CN" altLang="en-US" dirty="0"/>
          </a:p>
        </p:txBody>
      </p:sp>
      <p:pic>
        <p:nvPicPr>
          <p:cNvPr id="6" name="Picture 2"/>
          <p:cNvPicPr>
            <a:picLocks noChangeAspect="1" noChangeArrowheads="1"/>
          </p:cNvPicPr>
          <p:nvPr/>
        </p:nvPicPr>
        <p:blipFill>
          <a:blip r:embed="rId1" cstate="print"/>
          <a:srcRect/>
          <a:stretch>
            <a:fillRect/>
          </a:stretch>
        </p:blipFill>
        <p:spPr bwMode="auto">
          <a:xfrm>
            <a:off x="5456425" y="1685925"/>
            <a:ext cx="3594707" cy="2814638"/>
          </a:xfrm>
          <a:prstGeom prst="rect">
            <a:avLst/>
          </a:prstGeom>
          <a:noFill/>
          <a:ln w="9525">
            <a:noFill/>
            <a:miter lim="800000"/>
            <a:headEnd/>
            <a:tailEnd/>
          </a:ln>
        </p:spPr>
      </p:pic>
      <p:pic>
        <p:nvPicPr>
          <p:cNvPr id="2051" name="Picture 3"/>
          <p:cNvPicPr>
            <a:picLocks noChangeAspect="1" noChangeArrowheads="1"/>
          </p:cNvPicPr>
          <p:nvPr/>
        </p:nvPicPr>
        <p:blipFill>
          <a:blip r:embed="rId2" cstate="print"/>
          <a:srcRect/>
          <a:stretch>
            <a:fillRect/>
          </a:stretch>
        </p:blipFill>
        <p:spPr bwMode="auto">
          <a:xfrm>
            <a:off x="0" y="1682278"/>
            <a:ext cx="3336131" cy="2768279"/>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2210992" y="1702391"/>
            <a:ext cx="2718197" cy="3830444"/>
          </a:xfrm>
          <a:prstGeom prst="rect">
            <a:avLst/>
          </a:prstGeom>
          <a:noFill/>
          <a:ln w="9525">
            <a:noFill/>
            <a:miter lim="800000"/>
            <a:headEnd/>
            <a:tailEnd/>
          </a:ln>
        </p:spPr>
      </p:pic>
      <p:sp>
        <p:nvSpPr>
          <p:cNvPr id="15" name="圆角矩形 14"/>
          <p:cNvSpPr/>
          <p:nvPr/>
        </p:nvSpPr>
        <p:spPr>
          <a:xfrm>
            <a:off x="185472" y="2543212"/>
            <a:ext cx="1793348" cy="22195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endParaRPr>
          </a:p>
        </p:txBody>
      </p:sp>
      <p:sp>
        <p:nvSpPr>
          <p:cNvPr id="17" name="圆角矩形 16"/>
          <p:cNvSpPr/>
          <p:nvPr/>
        </p:nvSpPr>
        <p:spPr>
          <a:xfrm>
            <a:off x="1100138" y="3757649"/>
            <a:ext cx="821532" cy="22195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endParaRPr>
          </a:p>
        </p:txBody>
      </p:sp>
      <p:cxnSp>
        <p:nvCxnSpPr>
          <p:cNvPr id="19" name="直接箭头连接符 18"/>
          <p:cNvCxnSpPr>
            <a:stCxn id="15" idx="3"/>
          </p:cNvCxnSpPr>
          <p:nvPr/>
        </p:nvCxnSpPr>
        <p:spPr>
          <a:xfrm flipV="1">
            <a:off x="1978820" y="1828800"/>
            <a:ext cx="242887" cy="825389"/>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stCxn id="17" idx="3"/>
          </p:cNvCxnSpPr>
          <p:nvPr/>
        </p:nvCxnSpPr>
        <p:spPr>
          <a:xfrm flipV="1">
            <a:off x="1921670" y="3864769"/>
            <a:ext cx="328612" cy="385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4957763" y="3328988"/>
            <a:ext cx="450056" cy="1"/>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5209753" y="4589506"/>
            <a:ext cx="3934247" cy="553994"/>
          </a:xfrm>
          <a:prstGeom prst="rect">
            <a:avLst/>
          </a:prstGeom>
        </p:spPr>
        <p:txBody>
          <a:bodyPr wrap="square" lIns="91436" tIns="45718" rIns="91436" bIns="45718">
            <a:spAutoFit/>
          </a:bodyPr>
          <a:lstStyle/>
          <a:p>
            <a:pPr algn="just" defTabSz="914400"/>
            <a:r>
              <a:rPr lang="zh-CN" altLang="en-US" sz="1500" dirty="0" smtClean="0">
                <a:solidFill>
                  <a:prstClr val="black"/>
                </a:solidFill>
                <a:latin typeface="微软雅黑" panose="020B0503020204020204" pitchFamily="34" charset="-122"/>
                <a:ea typeface="微软雅黑" panose="020B0503020204020204" pitchFamily="34" charset="-122"/>
              </a:rPr>
              <a:t>利用编程题考核</a:t>
            </a:r>
            <a:r>
              <a:rPr lang="zh-CN" altLang="en-US" sz="1500" b="1" dirty="0" smtClean="0">
                <a:solidFill>
                  <a:prstClr val="black"/>
                </a:solidFill>
                <a:latin typeface="微软雅黑" panose="020B0503020204020204" pitchFamily="34" charset="-122"/>
                <a:ea typeface="微软雅黑" panose="020B0503020204020204" pitchFamily="34" charset="-122"/>
              </a:rPr>
              <a:t>算法与数据结构</a:t>
            </a:r>
            <a:r>
              <a:rPr lang="zh-CN" altLang="en-US" sz="1500" dirty="0" smtClean="0">
                <a:solidFill>
                  <a:prstClr val="black"/>
                </a:solidFill>
                <a:latin typeface="微软雅黑" panose="020B0503020204020204" pitchFamily="34" charset="-122"/>
                <a:ea typeface="微软雅黑" panose="020B0503020204020204" pitchFamily="34" charset="-122"/>
              </a:rPr>
              <a:t>知识点的示例（非常秒的出题思路，来自晏海华老师）</a:t>
            </a:r>
            <a:endParaRPr lang="en-US" altLang="zh-CN" sz="1500" dirty="0" smtClean="0">
              <a:solidFill>
                <a:prstClr val="black"/>
              </a:solidFill>
              <a:latin typeface="微软雅黑" panose="020B0503020204020204" pitchFamily="34" charset="-122"/>
              <a:ea typeface="微软雅黑" panose="020B0503020204020204" pitchFamily="34" charset="-122"/>
            </a:endParaRPr>
          </a:p>
        </p:txBody>
      </p:sp>
      <p:sp>
        <p:nvSpPr>
          <p:cNvPr id="14"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平台：数据结构与算法</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0500" y="1025293"/>
            <a:ext cx="2933700" cy="3394472"/>
          </a:xfrm>
        </p:spPr>
        <p:txBody>
          <a:bodyPr>
            <a:normAutofit lnSpcReduction="10000"/>
          </a:bodyPr>
          <a:lstStyle/>
          <a:p>
            <a:r>
              <a:rPr lang="zh-CN" altLang="en-US" b="1" dirty="0" smtClean="0">
                <a:latin typeface="微软雅黑" panose="020B0503020204020204" pitchFamily="34" charset="-122"/>
                <a:ea typeface="微软雅黑" panose="020B0503020204020204" pitchFamily="34" charset="-122"/>
              </a:rPr>
              <a:t>大数据性能评测</a:t>
            </a:r>
            <a:endParaRPr lang="en-US" altLang="zh-CN" b="1" dirty="0" smtClean="0">
              <a:latin typeface="微软雅黑" panose="020B0503020204020204" pitchFamily="34" charset="-122"/>
              <a:ea typeface="微软雅黑" panose="020B0503020204020204" pitchFamily="34" charset="-122"/>
            </a:endParaRPr>
          </a:p>
          <a:p>
            <a:pPr lvl="1">
              <a:lnSpc>
                <a:spcPct val="150000"/>
              </a:lnSpc>
            </a:pPr>
            <a:r>
              <a:rPr lang="zh-CN" altLang="en-US" dirty="0" smtClean="0">
                <a:latin typeface="微软雅黑" panose="020B0503020204020204" pitchFamily="34" charset="-122"/>
                <a:ea typeface="微软雅黑" panose="020B0503020204020204" pitchFamily="34" charset="-122"/>
              </a:rPr>
              <a:t>热烈讨论 </a:t>
            </a:r>
            <a:r>
              <a:rPr lang="en-US" altLang="zh-CN" dirty="0" smtClean="0">
                <a:latin typeface="微软雅黑" panose="020B0503020204020204" pitchFamily="34" charset="-122"/>
                <a:ea typeface="微软雅黑" panose="020B0503020204020204" pitchFamily="34" charset="-122"/>
                <a:sym typeface="Wingdings" panose="05000000000000000000" pitchFamily="2" charset="2"/>
              </a:rPr>
              <a:t></a:t>
            </a:r>
            <a:endParaRPr lang="en-US" altLang="zh-CN" dirty="0" smtClean="0">
              <a:latin typeface="微软雅黑" panose="020B0503020204020204" pitchFamily="34" charset="-122"/>
              <a:ea typeface="微软雅黑" panose="020B0503020204020204" pitchFamily="34" charset="-122"/>
            </a:endParaRPr>
          </a:p>
          <a:p>
            <a:pPr lvl="1">
              <a:lnSpc>
                <a:spcPct val="150000"/>
              </a:lnSpc>
            </a:pPr>
            <a:endParaRPr lang="en-US" altLang="zh-CN" dirty="0" smtClean="0">
              <a:latin typeface="微软雅黑" panose="020B0503020204020204" pitchFamily="34" charset="-122"/>
              <a:ea typeface="微软雅黑" panose="020B0503020204020204" pitchFamily="34" charset="-122"/>
            </a:endParaRPr>
          </a:p>
          <a:p>
            <a:pPr lvl="1">
              <a:lnSpc>
                <a:spcPct val="150000"/>
              </a:lnSpc>
            </a:pPr>
            <a:r>
              <a:rPr lang="zh-CN" altLang="en-US" dirty="0" smtClean="0">
                <a:latin typeface="微软雅黑" panose="020B0503020204020204" pitchFamily="34" charset="-122"/>
                <a:ea typeface="微软雅黑" panose="020B0503020204020204" pitchFamily="34" charset="-122"/>
              </a:rPr>
              <a:t>促进学生持续优化算法和数据结构</a:t>
            </a:r>
            <a:endParaRPr lang="en-US" altLang="zh-CN" dirty="0" smtClean="0">
              <a:latin typeface="微软雅黑" panose="020B0503020204020204" pitchFamily="34" charset="-122"/>
              <a:ea typeface="微软雅黑" panose="020B0503020204020204" pitchFamily="34" charset="-122"/>
            </a:endParaRPr>
          </a:p>
          <a:p>
            <a:pPr lvl="1">
              <a:lnSpc>
                <a:spcPct val="150000"/>
              </a:lnSpc>
            </a:pPr>
            <a:r>
              <a:rPr lang="zh-CN" altLang="en-US" dirty="0" smtClean="0">
                <a:latin typeface="微软雅黑" panose="020B0503020204020204" pitchFamily="34" charset="-122"/>
                <a:ea typeface="微软雅黑" panose="020B0503020204020204" pitchFamily="34" charset="-122"/>
              </a:rPr>
              <a:t>优化过程中体验算法魅力，理解理论与实践的相互作用</a:t>
            </a:r>
            <a:endParaRPr lang="zh-CN" altLang="en-US" dirty="0">
              <a:latin typeface="微软雅黑" panose="020B0503020204020204" pitchFamily="34" charset="-122"/>
              <a:ea typeface="微软雅黑" panose="020B0503020204020204" pitchFamily="34" charset="-122"/>
            </a:endParaRPr>
          </a:p>
        </p:txBody>
      </p:sp>
      <p:sp>
        <p:nvSpPr>
          <p:cNvPr id="16"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平台：数据结构与算法</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1026" name="Picture 2"/>
          <p:cNvPicPr>
            <a:picLocks noChangeAspect="1" noChangeArrowheads="1"/>
          </p:cNvPicPr>
          <p:nvPr/>
        </p:nvPicPr>
        <p:blipFill>
          <a:blip r:embed="rId1" cstate="print"/>
          <a:srcRect/>
          <a:stretch>
            <a:fillRect/>
          </a:stretch>
        </p:blipFill>
        <p:spPr bwMode="auto">
          <a:xfrm>
            <a:off x="3159578" y="1068378"/>
            <a:ext cx="5863590" cy="38873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2294" y="839203"/>
            <a:ext cx="9015663" cy="3394472"/>
          </a:xfrm>
        </p:spPr>
        <p:txBody>
          <a:bodyPr>
            <a:normAutofit/>
          </a:bodyPr>
          <a:lstStyle/>
          <a:p>
            <a:pPr>
              <a:buNone/>
            </a:pPr>
            <a:r>
              <a:rPr lang="zh-CN" altLang="en-US" sz="1600" b="1" dirty="0" smtClean="0">
                <a:latin typeface="微软雅黑" panose="020B0503020204020204" pitchFamily="34" charset="-122"/>
                <a:ea typeface="微软雅黑" panose="020B0503020204020204" pitchFamily="34" charset="-122"/>
              </a:rPr>
              <a:t>基于在线实验环境的项目案例：</a:t>
            </a:r>
            <a:r>
              <a:rPr lang="zh-CN" altLang="en-US" sz="1600" dirty="0" smtClean="0">
                <a:latin typeface="微软雅黑" panose="020B0503020204020204" pitchFamily="34" charset="-122"/>
                <a:ea typeface="微软雅黑" panose="020B0503020204020204" pitchFamily="34" charset="-122"/>
              </a:rPr>
              <a:t>记录实验过程。从实际项目入手，形成对软件工程直观感性的认识</a:t>
            </a:r>
            <a:endParaRPr lang="zh-CN" altLang="en-US" sz="1600" dirty="0">
              <a:latin typeface="微软雅黑" panose="020B0503020204020204" pitchFamily="34" charset="-122"/>
              <a:ea typeface="微软雅黑" panose="020B0503020204020204" pitchFamily="34" charset="-122"/>
            </a:endParaRPr>
          </a:p>
        </p:txBody>
      </p:sp>
      <p:sp>
        <p:nvSpPr>
          <p:cNvPr id="12"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平台：软件工程</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11" name="Picture 2"/>
          <p:cNvPicPr>
            <a:picLocks noChangeAspect="1" noChangeArrowheads="1"/>
          </p:cNvPicPr>
          <p:nvPr/>
        </p:nvPicPr>
        <p:blipFill>
          <a:blip r:embed="rId1" cstate="print"/>
          <a:srcRect/>
          <a:stretch>
            <a:fillRect/>
          </a:stretch>
        </p:blipFill>
        <p:spPr bwMode="auto">
          <a:xfrm>
            <a:off x="641695" y="1266444"/>
            <a:ext cx="8026718" cy="38770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2294" y="839203"/>
            <a:ext cx="9015663" cy="3394472"/>
          </a:xfrm>
        </p:spPr>
        <p:txBody>
          <a:bodyPr>
            <a:normAutofit/>
          </a:bodyPr>
          <a:lstStyle/>
          <a:p>
            <a:pPr>
              <a:buNone/>
            </a:pPr>
            <a:r>
              <a:rPr lang="zh-CN" altLang="en-US" sz="1600" b="1" dirty="0" smtClean="0">
                <a:latin typeface="微软雅黑" panose="020B0503020204020204" pitchFamily="34" charset="-122"/>
                <a:ea typeface="微软雅黑" panose="020B0503020204020204" pitchFamily="34" charset="-122"/>
              </a:rPr>
              <a:t>完备的数据库在线实验体系：</a:t>
            </a:r>
            <a:r>
              <a:rPr lang="en-US" altLang="zh-CN" sz="1600" dirty="0" smtClean="0">
                <a:latin typeface="微软雅黑" panose="020B0503020204020204" pitchFamily="34" charset="-122"/>
                <a:ea typeface="微软雅黑" panose="020B0503020204020204" pitchFamily="34" charset="-122"/>
              </a:rPr>
              <a:t>SQL</a:t>
            </a:r>
            <a:r>
              <a:rPr lang="zh-CN" altLang="en-US" sz="1600" dirty="0" smtClean="0">
                <a:latin typeface="微软雅黑" panose="020B0503020204020204" pitchFamily="34" charset="-122"/>
                <a:ea typeface="微软雅黑" panose="020B0503020204020204" pitchFamily="34" charset="-122"/>
              </a:rPr>
              <a:t>自动评测 </a:t>
            </a: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数据库在线实验环境</a:t>
            </a:r>
            <a:endParaRPr lang="zh-CN" altLang="en-US" sz="1600" dirty="0">
              <a:latin typeface="微软雅黑" panose="020B0503020204020204" pitchFamily="34" charset="-122"/>
              <a:ea typeface="微软雅黑" panose="020B0503020204020204" pitchFamily="34" charset="-122"/>
            </a:endParaRPr>
          </a:p>
        </p:txBody>
      </p:sp>
      <p:sp>
        <p:nvSpPr>
          <p:cNvPr id="12"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平台：数据库在线实验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nvGrpSpPr>
          <p:cNvPr id="2" name="组合 90"/>
          <p:cNvGrpSpPr/>
          <p:nvPr/>
        </p:nvGrpSpPr>
        <p:grpSpPr>
          <a:xfrm>
            <a:off x="321736" y="1252929"/>
            <a:ext cx="7750702" cy="3761985"/>
            <a:chOff x="786079" y="1767277"/>
            <a:chExt cx="6408712" cy="2160240"/>
          </a:xfrm>
        </p:grpSpPr>
        <p:sp>
          <p:nvSpPr>
            <p:cNvPr id="99" name="立方体 98"/>
            <p:cNvSpPr/>
            <p:nvPr/>
          </p:nvSpPr>
          <p:spPr>
            <a:xfrm>
              <a:off x="786079" y="2936839"/>
              <a:ext cx="6407150" cy="477478"/>
            </a:xfrm>
            <a:prstGeom prst="cube">
              <a:avLst>
                <a:gd name="adj" fmla="val 68885"/>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00" name="立方体 99"/>
            <p:cNvSpPr/>
            <p:nvPr/>
          </p:nvSpPr>
          <p:spPr>
            <a:xfrm>
              <a:off x="786079" y="3450039"/>
              <a:ext cx="6400800" cy="477478"/>
            </a:xfrm>
            <a:prstGeom prst="cube">
              <a:avLst>
                <a:gd name="adj" fmla="val 68885"/>
              </a:avLst>
            </a:prstGeom>
            <a:solidFill>
              <a:sysClr val="windowText" lastClr="000000">
                <a:lumMod val="75000"/>
                <a:lumOff val="2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01" name="TextBox 100"/>
            <p:cNvSpPr txBox="1"/>
            <p:nvPr/>
          </p:nvSpPr>
          <p:spPr>
            <a:xfrm>
              <a:off x="3371407" y="3792500"/>
              <a:ext cx="1271587" cy="123111"/>
            </a:xfrm>
            <a:prstGeom prst="rect">
              <a:avLst/>
            </a:prstGeom>
            <a:noFill/>
          </p:spPr>
          <p:txBody>
            <a:bodyPr wrap="square" t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系统管理与运维</a:t>
              </a:r>
              <a:endParaRPr kumimoji="0" lang="zh-CN" altLang="en-US" sz="8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nvGrpSpPr>
            <p:cNvPr id="4" name="组合 43"/>
            <p:cNvGrpSpPr/>
            <p:nvPr/>
          </p:nvGrpSpPr>
          <p:grpSpPr>
            <a:xfrm>
              <a:off x="2658358" y="3475169"/>
              <a:ext cx="426739" cy="283942"/>
              <a:chOff x="1266502" y="238"/>
              <a:chExt cx="668789" cy="668789"/>
            </a:xfrm>
          </p:grpSpPr>
          <p:sp>
            <p:nvSpPr>
              <p:cNvPr id="103" name="椭圆 102"/>
              <p:cNvSpPr/>
              <p:nvPr/>
            </p:nvSpPr>
            <p:spPr>
              <a:xfrm>
                <a:off x="1266502" y="238"/>
                <a:ext cx="668789" cy="668789"/>
              </a:xfrm>
              <a:prstGeom prst="ellipse">
                <a:avLst/>
              </a:prstGeom>
              <a:solidFill>
                <a:srgbClr val="4BACC6">
                  <a:alpha val="50000"/>
                  <a:hueOff val="-1241735"/>
                  <a:satOff val="4976"/>
                  <a:lumOff val="1078"/>
                  <a:alphaOff val="0"/>
                </a:srgbClr>
              </a:solidFill>
              <a:ln w="25400" cap="flat" cmpd="sng" algn="ctr">
                <a:noFill/>
                <a:prstDash val="solid"/>
              </a:ln>
              <a:effectLst/>
            </p:spPr>
          </p:sp>
          <p:sp>
            <p:nvSpPr>
              <p:cNvPr id="104" name="椭圆 4"/>
              <p:cNvSpPr/>
              <p:nvPr/>
            </p:nvSpPr>
            <p:spPr>
              <a:xfrm>
                <a:off x="1364445" y="98179"/>
                <a:ext cx="434802" cy="472904"/>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7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系统备份</a:t>
                </a:r>
                <a:endParaRPr kumimoji="0" lang="zh-CN" altLang="en-US" sz="7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5" name="组合 46"/>
            <p:cNvGrpSpPr/>
            <p:nvPr/>
          </p:nvGrpSpPr>
          <p:grpSpPr>
            <a:xfrm>
              <a:off x="1260927" y="3475169"/>
              <a:ext cx="426322" cy="283665"/>
              <a:chOff x="650660" y="255369"/>
              <a:chExt cx="668789" cy="668789"/>
            </a:xfrm>
          </p:grpSpPr>
          <p:sp>
            <p:nvSpPr>
              <p:cNvPr id="106" name="椭圆 105"/>
              <p:cNvSpPr/>
              <p:nvPr/>
            </p:nvSpPr>
            <p:spPr>
              <a:xfrm>
                <a:off x="650660" y="255369"/>
                <a:ext cx="668789" cy="668789"/>
              </a:xfrm>
              <a:prstGeom prst="ellipse">
                <a:avLst/>
              </a:prstGeom>
              <a:solidFill>
                <a:srgbClr val="4BACC6">
                  <a:alpha val="50000"/>
                  <a:hueOff val="-9933876"/>
                  <a:satOff val="39811"/>
                  <a:lumOff val="8628"/>
                  <a:alphaOff val="0"/>
                </a:srgbClr>
              </a:solidFill>
              <a:ln w="25400" cap="flat" cmpd="sng" algn="ctr">
                <a:noFill/>
                <a:prstDash val="solid"/>
              </a:ln>
              <a:effectLst/>
            </p:spPr>
          </p:sp>
          <p:sp>
            <p:nvSpPr>
              <p:cNvPr id="107" name="椭圆 4"/>
              <p:cNvSpPr/>
              <p:nvPr/>
            </p:nvSpPr>
            <p:spPr>
              <a:xfrm>
                <a:off x="748602" y="353311"/>
                <a:ext cx="472905" cy="472905"/>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7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多课程管理</a:t>
                </a:r>
                <a:endParaRPr kumimoji="0" lang="zh-CN" altLang="en-US" sz="7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6" name="组合 49"/>
            <p:cNvGrpSpPr/>
            <p:nvPr/>
          </p:nvGrpSpPr>
          <p:grpSpPr>
            <a:xfrm>
              <a:off x="3432962" y="3475169"/>
              <a:ext cx="426739" cy="283942"/>
              <a:chOff x="395430" y="871310"/>
              <a:chExt cx="668789" cy="668789"/>
            </a:xfrm>
          </p:grpSpPr>
          <p:sp>
            <p:nvSpPr>
              <p:cNvPr id="109" name="椭圆 108"/>
              <p:cNvSpPr/>
              <p:nvPr/>
            </p:nvSpPr>
            <p:spPr>
              <a:xfrm>
                <a:off x="395430" y="871310"/>
                <a:ext cx="668789" cy="668789"/>
              </a:xfrm>
              <a:prstGeom prst="ellipse">
                <a:avLst/>
              </a:prstGeom>
              <a:solidFill>
                <a:srgbClr val="4BACC6">
                  <a:alpha val="50000"/>
                  <a:hueOff val="-8692142"/>
                  <a:satOff val="34835"/>
                  <a:lumOff val="7549"/>
                  <a:alphaOff val="0"/>
                </a:srgbClr>
              </a:solidFill>
              <a:ln w="25400" cap="flat" cmpd="sng" algn="ctr">
                <a:noFill/>
                <a:prstDash val="solid"/>
              </a:ln>
              <a:effectLst/>
            </p:spPr>
          </p:sp>
          <p:sp>
            <p:nvSpPr>
              <p:cNvPr id="110" name="椭圆 4"/>
              <p:cNvSpPr/>
              <p:nvPr/>
            </p:nvSpPr>
            <p:spPr>
              <a:xfrm>
                <a:off x="551022" y="969251"/>
                <a:ext cx="390341" cy="472904"/>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7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系统升级</a:t>
                </a:r>
                <a:endParaRPr kumimoji="0" lang="zh-CN" altLang="en-US" sz="7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7" name="组合 55"/>
            <p:cNvGrpSpPr/>
            <p:nvPr/>
          </p:nvGrpSpPr>
          <p:grpSpPr>
            <a:xfrm>
              <a:off x="4256728" y="3470485"/>
              <a:ext cx="426739" cy="283942"/>
              <a:chOff x="1266502" y="1742382"/>
              <a:chExt cx="668789" cy="668789"/>
            </a:xfrm>
          </p:grpSpPr>
          <p:sp>
            <p:nvSpPr>
              <p:cNvPr id="112" name="椭圆 111"/>
              <p:cNvSpPr/>
              <p:nvPr/>
            </p:nvSpPr>
            <p:spPr>
              <a:xfrm>
                <a:off x="1266502" y="1742382"/>
                <a:ext cx="668789" cy="668789"/>
              </a:xfrm>
              <a:prstGeom prst="ellipse">
                <a:avLst/>
              </a:prstGeom>
              <a:solidFill>
                <a:srgbClr val="4BACC6">
                  <a:alpha val="50000"/>
                  <a:hueOff val="-6208672"/>
                  <a:satOff val="24882"/>
                  <a:lumOff val="5392"/>
                  <a:alphaOff val="0"/>
                </a:srgbClr>
              </a:solidFill>
              <a:ln w="25400" cap="flat" cmpd="sng" algn="ctr">
                <a:noFill/>
                <a:prstDash val="solid"/>
              </a:ln>
              <a:effectLst/>
            </p:spPr>
          </p:sp>
          <p:sp>
            <p:nvSpPr>
              <p:cNvPr id="113" name="椭圆 4"/>
              <p:cNvSpPr/>
              <p:nvPr/>
            </p:nvSpPr>
            <p:spPr>
              <a:xfrm>
                <a:off x="1372680" y="1840323"/>
                <a:ext cx="441788" cy="472904"/>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7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系统迁移</a:t>
                </a:r>
                <a:endParaRPr kumimoji="0" lang="zh-CN" altLang="en-US" sz="7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61"/>
            <p:cNvGrpSpPr/>
            <p:nvPr/>
          </p:nvGrpSpPr>
          <p:grpSpPr>
            <a:xfrm>
              <a:off x="5049452" y="3467662"/>
              <a:ext cx="434161" cy="283942"/>
              <a:chOff x="650561" y="1487251"/>
              <a:chExt cx="668789" cy="668789"/>
            </a:xfrm>
          </p:grpSpPr>
          <p:sp>
            <p:nvSpPr>
              <p:cNvPr id="115" name="椭圆 114"/>
              <p:cNvSpPr/>
              <p:nvPr/>
            </p:nvSpPr>
            <p:spPr>
              <a:xfrm>
                <a:off x="650561" y="1487251"/>
                <a:ext cx="668789" cy="668789"/>
              </a:xfrm>
              <a:prstGeom prst="ellipse">
                <a:avLst/>
              </a:prstGeom>
              <a:solidFill>
                <a:srgbClr val="4BACC6">
                  <a:alpha val="50000"/>
                  <a:hueOff val="-7450407"/>
                  <a:satOff val="29858"/>
                  <a:lumOff val="6471"/>
                  <a:alphaOff val="0"/>
                </a:srgbClr>
              </a:solidFill>
              <a:ln w="25400" cap="flat" cmpd="sng" algn="ctr">
                <a:noFill/>
                <a:prstDash val="solid"/>
              </a:ln>
              <a:effectLst/>
            </p:spPr>
          </p:sp>
          <p:sp>
            <p:nvSpPr>
              <p:cNvPr id="116" name="椭圆 4"/>
              <p:cNvSpPr/>
              <p:nvPr/>
            </p:nvSpPr>
            <p:spPr>
              <a:xfrm>
                <a:off x="797072" y="1585192"/>
                <a:ext cx="385235" cy="472904"/>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7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系统性能</a:t>
                </a:r>
                <a:endParaRPr kumimoji="0" lang="zh-CN" altLang="en-US" sz="7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9" name="组合 67"/>
            <p:cNvGrpSpPr/>
            <p:nvPr/>
          </p:nvGrpSpPr>
          <p:grpSpPr>
            <a:xfrm>
              <a:off x="5829895" y="3475169"/>
              <a:ext cx="426739" cy="283942"/>
              <a:chOff x="650561" y="255369"/>
              <a:chExt cx="668789" cy="668789"/>
            </a:xfrm>
          </p:grpSpPr>
          <p:sp>
            <p:nvSpPr>
              <p:cNvPr id="118" name="椭圆 117"/>
              <p:cNvSpPr/>
              <p:nvPr/>
            </p:nvSpPr>
            <p:spPr>
              <a:xfrm>
                <a:off x="650561" y="255369"/>
                <a:ext cx="668789" cy="668789"/>
              </a:xfrm>
              <a:prstGeom prst="ellipse">
                <a:avLst/>
              </a:prstGeom>
              <a:solidFill>
                <a:srgbClr val="4BACC6">
                  <a:alpha val="50000"/>
                  <a:hueOff val="-9933876"/>
                  <a:satOff val="39811"/>
                  <a:lumOff val="8628"/>
                  <a:alphaOff val="0"/>
                </a:srgbClr>
              </a:solidFill>
              <a:ln w="25400" cap="flat" cmpd="sng" algn="ctr">
                <a:noFill/>
                <a:prstDash val="solid"/>
              </a:ln>
              <a:effectLst/>
            </p:spPr>
          </p:sp>
          <p:sp>
            <p:nvSpPr>
              <p:cNvPr id="119" name="椭圆 4"/>
              <p:cNvSpPr/>
              <p:nvPr/>
            </p:nvSpPr>
            <p:spPr>
              <a:xfrm>
                <a:off x="748504" y="353310"/>
                <a:ext cx="455329" cy="472904"/>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7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系统外观</a:t>
                </a:r>
                <a:endParaRPr kumimoji="0" lang="zh-CN" altLang="en-US" sz="7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10" name="组合 73"/>
            <p:cNvGrpSpPr/>
            <p:nvPr/>
          </p:nvGrpSpPr>
          <p:grpSpPr>
            <a:xfrm>
              <a:off x="1959642" y="3475169"/>
              <a:ext cx="426739" cy="283942"/>
              <a:chOff x="395430" y="871310"/>
              <a:chExt cx="668789" cy="668789"/>
            </a:xfrm>
          </p:grpSpPr>
          <p:sp>
            <p:nvSpPr>
              <p:cNvPr id="121" name="椭圆 120"/>
              <p:cNvSpPr/>
              <p:nvPr/>
            </p:nvSpPr>
            <p:spPr>
              <a:xfrm>
                <a:off x="395430" y="871310"/>
                <a:ext cx="668789" cy="668789"/>
              </a:xfrm>
              <a:prstGeom prst="ellipse">
                <a:avLst/>
              </a:prstGeom>
              <a:solidFill>
                <a:srgbClr val="4BACC6">
                  <a:alpha val="50000"/>
                  <a:hueOff val="-8692142"/>
                  <a:satOff val="34835"/>
                  <a:lumOff val="7549"/>
                  <a:alphaOff val="0"/>
                </a:srgbClr>
              </a:solidFill>
              <a:ln w="25400" cap="flat" cmpd="sng" algn="ctr">
                <a:noFill/>
                <a:prstDash val="solid"/>
              </a:ln>
              <a:effectLst/>
            </p:spPr>
          </p:sp>
          <p:sp>
            <p:nvSpPr>
              <p:cNvPr id="122" name="椭圆 4"/>
              <p:cNvSpPr/>
              <p:nvPr/>
            </p:nvSpPr>
            <p:spPr>
              <a:xfrm>
                <a:off x="493372" y="969252"/>
                <a:ext cx="472905" cy="472905"/>
              </a:xfrm>
              <a:prstGeom prst="rect">
                <a:avLst/>
              </a:prstGeom>
              <a:noFill/>
              <a:ln>
                <a:noFill/>
              </a:ln>
              <a:effectLst/>
            </p:spPr>
            <p:txBody>
              <a:bodyPr spcFirstLastPara="0" vert="horz" wrap="square" lIns="12700" tIns="12700" rIns="12700" bIns="12700" numCol="1" spcCol="1270" anchor="ctr" anchorCtr="0">
                <a:noAutofit/>
              </a:bodyPr>
              <a:lstStyle/>
              <a:p>
                <a:pPr marL="0" marR="0" lvl="0" indent="0" algn="ctr" defTabSz="29337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教师权限管理</a:t>
                </a:r>
                <a:endParaRPr kumimoji="0" lang="zh-CN" altLang="en-US" sz="7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11" name="Diagram group"/>
            <p:cNvGrpSpPr/>
            <p:nvPr/>
          </p:nvGrpSpPr>
          <p:grpSpPr>
            <a:xfrm>
              <a:off x="1101658" y="2961969"/>
              <a:ext cx="363668" cy="273271"/>
              <a:chOff x="2346933" y="2472"/>
              <a:chExt cx="783024" cy="783024"/>
            </a:xfrm>
            <a:scene3d>
              <a:camera prst="orthographicFront">
                <a:rot lat="0" lon="0" rev="0"/>
              </a:camera>
              <a:lightRig rig="threePt" dir="t"/>
            </a:scene3d>
          </p:grpSpPr>
          <p:grpSp>
            <p:nvGrpSpPr>
              <p:cNvPr id="13" name="组合 6"/>
              <p:cNvGrpSpPr/>
              <p:nvPr/>
            </p:nvGrpSpPr>
            <p:grpSpPr>
              <a:xfrm>
                <a:off x="2346933" y="2472"/>
                <a:ext cx="783024" cy="783024"/>
                <a:chOff x="2346933" y="2472"/>
                <a:chExt cx="783024" cy="783024"/>
              </a:xfrm>
              <a:scene3d>
                <a:camera prst="orthographicFront">
                  <a:rot lat="0" lon="0" rev="0"/>
                </a:camera>
                <a:lightRig rig="threePt" dir="t"/>
              </a:scene3d>
            </p:grpSpPr>
            <p:sp>
              <p:nvSpPr>
                <p:cNvPr id="125" name="椭圆 124"/>
                <p:cNvSpPr/>
                <p:nvPr/>
              </p:nvSpPr>
              <p:spPr>
                <a:xfrm>
                  <a:off x="2346933" y="2472"/>
                  <a:ext cx="783024" cy="78302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26" name="椭圆 4"/>
                <p:cNvSpPr/>
                <p:nvPr/>
              </p:nvSpPr>
              <p:spPr>
                <a:xfrm>
                  <a:off x="2461604" y="117143"/>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58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在线考试</a:t>
                  </a:r>
                  <a:endPar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4" name="Diagram group"/>
            <p:cNvGrpSpPr/>
            <p:nvPr/>
          </p:nvGrpSpPr>
          <p:grpSpPr>
            <a:xfrm>
              <a:off x="1475742" y="2961969"/>
              <a:ext cx="395144" cy="273271"/>
              <a:chOff x="3231672" y="350700"/>
              <a:chExt cx="783024" cy="783024"/>
            </a:xfrm>
            <a:scene3d>
              <a:camera prst="orthographicFront">
                <a:rot lat="0" lon="0" rev="0"/>
              </a:camera>
              <a:lightRig rig="threePt" dir="t"/>
            </a:scene3d>
          </p:grpSpPr>
          <p:grpSp>
            <p:nvGrpSpPr>
              <p:cNvPr id="15" name="组合 10"/>
              <p:cNvGrpSpPr/>
              <p:nvPr/>
            </p:nvGrpSpPr>
            <p:grpSpPr>
              <a:xfrm>
                <a:off x="3231672" y="350700"/>
                <a:ext cx="783024" cy="783024"/>
                <a:chOff x="3231672" y="350700"/>
                <a:chExt cx="783024" cy="783024"/>
              </a:xfrm>
              <a:scene3d>
                <a:camera prst="orthographicFront">
                  <a:rot lat="0" lon="0" rev="0"/>
                </a:camera>
                <a:lightRig rig="threePt" dir="t"/>
              </a:scene3d>
            </p:grpSpPr>
            <p:sp>
              <p:nvSpPr>
                <p:cNvPr id="129" name="椭圆 128"/>
                <p:cNvSpPr/>
                <p:nvPr/>
              </p:nvSpPr>
              <p:spPr>
                <a:xfrm>
                  <a:off x="3231672" y="350700"/>
                  <a:ext cx="783024" cy="783024"/>
                </a:xfrm>
                <a:prstGeom prst="ellipse">
                  <a:avLst/>
                </a:prstGeom>
                <a:solidFill>
                  <a:srgbClr val="0070C0"/>
                </a:solidFill>
                <a:ln w="25400" cap="flat" cmpd="sng" algn="ctr">
                  <a:solidFill>
                    <a:sysClr val="window" lastClr="FFFFFF">
                      <a:hueOff val="0"/>
                      <a:satOff val="0"/>
                      <a:lumOff val="0"/>
                      <a:alphaOff val="0"/>
                    </a:sysClr>
                  </a:solidFill>
                  <a:prstDash val="solid"/>
                </a:ln>
                <a:effectLst/>
              </p:spPr>
            </p:sp>
            <p:sp>
              <p:nvSpPr>
                <p:cNvPr id="130" name="椭圆 4"/>
                <p:cNvSpPr/>
                <p:nvPr/>
              </p:nvSpPr>
              <p:spPr>
                <a:xfrm>
                  <a:off x="3346343" y="465371"/>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58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在线作业</a:t>
                  </a:r>
                  <a:endPar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6" name="Diagram group"/>
            <p:cNvGrpSpPr/>
            <p:nvPr/>
          </p:nvGrpSpPr>
          <p:grpSpPr>
            <a:xfrm>
              <a:off x="1886694" y="2961969"/>
              <a:ext cx="389751" cy="273271"/>
              <a:chOff x="3668739" y="1232442"/>
              <a:chExt cx="783024" cy="783024"/>
            </a:xfrm>
            <a:scene3d>
              <a:camera prst="orthographicFront">
                <a:rot lat="0" lon="0" rev="0"/>
              </a:camera>
              <a:lightRig rig="threePt" dir="t"/>
            </a:scene3d>
          </p:grpSpPr>
          <p:grpSp>
            <p:nvGrpSpPr>
              <p:cNvPr id="17" name="组合 14"/>
              <p:cNvGrpSpPr/>
              <p:nvPr/>
            </p:nvGrpSpPr>
            <p:grpSpPr>
              <a:xfrm>
                <a:off x="3668739" y="1232442"/>
                <a:ext cx="783024" cy="783024"/>
                <a:chOff x="3668739" y="1232442"/>
                <a:chExt cx="783024" cy="783024"/>
              </a:xfrm>
              <a:scene3d>
                <a:camera prst="orthographicFront">
                  <a:rot lat="0" lon="0" rev="0"/>
                </a:camera>
                <a:lightRig rig="threePt" dir="t"/>
              </a:scene3d>
            </p:grpSpPr>
            <p:sp>
              <p:nvSpPr>
                <p:cNvPr id="133" name="椭圆 132"/>
                <p:cNvSpPr/>
                <p:nvPr/>
              </p:nvSpPr>
              <p:spPr>
                <a:xfrm>
                  <a:off x="3668739" y="1232442"/>
                  <a:ext cx="783024" cy="783024"/>
                </a:xfrm>
                <a:prstGeom prst="ellipse">
                  <a:avLst/>
                </a:prstGeom>
                <a:solidFill>
                  <a:srgbClr val="C0504D">
                    <a:lumMod val="50000"/>
                  </a:srgbClr>
                </a:solidFill>
                <a:ln w="25400" cap="flat" cmpd="sng" algn="ctr">
                  <a:solidFill>
                    <a:sysClr val="window" lastClr="FFFFFF">
                      <a:hueOff val="0"/>
                      <a:satOff val="0"/>
                      <a:lumOff val="0"/>
                      <a:alphaOff val="0"/>
                    </a:sysClr>
                  </a:solidFill>
                  <a:prstDash val="solid"/>
                </a:ln>
                <a:effectLst/>
              </p:spPr>
            </p:sp>
            <p:sp>
              <p:nvSpPr>
                <p:cNvPr id="134" name="椭圆 4"/>
                <p:cNvSpPr/>
                <p:nvPr/>
              </p:nvSpPr>
              <p:spPr>
                <a:xfrm>
                  <a:off x="3783410" y="1347113"/>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58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在线答疑</a:t>
                  </a:r>
                  <a:endPar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8" name="Diagram group"/>
            <p:cNvGrpSpPr/>
            <p:nvPr/>
          </p:nvGrpSpPr>
          <p:grpSpPr>
            <a:xfrm>
              <a:off x="2695922" y="2961969"/>
              <a:ext cx="385497" cy="273271"/>
              <a:chOff x="4221083" y="2235123"/>
              <a:chExt cx="783024" cy="783024"/>
            </a:xfrm>
            <a:scene3d>
              <a:camera prst="orthographicFront">
                <a:rot lat="0" lon="0" rev="0"/>
              </a:camera>
              <a:lightRig rig="threePt" dir="t"/>
            </a:scene3d>
          </p:grpSpPr>
          <p:grpSp>
            <p:nvGrpSpPr>
              <p:cNvPr id="19" name="组合 18"/>
              <p:cNvGrpSpPr/>
              <p:nvPr/>
            </p:nvGrpSpPr>
            <p:grpSpPr>
              <a:xfrm>
                <a:off x="4221083" y="2235123"/>
                <a:ext cx="783024" cy="783024"/>
                <a:chOff x="4221083" y="2235123"/>
                <a:chExt cx="783024" cy="783024"/>
              </a:xfrm>
              <a:scene3d>
                <a:camera prst="orthographicFront">
                  <a:rot lat="0" lon="0" rev="0"/>
                </a:camera>
                <a:lightRig rig="threePt" dir="t"/>
              </a:scene3d>
            </p:grpSpPr>
            <p:sp>
              <p:nvSpPr>
                <p:cNvPr id="137" name="椭圆 136"/>
                <p:cNvSpPr/>
                <p:nvPr/>
              </p:nvSpPr>
              <p:spPr>
                <a:xfrm>
                  <a:off x="4221083" y="2235123"/>
                  <a:ext cx="783024" cy="78302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38" name="椭圆 4"/>
                <p:cNvSpPr/>
                <p:nvPr/>
              </p:nvSpPr>
              <p:spPr>
                <a:xfrm>
                  <a:off x="4335754" y="2349794"/>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58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成绩管理</a:t>
                  </a:r>
                  <a:endPar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20" name="Diagram group"/>
            <p:cNvGrpSpPr/>
            <p:nvPr/>
          </p:nvGrpSpPr>
          <p:grpSpPr>
            <a:xfrm>
              <a:off x="3101117" y="2961969"/>
              <a:ext cx="404297" cy="273271"/>
              <a:chOff x="2341915" y="2889576"/>
              <a:chExt cx="783024" cy="783024"/>
            </a:xfrm>
            <a:scene3d>
              <a:camera prst="orthographicFront">
                <a:rot lat="0" lon="0" rev="0"/>
              </a:camera>
              <a:lightRig rig="threePt" dir="t"/>
            </a:scene3d>
          </p:grpSpPr>
          <p:grpSp>
            <p:nvGrpSpPr>
              <p:cNvPr id="21" name="组合 22"/>
              <p:cNvGrpSpPr/>
              <p:nvPr/>
            </p:nvGrpSpPr>
            <p:grpSpPr>
              <a:xfrm>
                <a:off x="2341915" y="2889576"/>
                <a:ext cx="783024" cy="783024"/>
                <a:chOff x="2341915" y="2889576"/>
                <a:chExt cx="783024" cy="783024"/>
              </a:xfrm>
              <a:scene3d>
                <a:camera prst="orthographicFront">
                  <a:rot lat="0" lon="0" rev="0"/>
                </a:camera>
                <a:lightRig rig="threePt" dir="t"/>
              </a:scene3d>
            </p:grpSpPr>
            <p:sp>
              <p:nvSpPr>
                <p:cNvPr id="141" name="椭圆 140"/>
                <p:cNvSpPr/>
                <p:nvPr/>
              </p:nvSpPr>
              <p:spPr>
                <a:xfrm>
                  <a:off x="2341915" y="2889576"/>
                  <a:ext cx="783024" cy="78302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42" name="椭圆 4"/>
                <p:cNvSpPr/>
                <p:nvPr/>
              </p:nvSpPr>
              <p:spPr>
                <a:xfrm>
                  <a:off x="2456586" y="3004247"/>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58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权限管理</a:t>
                  </a:r>
                  <a:endPar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22" name="Diagram group"/>
            <p:cNvGrpSpPr/>
            <p:nvPr/>
          </p:nvGrpSpPr>
          <p:grpSpPr>
            <a:xfrm>
              <a:off x="3523846" y="2966653"/>
              <a:ext cx="380980" cy="273271"/>
              <a:chOff x="3288056" y="2889576"/>
              <a:chExt cx="783024" cy="783024"/>
            </a:xfrm>
            <a:scene3d>
              <a:camera prst="orthographicFront">
                <a:rot lat="0" lon="0" rev="0"/>
              </a:camera>
              <a:lightRig rig="threePt" dir="t"/>
            </a:scene3d>
          </p:grpSpPr>
          <p:grpSp>
            <p:nvGrpSpPr>
              <p:cNvPr id="23" name="组合 26"/>
              <p:cNvGrpSpPr/>
              <p:nvPr/>
            </p:nvGrpSpPr>
            <p:grpSpPr>
              <a:xfrm>
                <a:off x="3288056" y="2889576"/>
                <a:ext cx="783024" cy="783024"/>
                <a:chOff x="3288056" y="2889576"/>
                <a:chExt cx="783024" cy="783024"/>
              </a:xfrm>
              <a:scene3d>
                <a:camera prst="orthographicFront">
                  <a:rot lat="0" lon="0" rev="0"/>
                </a:camera>
                <a:lightRig rig="threePt" dir="t"/>
              </a:scene3d>
            </p:grpSpPr>
            <p:sp>
              <p:nvSpPr>
                <p:cNvPr id="145" name="椭圆 144"/>
                <p:cNvSpPr/>
                <p:nvPr/>
              </p:nvSpPr>
              <p:spPr>
                <a:xfrm>
                  <a:off x="3288056" y="2889576"/>
                  <a:ext cx="783024" cy="78302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46" name="椭圆 4"/>
                <p:cNvSpPr/>
                <p:nvPr/>
              </p:nvSpPr>
              <p:spPr>
                <a:xfrm>
                  <a:off x="3402727" y="3004247"/>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58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资源管理</a:t>
                  </a:r>
                  <a:endPar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24" name="Diagram group"/>
            <p:cNvGrpSpPr/>
            <p:nvPr/>
          </p:nvGrpSpPr>
          <p:grpSpPr>
            <a:xfrm>
              <a:off x="3923022" y="2961969"/>
              <a:ext cx="399656" cy="273271"/>
              <a:chOff x="1169144" y="1232442"/>
              <a:chExt cx="783024" cy="783024"/>
            </a:xfrm>
            <a:scene3d>
              <a:camera prst="orthographicFront">
                <a:rot lat="0" lon="0" rev="0"/>
              </a:camera>
              <a:lightRig rig="threePt" dir="t"/>
            </a:scene3d>
          </p:grpSpPr>
          <p:grpSp>
            <p:nvGrpSpPr>
              <p:cNvPr id="25" name="组合 30"/>
              <p:cNvGrpSpPr/>
              <p:nvPr/>
            </p:nvGrpSpPr>
            <p:grpSpPr>
              <a:xfrm>
                <a:off x="1169144" y="1232442"/>
                <a:ext cx="783024" cy="783024"/>
                <a:chOff x="1169144" y="1232442"/>
                <a:chExt cx="783024" cy="783024"/>
              </a:xfrm>
              <a:scene3d>
                <a:camera prst="orthographicFront">
                  <a:rot lat="0" lon="0" rev="0"/>
                </a:camera>
                <a:lightRig rig="threePt" dir="t"/>
              </a:scene3d>
            </p:grpSpPr>
            <p:sp>
              <p:nvSpPr>
                <p:cNvPr id="149" name="椭圆 148"/>
                <p:cNvSpPr/>
                <p:nvPr/>
              </p:nvSpPr>
              <p:spPr>
                <a:xfrm>
                  <a:off x="1169144" y="1232442"/>
                  <a:ext cx="783024" cy="783024"/>
                </a:xfrm>
                <a:prstGeom prst="ellipse">
                  <a:avLst/>
                </a:prstGeom>
                <a:solidFill>
                  <a:srgbClr val="9BBB59">
                    <a:lumMod val="50000"/>
                  </a:srgbClr>
                </a:solidFill>
                <a:ln w="25400" cap="flat" cmpd="sng" algn="ctr">
                  <a:solidFill>
                    <a:sysClr val="window" lastClr="FFFFFF">
                      <a:hueOff val="0"/>
                      <a:satOff val="0"/>
                      <a:lumOff val="0"/>
                      <a:alphaOff val="0"/>
                    </a:sysClr>
                  </a:solidFill>
                  <a:prstDash val="solid"/>
                </a:ln>
                <a:effectLst/>
              </p:spPr>
            </p:sp>
            <p:sp>
              <p:nvSpPr>
                <p:cNvPr id="150" name="椭圆 4"/>
                <p:cNvSpPr/>
                <p:nvPr/>
              </p:nvSpPr>
              <p:spPr>
                <a:xfrm>
                  <a:off x="1275386" y="1347113"/>
                  <a:ext cx="553683"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58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文档查重</a:t>
                  </a:r>
                  <a:endPar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sp>
          <p:nvSpPr>
            <p:cNvPr id="151" name="TextBox 150"/>
            <p:cNvSpPr txBox="1"/>
            <p:nvPr/>
          </p:nvSpPr>
          <p:spPr>
            <a:xfrm>
              <a:off x="3374359" y="3274046"/>
              <a:ext cx="918393" cy="123111"/>
            </a:xfrm>
            <a:prstGeom prst="rect">
              <a:avLst/>
            </a:prstGeom>
            <a:noFill/>
          </p:spPr>
          <p:txBody>
            <a:bodyPr wrap="square" t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课程管理平台</a:t>
              </a:r>
              <a:endParaRPr kumimoji="0" lang="zh-CN" altLang="en-US" sz="8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nvGrpSpPr>
            <p:cNvPr id="26" name="组合 40"/>
            <p:cNvGrpSpPr/>
            <p:nvPr/>
          </p:nvGrpSpPr>
          <p:grpSpPr>
            <a:xfrm>
              <a:off x="4854674" y="2965133"/>
              <a:ext cx="394263" cy="273271"/>
              <a:chOff x="3923987" y="2235123"/>
              <a:chExt cx="783024" cy="783024"/>
            </a:xfrm>
          </p:grpSpPr>
          <p:sp>
            <p:nvSpPr>
              <p:cNvPr id="153" name="椭圆 152"/>
              <p:cNvSpPr/>
              <p:nvPr/>
            </p:nvSpPr>
            <p:spPr>
              <a:xfrm>
                <a:off x="3923987" y="2235123"/>
                <a:ext cx="783024" cy="78302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54" name="椭圆 4"/>
              <p:cNvSpPr/>
              <p:nvPr/>
            </p:nvSpPr>
            <p:spPr>
              <a:xfrm>
                <a:off x="4038658" y="2349794"/>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58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在线教程</a:t>
                </a:r>
                <a:endPar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27" name="组合 79"/>
            <p:cNvGrpSpPr/>
            <p:nvPr/>
          </p:nvGrpSpPr>
          <p:grpSpPr>
            <a:xfrm>
              <a:off x="2291502" y="2961969"/>
              <a:ext cx="378213" cy="273271"/>
              <a:chOff x="2209401" y="2870122"/>
              <a:chExt cx="493694" cy="467939"/>
            </a:xfrm>
          </p:grpSpPr>
          <p:sp>
            <p:nvSpPr>
              <p:cNvPr id="156" name="椭圆 155"/>
              <p:cNvSpPr/>
              <p:nvPr/>
            </p:nvSpPr>
            <p:spPr>
              <a:xfrm>
                <a:off x="2209401" y="2870122"/>
                <a:ext cx="493694" cy="467939"/>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a:scene3d>
                <a:camera prst="orthographicFront">
                  <a:rot lat="0" lon="0" rev="0"/>
                </a:camera>
                <a:lightRig rig="threePt" dir="t"/>
              </a:scene3d>
            </p:spPr>
          </p:sp>
          <p:sp>
            <p:nvSpPr>
              <p:cNvPr id="157" name="椭圆 4"/>
              <p:cNvSpPr/>
              <p:nvPr/>
            </p:nvSpPr>
            <p:spPr>
              <a:xfrm>
                <a:off x="2272395" y="2938650"/>
                <a:ext cx="392270" cy="330883"/>
              </a:xfrm>
              <a:prstGeom prst="rect">
                <a:avLst/>
              </a:prstGeom>
              <a:noFill/>
              <a:ln>
                <a:noFill/>
              </a:ln>
              <a:effectLst/>
              <a:scene3d>
                <a:camera prst="orthographicFront">
                  <a:rot lat="0" lon="0" rev="0"/>
                </a:camera>
                <a:lightRig rig="threePt" dir="t"/>
              </a:scene3d>
            </p:spPr>
            <p:txBody>
              <a:bodyPr spcFirstLastPara="0" vert="horz" wrap="square" lIns="13970" tIns="13970" rIns="13970" bIns="13970" numCol="1" spcCol="1270" anchor="ctr" anchorCtr="0">
                <a:noAutofit/>
              </a:bodyPr>
              <a:lstStyle/>
              <a:p>
                <a:pPr marL="0" marR="0" lvl="0" indent="0" algn="ctr" defTabSz="32258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学生</a:t>
                </a:r>
                <a:br>
                  <a:rPr kumimoji="0" lang="en-US" altLang="zh-CN" sz="7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br>
                <a:r>
                  <a:rPr kumimoji="0" lang="zh-CN" altLang="en-US" sz="7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管理</a:t>
                </a:r>
                <a:endPar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28" name="组合 40"/>
            <p:cNvGrpSpPr/>
            <p:nvPr/>
          </p:nvGrpSpPr>
          <p:grpSpPr>
            <a:xfrm>
              <a:off x="5454429" y="2970848"/>
              <a:ext cx="1306335" cy="273271"/>
              <a:chOff x="3923987" y="2235123"/>
              <a:chExt cx="783024" cy="783024"/>
            </a:xfrm>
          </p:grpSpPr>
          <p:sp>
            <p:nvSpPr>
              <p:cNvPr id="159" name="椭圆 158"/>
              <p:cNvSpPr/>
              <p:nvPr/>
            </p:nvSpPr>
            <p:spPr>
              <a:xfrm>
                <a:off x="3923987" y="2235123"/>
                <a:ext cx="783024" cy="783024"/>
              </a:xfrm>
              <a:prstGeom prst="ellipse">
                <a:avLst/>
              </a:prstGeom>
              <a:solidFill>
                <a:srgbClr val="C00000"/>
              </a:solidFill>
              <a:ln w="25400" cap="flat" cmpd="sng" algn="ctr">
                <a:solidFill>
                  <a:sysClr val="window" lastClr="FFFFFF">
                    <a:hueOff val="0"/>
                    <a:satOff val="0"/>
                    <a:lumOff val="0"/>
                    <a:alphaOff val="0"/>
                  </a:sysClr>
                </a:solidFill>
                <a:prstDash val="solid"/>
              </a:ln>
              <a:effectLst/>
            </p:spPr>
          </p:sp>
          <p:sp>
            <p:nvSpPr>
              <p:cNvPr id="160" name="椭圆 4"/>
              <p:cNvSpPr/>
              <p:nvPr/>
            </p:nvSpPr>
            <p:spPr>
              <a:xfrm>
                <a:off x="4038658" y="2349794"/>
                <a:ext cx="553682"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580" eaLnBrk="1" fontAlgn="auto" latinLnBrk="0" hangingPunct="1">
                  <a:lnSpc>
                    <a:spcPct val="90000"/>
                  </a:lnSpc>
                  <a:spcBef>
                    <a:spcPct val="0"/>
                  </a:spcBef>
                  <a:spcAft>
                    <a:spcPct val="35000"/>
                  </a:spcAft>
                  <a:buClrTx/>
                  <a:buSzTx/>
                  <a:buFontTx/>
                  <a:buNone/>
                  <a:defRPr/>
                </a:pPr>
                <a:r>
                  <a:rPr kumimoji="0" lang="zh-CN" altLang="en-US"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在线实验</a:t>
                </a:r>
                <a:endParaRPr kumimoji="0" lang="zh-CN" altLang="en-US"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29" name="组合 67"/>
            <p:cNvGrpSpPr/>
            <p:nvPr/>
          </p:nvGrpSpPr>
          <p:grpSpPr>
            <a:xfrm>
              <a:off x="6512893" y="3479619"/>
              <a:ext cx="426739" cy="283942"/>
              <a:chOff x="650561" y="255369"/>
              <a:chExt cx="668789" cy="668789"/>
            </a:xfrm>
            <a:solidFill>
              <a:srgbClr val="FFC000"/>
            </a:solidFill>
          </p:grpSpPr>
          <p:sp>
            <p:nvSpPr>
              <p:cNvPr id="162" name="椭圆 161"/>
              <p:cNvSpPr/>
              <p:nvPr/>
            </p:nvSpPr>
            <p:spPr>
              <a:xfrm>
                <a:off x="650561" y="255369"/>
                <a:ext cx="668789" cy="668789"/>
              </a:xfrm>
              <a:prstGeom prst="ellipse">
                <a:avLst/>
              </a:prstGeom>
              <a:grpFill/>
              <a:ln w="25400" cap="flat" cmpd="sng" algn="ctr">
                <a:noFill/>
                <a:prstDash val="solid"/>
              </a:ln>
              <a:effectLst/>
            </p:spPr>
          </p:sp>
          <p:sp>
            <p:nvSpPr>
              <p:cNvPr id="163" name="椭圆 4"/>
              <p:cNvSpPr/>
              <p:nvPr/>
            </p:nvSpPr>
            <p:spPr>
              <a:xfrm>
                <a:off x="789682" y="353310"/>
                <a:ext cx="414422" cy="472904"/>
              </a:xfrm>
              <a:prstGeom prst="rect">
                <a:avLst/>
              </a:prstGeom>
              <a:grpFill/>
              <a:ln>
                <a:noFill/>
              </a:ln>
              <a:effectLst/>
            </p:spPr>
            <p:txBody>
              <a:bodyPr spcFirstLastPara="0" vert="horz" wrap="square" lIns="12700" tIns="12700" rIns="12700" bIns="12700" numCol="1" spcCol="1270" anchor="ctr" anchorCtr="0">
                <a:noAutofit/>
              </a:bodyPr>
              <a:lstStyle/>
              <a:p>
                <a:pPr marL="0" marR="0" lvl="0" indent="0" algn="ctr" defTabSz="29337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统计分析</a:t>
                </a:r>
                <a:endParaRPr kumimoji="0" lang="zh-CN" altLang="en-US" sz="7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30" name="Diagram group"/>
            <p:cNvGrpSpPr/>
            <p:nvPr/>
          </p:nvGrpSpPr>
          <p:grpSpPr>
            <a:xfrm>
              <a:off x="4348472" y="2968319"/>
              <a:ext cx="399656" cy="273271"/>
              <a:chOff x="1169144" y="1232442"/>
              <a:chExt cx="783024" cy="783024"/>
            </a:xfrm>
            <a:scene3d>
              <a:camera prst="orthographicFront">
                <a:rot lat="0" lon="0" rev="0"/>
              </a:camera>
              <a:lightRig rig="threePt" dir="t"/>
            </a:scene3d>
          </p:grpSpPr>
          <p:grpSp>
            <p:nvGrpSpPr>
              <p:cNvPr id="31" name="组合 30"/>
              <p:cNvGrpSpPr/>
              <p:nvPr/>
            </p:nvGrpSpPr>
            <p:grpSpPr>
              <a:xfrm>
                <a:off x="1169144" y="1232442"/>
                <a:ext cx="783024" cy="783024"/>
                <a:chOff x="1169144" y="1232442"/>
                <a:chExt cx="783024" cy="783024"/>
              </a:xfrm>
              <a:scene3d>
                <a:camera prst="orthographicFront">
                  <a:rot lat="0" lon="0" rev="0"/>
                </a:camera>
                <a:lightRig rig="threePt" dir="t"/>
              </a:scene3d>
            </p:grpSpPr>
            <p:sp>
              <p:nvSpPr>
                <p:cNvPr id="166" name="椭圆 165"/>
                <p:cNvSpPr/>
                <p:nvPr/>
              </p:nvSpPr>
              <p:spPr>
                <a:xfrm>
                  <a:off x="1169144" y="1232442"/>
                  <a:ext cx="783024" cy="783024"/>
                </a:xfrm>
                <a:prstGeom prst="ellipse">
                  <a:avLst/>
                </a:prstGeom>
                <a:solidFill>
                  <a:srgbClr val="9BBB59">
                    <a:lumMod val="50000"/>
                  </a:srgbClr>
                </a:solidFill>
                <a:ln w="25400" cap="flat" cmpd="sng" algn="ctr">
                  <a:solidFill>
                    <a:sysClr val="window" lastClr="FFFFFF">
                      <a:hueOff val="0"/>
                      <a:satOff val="0"/>
                      <a:lumOff val="0"/>
                      <a:alphaOff val="0"/>
                    </a:sysClr>
                  </a:solidFill>
                  <a:prstDash val="solid"/>
                </a:ln>
                <a:effectLst/>
              </p:spPr>
            </p:sp>
            <p:sp>
              <p:nvSpPr>
                <p:cNvPr id="167" name="椭圆 4"/>
                <p:cNvSpPr/>
                <p:nvPr/>
              </p:nvSpPr>
              <p:spPr>
                <a:xfrm>
                  <a:off x="1275386" y="1347113"/>
                  <a:ext cx="553683" cy="553682"/>
                </a:xfrm>
                <a:prstGeom prst="rect">
                  <a:avLst/>
                </a:prstGeom>
                <a:noFill/>
                <a:ln>
                  <a:noFill/>
                </a:ln>
                <a:effectLst/>
              </p:spPr>
              <p:txBody>
                <a:bodyPr spcFirstLastPara="0" vert="horz" wrap="square" lIns="13970" tIns="13970" rIns="13970" bIns="13970" numCol="1" spcCol="1270" anchor="ctr" anchorCtr="0">
                  <a:noAutofit/>
                </a:bodyPr>
                <a:lstStyle/>
                <a:p>
                  <a:pPr marL="0" marR="0" lvl="0" indent="0" algn="ctr" defTabSz="322580" eaLnBrk="1" fontAlgn="auto" latinLnBrk="0" hangingPunct="1">
                    <a:lnSpc>
                      <a:spcPct val="90000"/>
                    </a:lnSpc>
                    <a:spcBef>
                      <a:spcPct val="0"/>
                    </a:spcBef>
                    <a:spcAft>
                      <a:spcPct val="35000"/>
                    </a:spcAft>
                    <a:buClrTx/>
                    <a:buSzTx/>
                    <a:buFontTx/>
                    <a:buNone/>
                    <a:defRPr/>
                  </a:pPr>
                  <a:r>
                    <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代码查重</a:t>
                  </a:r>
                  <a:endPar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sp>
          <p:nvSpPr>
            <p:cNvPr id="168" name="圆角矩形 167"/>
            <p:cNvSpPr/>
            <p:nvPr/>
          </p:nvSpPr>
          <p:spPr>
            <a:xfrm>
              <a:off x="4237721" y="2642789"/>
              <a:ext cx="2957070" cy="288000"/>
            </a:xfrm>
            <a:prstGeom prst="roundRect">
              <a:avLst/>
            </a:prstGeom>
            <a:solidFill>
              <a:srgbClr val="F79646">
                <a:lumMod val="75000"/>
              </a:srgbClr>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7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数据库在线实验环境</a:t>
              </a:r>
              <a:endParaRPr kumimoji="0" lang="en-US" altLang="zh-CN" sz="7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a:t>
              </a:r>
              <a:r>
                <a:rPr kumimoji="0" lang="en-US" altLang="zh-CN" sz="600" b="0" i="0" u="none" strike="noStrike" kern="0" cap="none" spc="0" normalizeH="0" baseline="0" noProof="0" dirty="0" smtClean="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Oracle</a:t>
              </a:r>
              <a:r>
                <a:rPr kumimoji="0" lang="zh-CN" altLang="en-US" sz="600" b="0" i="0" u="none" strike="noStrike" kern="0" cap="none" spc="0" normalizeH="0" baseline="0" noProof="0" dirty="0" smtClean="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600" b="0" i="0" u="none" strike="noStrike" kern="0" cap="none" spc="0" normalizeH="0" baseline="0" noProof="0" dirty="0" err="1" smtClean="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Mysql</a:t>
              </a:r>
              <a:r>
                <a:rPr kumimoji="0" lang="zh-CN" altLang="en-US" sz="600" b="0" i="0" u="none" strike="noStrike" kern="0" cap="none" spc="0" normalizeH="0" baseline="0" noProof="0" dirty="0" smtClean="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600" b="0" i="0" u="none" strike="noStrike" kern="0" cap="none" spc="0" normalizeH="0" baseline="0" noProof="0" dirty="0" err="1" smtClean="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PostgreSQL</a:t>
              </a: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等数据库实验环境）</a:t>
              </a:r>
              <a:endParaRPr kumimoji="0" lang="zh-CN" altLang="en-US"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69" name="矩形 168"/>
            <p:cNvSpPr/>
            <p:nvPr/>
          </p:nvSpPr>
          <p:spPr>
            <a:xfrm>
              <a:off x="4242463" y="2217349"/>
              <a:ext cx="1512167"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视图与索引实验</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70" name="圆角矩形 169"/>
            <p:cNvSpPr/>
            <p:nvPr/>
          </p:nvSpPr>
          <p:spPr>
            <a:xfrm>
              <a:off x="1074111" y="2631373"/>
              <a:ext cx="2304256" cy="288126"/>
            </a:xfrm>
            <a:prstGeom prst="roundRect">
              <a:avLst/>
            </a:prstGeom>
            <a:solidFill>
              <a:srgbClr val="9BBB59">
                <a:lumMod val="75000"/>
              </a:srgbClr>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7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在线</a:t>
              </a:r>
              <a:r>
                <a:rPr kumimoji="0" lang="en-US" altLang="zh-CN" sz="7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SQL</a:t>
              </a:r>
              <a:r>
                <a:rPr kumimoji="0" lang="zh-CN" altLang="en-US" sz="7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自动评测</a:t>
              </a:r>
              <a:endParaRPr kumimoji="0" lang="en-US" altLang="zh-CN" sz="7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71" name="矩形 170"/>
            <p:cNvSpPr/>
            <p:nvPr/>
          </p:nvSpPr>
          <p:spPr>
            <a:xfrm>
              <a:off x="2305217" y="2271333"/>
              <a:ext cx="1073150" cy="3492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数据高级查询</a:t>
              </a:r>
              <a:endParaRPr kumimoji="0" lang="en-US" altLang="zh-CN"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a:t>
              </a:r>
              <a:r>
                <a:rPr kumimoji="0" lang="en-US" altLang="zh-CN" sz="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SQL</a:t>
              </a:r>
              <a:r>
                <a:rPr kumimoji="0" lang="zh-CN" altLang="en-US" sz="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嵌套查询和集合查询等）</a:t>
              </a:r>
              <a:endParaRPr kumimoji="0" lang="en-US" altLang="zh-CN" sz="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72" name="矩形 171"/>
            <p:cNvSpPr/>
            <p:nvPr/>
          </p:nvSpPr>
          <p:spPr>
            <a:xfrm>
              <a:off x="1112897" y="2271333"/>
              <a:ext cx="1113342" cy="348491"/>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数据定义语言</a:t>
              </a:r>
              <a:endParaRPr kumimoji="0" lang="en-US" altLang="zh-CN"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（创建、修改和删除基本表）</a:t>
              </a:r>
              <a:endParaRPr kumimoji="0" lang="en-US" altLang="zh-CN" sz="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73" name="剪去单角的矩形 172"/>
            <p:cNvSpPr/>
            <p:nvPr/>
          </p:nvSpPr>
          <p:spPr>
            <a:xfrm>
              <a:off x="3949689" y="1839285"/>
              <a:ext cx="216024" cy="504056"/>
            </a:xfrm>
            <a:prstGeom prst="snip1Rect">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进阶实验</a:t>
              </a:r>
              <a:endPar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74" name="矩形 173"/>
            <p:cNvSpPr/>
            <p:nvPr/>
          </p:nvSpPr>
          <p:spPr>
            <a:xfrm>
              <a:off x="1074111" y="1767277"/>
              <a:ext cx="2376264" cy="1169546"/>
            </a:xfrm>
            <a:prstGeom prst="rect">
              <a:avLst/>
            </a:prstGeom>
            <a:noFill/>
            <a:ln w="635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7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5" name="剪去单角的矩形 174"/>
            <p:cNvSpPr/>
            <p:nvPr/>
          </p:nvSpPr>
          <p:spPr>
            <a:xfrm>
              <a:off x="3450375" y="1839285"/>
              <a:ext cx="216024" cy="504056"/>
            </a:xfrm>
            <a:prstGeom prst="snip1Rect">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基础知识</a:t>
              </a:r>
              <a:endPar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76" name="矩形 175"/>
            <p:cNvSpPr/>
            <p:nvPr/>
          </p:nvSpPr>
          <p:spPr>
            <a:xfrm>
              <a:off x="4165713" y="1767277"/>
              <a:ext cx="3024336" cy="1169546"/>
            </a:xfrm>
            <a:prstGeom prst="rect">
              <a:avLst/>
            </a:prstGeom>
            <a:noFill/>
            <a:ln w="635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7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7" name="矩形 176"/>
            <p:cNvSpPr/>
            <p:nvPr/>
          </p:nvSpPr>
          <p:spPr>
            <a:xfrm>
              <a:off x="1112897" y="1839285"/>
              <a:ext cx="1113342" cy="348491"/>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数据更新</a:t>
              </a:r>
              <a:endParaRPr kumimoji="0" lang="en-US" altLang="zh-CN"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（对数据库表进行数据的插入、修改、删除操作）</a:t>
              </a:r>
              <a:endParaRPr kumimoji="0" lang="en-US" altLang="zh-CN" sz="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78" name="矩形 177"/>
            <p:cNvSpPr/>
            <p:nvPr/>
          </p:nvSpPr>
          <p:spPr>
            <a:xfrm>
              <a:off x="2305217" y="1839285"/>
              <a:ext cx="1073150" cy="3492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数据基本查询</a:t>
              </a:r>
              <a:endParaRPr kumimoji="0" lang="en-US" altLang="zh-CN"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（单表查询、分组统计查询和连接查询）</a:t>
              </a:r>
              <a:endParaRPr kumimoji="0" lang="en-US" altLang="zh-CN" sz="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79" name="矩形 178"/>
            <p:cNvSpPr/>
            <p:nvPr/>
          </p:nvSpPr>
          <p:spPr>
            <a:xfrm>
              <a:off x="4242464" y="2001325"/>
              <a:ext cx="1512167"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存储过程实验</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80" name="矩形 179"/>
            <p:cNvSpPr/>
            <p:nvPr/>
          </p:nvSpPr>
          <p:spPr>
            <a:xfrm>
              <a:off x="4242463" y="1785301"/>
              <a:ext cx="1512167"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安全性与完整性语言实验</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81" name="矩形 180"/>
            <p:cNvSpPr/>
            <p:nvPr/>
          </p:nvSpPr>
          <p:spPr>
            <a:xfrm>
              <a:off x="4242463" y="2433373"/>
              <a:ext cx="1512167"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数据库设计实验</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82" name="矩形 181"/>
            <p:cNvSpPr/>
            <p:nvPr/>
          </p:nvSpPr>
          <p:spPr>
            <a:xfrm>
              <a:off x="5826640" y="2433373"/>
              <a:ext cx="1368000"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开发一个简单的数据库系统</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83" name="矩形 182"/>
            <p:cNvSpPr/>
            <p:nvPr/>
          </p:nvSpPr>
          <p:spPr>
            <a:xfrm>
              <a:off x="5826639" y="2217349"/>
              <a:ext cx="1368000"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数据库应用开发</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84" name="矩形 183"/>
            <p:cNvSpPr/>
            <p:nvPr/>
          </p:nvSpPr>
          <p:spPr>
            <a:xfrm>
              <a:off x="5826639" y="2001325"/>
              <a:ext cx="1368000"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数据库监视与性能优化</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85" name="矩形 184"/>
            <p:cNvSpPr/>
            <p:nvPr/>
          </p:nvSpPr>
          <p:spPr>
            <a:xfrm>
              <a:off x="5826639" y="1785301"/>
              <a:ext cx="1368000" cy="198000"/>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数据库恢复与并发控制</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783847"/>
            <a:ext cx="9020175" cy="491280"/>
          </a:xfrm>
        </p:spPr>
        <p:txBody>
          <a:bodyPr/>
          <a:lstStyle/>
          <a:p>
            <a:r>
              <a:rPr lang="zh-CN" altLang="en-US" b="1" dirty="0" smtClean="0">
                <a:latin typeface="微软雅黑" panose="020B0503020204020204" pitchFamily="34" charset="-122"/>
                <a:ea typeface="微软雅黑" panose="020B0503020204020204" pitchFamily="34" charset="-122"/>
              </a:rPr>
              <a:t>计算机组成在线实验</a:t>
            </a:r>
            <a:r>
              <a:rPr lang="zh-CN" altLang="en-US" dirty="0" smtClean="0">
                <a:latin typeface="微软雅黑" panose="020B0503020204020204" pitchFamily="34" charset="-122"/>
                <a:ea typeface="微软雅黑" panose="020B0503020204020204" pitchFamily="34" charset="-122"/>
              </a:rPr>
              <a:t>：</a:t>
            </a:r>
            <a:r>
              <a:rPr lang="zh-CN" altLang="en-US" b="1" dirty="0" smtClean="0"/>
              <a:t>支持自动评测的在线实验体系</a:t>
            </a:r>
            <a:endParaRPr lang="en-US" altLang="zh-CN" dirty="0" smtClean="0">
              <a:latin typeface="微软雅黑" panose="020B0503020204020204" pitchFamily="34" charset="-122"/>
              <a:ea typeface="微软雅黑" panose="020B0503020204020204" pitchFamily="34" charset="-122"/>
            </a:endParaRPr>
          </a:p>
        </p:txBody>
      </p:sp>
      <p:sp>
        <p:nvSpPr>
          <p:cNvPr id="8"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平台：计算机组成在线实验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85345" name="Rectangle 1"/>
          <p:cNvSpPr>
            <a:spLocks noChangeArrowheads="1"/>
          </p:cNvSpPr>
          <p:nvPr/>
        </p:nvSpPr>
        <p:spPr bwMode="auto">
          <a:xfrm>
            <a:off x="184558" y="1296580"/>
            <a:ext cx="2978092" cy="1638086"/>
          </a:xfrm>
          <a:prstGeom prst="rect">
            <a:avLst/>
          </a:prstGeom>
          <a:noFill/>
          <a:ln w="9525">
            <a:noFill/>
            <a:miter lim="800000"/>
          </a:ln>
          <a:effectLst/>
        </p:spPr>
        <p:txBody>
          <a:bodyPr vert="horz" wrap="square" lIns="0" tIns="57132" rIns="91440" bIns="114264" numCol="1" anchor="ctr" anchorCtr="0" compatLnSpc="1">
            <a:spAutoFit/>
          </a:bodyPr>
          <a:lstStyle/>
          <a:p>
            <a:pPr>
              <a:lnSpc>
                <a:spcPct val="150000"/>
              </a:lnSpc>
            </a:pPr>
            <a:r>
              <a:rPr lang="zh-CN" altLang="en-US" sz="1300" b="1" dirty="0" smtClean="0">
                <a:latin typeface="微软雅黑" panose="020B0503020204020204" pitchFamily="34" charset="-122"/>
                <a:ea typeface="微软雅黑" panose="020B0503020204020204" pitchFamily="34" charset="-122"/>
                <a:cs typeface="宋体" panose="02010600030101010101" pitchFamily="2" charset="-122"/>
              </a:rPr>
              <a:t>基于</a:t>
            </a:r>
            <a:r>
              <a:rPr lang="en-US" altLang="zh-CN" sz="1300" b="1" dirty="0" smtClean="0">
                <a:latin typeface="微软雅黑" panose="020B0503020204020204" pitchFamily="34" charset="-122"/>
                <a:ea typeface="微软雅黑" panose="020B0503020204020204" pitchFamily="34" charset="-122"/>
                <a:cs typeface="宋体" panose="02010600030101010101" pitchFamily="2" charset="-122"/>
              </a:rPr>
              <a:t>B/S</a:t>
            </a:r>
            <a:r>
              <a:rPr lang="zh-CN" altLang="en-US" sz="1300" b="1" dirty="0" smtClean="0">
                <a:latin typeface="微软雅黑" panose="020B0503020204020204" pitchFamily="34" charset="-122"/>
                <a:ea typeface="微软雅黑" panose="020B0503020204020204" pitchFamily="34" charset="-122"/>
                <a:cs typeface="宋体" panose="02010600030101010101" pitchFamily="2" charset="-122"/>
              </a:rPr>
              <a:t>架构的自动评测系统</a:t>
            </a:r>
            <a:endParaRPr lang="en-US" altLang="zh-CN" sz="1300" b="1" dirty="0" smtClean="0">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r>
              <a:rPr lang="zh-CN" altLang="en-US" sz="1300" dirty="0" smtClean="0">
                <a:latin typeface="微软雅黑" panose="020B0503020204020204" pitchFamily="34" charset="-122"/>
                <a:ea typeface="微软雅黑" panose="020B0503020204020204" pitchFamily="34" charset="-122"/>
              </a:rPr>
              <a:t>自动化评价学生提交的实验代码。在线自动化测试使得严谨完善的测试成为可能，同时测试结果的统计分析有力支撑了教学设计</a:t>
            </a:r>
            <a:r>
              <a:rPr lang="zh-CN" altLang="en-US" sz="1300" smtClean="0">
                <a:latin typeface="微软雅黑" panose="020B0503020204020204" pitchFamily="34" charset="-122"/>
                <a:ea typeface="微软雅黑" panose="020B0503020204020204" pitchFamily="34" charset="-122"/>
              </a:rPr>
              <a:t>改进。</a:t>
            </a:r>
            <a:endParaRPr kumimoji="0" lang="zh-CN" sz="18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2" name="组合 10"/>
          <p:cNvGrpSpPr/>
          <p:nvPr/>
        </p:nvGrpSpPr>
        <p:grpSpPr>
          <a:xfrm>
            <a:off x="3206534" y="1728131"/>
            <a:ext cx="5887132" cy="2889323"/>
            <a:chOff x="35496" y="1157621"/>
            <a:chExt cx="8928992" cy="4844017"/>
          </a:xfrm>
        </p:grpSpPr>
        <p:pic>
          <p:nvPicPr>
            <p:cNvPr id="12" name="图片 11"/>
            <p:cNvPicPr>
              <a:picLocks noChangeAspect="1"/>
            </p:cNvPicPr>
            <p:nvPr/>
          </p:nvPicPr>
          <p:blipFill rotWithShape="1">
            <a:blip r:embed="rId1" cstate="print"/>
            <a:srcRect l="3005" r="36592" b="4831"/>
            <a:stretch>
              <a:fillRect/>
            </a:stretch>
          </p:blipFill>
          <p:spPr>
            <a:xfrm>
              <a:off x="35496" y="1157621"/>
              <a:ext cx="5656072" cy="4844017"/>
            </a:xfrm>
            <a:prstGeom prst="rect">
              <a:avLst/>
            </a:prstGeom>
          </p:spPr>
        </p:pic>
        <p:pic>
          <p:nvPicPr>
            <p:cNvPr id="13" name="图片 12"/>
            <p:cNvPicPr>
              <a:picLocks noChangeAspect="1"/>
            </p:cNvPicPr>
            <p:nvPr/>
          </p:nvPicPr>
          <p:blipFill>
            <a:blip r:embed="rId2" cstate="print"/>
            <a:stretch>
              <a:fillRect/>
            </a:stretch>
          </p:blipFill>
          <p:spPr>
            <a:xfrm>
              <a:off x="6792317" y="2508837"/>
              <a:ext cx="732011" cy="936104"/>
            </a:xfrm>
            <a:prstGeom prst="rect">
              <a:avLst/>
            </a:prstGeom>
          </p:spPr>
        </p:pic>
        <p:pic>
          <p:nvPicPr>
            <p:cNvPr id="14" name="Picture 2" descr="C:\g.学院工作\80.交流汇报\2015\2015.04.11-系统能力综合改革（南京大学）\IMG_20150410_09513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13" r="28574"/>
            <a:stretch>
              <a:fillRect/>
            </a:stretch>
          </p:blipFill>
          <p:spPr bwMode="auto">
            <a:xfrm flipH="1" flipV="1">
              <a:off x="7596336" y="2060848"/>
              <a:ext cx="1080120" cy="916041"/>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2" cstate="print"/>
            <a:stretch>
              <a:fillRect/>
            </a:stretch>
          </p:blipFill>
          <p:spPr>
            <a:xfrm>
              <a:off x="6791929" y="3795653"/>
              <a:ext cx="732011" cy="936104"/>
            </a:xfrm>
            <a:prstGeom prst="rect">
              <a:avLst/>
            </a:prstGeom>
          </p:spPr>
        </p:pic>
        <p:pic>
          <p:nvPicPr>
            <p:cNvPr id="16" name="Picture 2" descr="C:\g.学院工作\80.交流汇报\2015\2015.04.11-系统能力综合改革（南京大学）\IMG_20150410_09513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13" r="28574"/>
            <a:stretch>
              <a:fillRect/>
            </a:stretch>
          </p:blipFill>
          <p:spPr bwMode="auto">
            <a:xfrm flipH="1" flipV="1">
              <a:off x="7596336" y="3089023"/>
              <a:ext cx="1080120" cy="9160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g.学院工作\80.交流汇报\2015\2015.04.11-系统能力综合改革（南京大学）\IMG_20150410_09513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13" r="28574"/>
            <a:stretch>
              <a:fillRect/>
            </a:stretch>
          </p:blipFill>
          <p:spPr bwMode="auto">
            <a:xfrm flipH="1" flipV="1">
              <a:off x="7596336" y="4169143"/>
              <a:ext cx="1080120" cy="916041"/>
            </a:xfrm>
            <a:prstGeom prst="rect">
              <a:avLst/>
            </a:prstGeom>
            <a:noFill/>
            <a:extLst>
              <a:ext uri="{909E8E84-426E-40DD-AFC4-6F175D3DCCD1}">
                <a14:hiddenFill xmlns:a14="http://schemas.microsoft.com/office/drawing/2010/main">
                  <a:solidFill>
                    <a:srgbClr val="FFFFFF"/>
                  </a:solidFill>
                </a14:hiddenFill>
              </a:ext>
            </a:extLst>
          </p:spPr>
        </p:pic>
        <p:sp>
          <p:nvSpPr>
            <p:cNvPr id="18" name="任意多边形 17"/>
            <p:cNvSpPr/>
            <p:nvPr/>
          </p:nvSpPr>
          <p:spPr>
            <a:xfrm rot="5400000">
              <a:off x="5850523" y="3127603"/>
              <a:ext cx="492369" cy="695000"/>
            </a:xfrm>
            <a:custGeom>
              <a:avLst/>
              <a:gdLst>
                <a:gd name="connsiteX0" fmla="*/ 0 w 984739"/>
                <a:gd name="connsiteY0" fmla="*/ 0 h 1101969"/>
                <a:gd name="connsiteX1" fmla="*/ 969108 w 984739"/>
                <a:gd name="connsiteY1" fmla="*/ 492369 h 1101969"/>
                <a:gd name="connsiteX2" fmla="*/ 289169 w 984739"/>
                <a:gd name="connsiteY2" fmla="*/ 789353 h 1101969"/>
                <a:gd name="connsiteX3" fmla="*/ 984739 w 984739"/>
                <a:gd name="connsiteY3" fmla="*/ 1101969 h 1101969"/>
              </a:gdLst>
              <a:ahLst/>
              <a:cxnLst>
                <a:cxn ang="0">
                  <a:pos x="connsiteX0" y="connsiteY0"/>
                </a:cxn>
                <a:cxn ang="0">
                  <a:pos x="connsiteX1" y="connsiteY1"/>
                </a:cxn>
                <a:cxn ang="0">
                  <a:pos x="connsiteX2" y="connsiteY2"/>
                </a:cxn>
                <a:cxn ang="0">
                  <a:pos x="connsiteX3" y="connsiteY3"/>
                </a:cxn>
              </a:cxnLst>
              <a:rect l="l" t="t" r="r" b="b"/>
              <a:pathLst>
                <a:path w="984739" h="1101969">
                  <a:moveTo>
                    <a:pt x="0" y="0"/>
                  </a:moveTo>
                  <a:cubicBezTo>
                    <a:pt x="460456" y="180405"/>
                    <a:pt x="920913" y="360810"/>
                    <a:pt x="969108" y="492369"/>
                  </a:cubicBezTo>
                  <a:cubicBezTo>
                    <a:pt x="1017303" y="623928"/>
                    <a:pt x="286564" y="687753"/>
                    <a:pt x="289169" y="789353"/>
                  </a:cubicBezTo>
                  <a:cubicBezTo>
                    <a:pt x="291774" y="890953"/>
                    <a:pt x="638256" y="996461"/>
                    <a:pt x="984739" y="110196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6588224" y="1412776"/>
              <a:ext cx="2376264" cy="39604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dirty="0" smtClean="0">
                  <a:solidFill>
                    <a:schemeClr val="tx1"/>
                  </a:solidFill>
                  <a:latin typeface="黑体" panose="02010609060101010101" pitchFamily="49" charset="-122"/>
                  <a:ea typeface="黑体" panose="02010609060101010101" pitchFamily="49" charset="-122"/>
                </a:rPr>
                <a:t>云实验中心</a:t>
              </a:r>
              <a:endParaRPr lang="zh-CN" altLang="en-US" dirty="0">
                <a:solidFill>
                  <a:schemeClr val="tx1"/>
                </a:solidFill>
                <a:latin typeface="黑体" panose="02010609060101010101" pitchFamily="49" charset="-122"/>
                <a:ea typeface="黑体" panose="02010609060101010101" pitchFamily="49" charset="-122"/>
              </a:endParaRPr>
            </a:p>
          </p:txBody>
        </p:sp>
      </p:grpSp>
      <p:sp>
        <p:nvSpPr>
          <p:cNvPr id="20" name="矩形 19"/>
          <p:cNvSpPr/>
          <p:nvPr/>
        </p:nvSpPr>
        <p:spPr>
          <a:xfrm>
            <a:off x="67112" y="3028545"/>
            <a:ext cx="3015842" cy="1708160"/>
          </a:xfrm>
          <a:prstGeom prst="rect">
            <a:avLst/>
          </a:prstGeom>
        </p:spPr>
        <p:txBody>
          <a:bodyPr wrap="square">
            <a:spAutoFit/>
          </a:bodyPr>
          <a:lstStyle/>
          <a:p>
            <a:pPr>
              <a:lnSpc>
                <a:spcPct val="150000"/>
              </a:lnSpc>
            </a:pPr>
            <a:r>
              <a:rPr lang="zh-CN" altLang="en-US" sz="1400" b="1" smtClean="0">
                <a:latin typeface="微软雅黑" panose="020B0503020204020204" pitchFamily="34" charset="-122"/>
                <a:ea typeface="微软雅黑" panose="020B0503020204020204" pitchFamily="34" charset="-122"/>
                <a:cs typeface="宋体" panose="02010600030101010101" pitchFamily="2" charset="-122"/>
              </a:rPr>
              <a:t>计算机组成实验体系</a:t>
            </a:r>
            <a:endParaRPr lang="en-US" altLang="zh-CN" sz="1400" b="1" smtClean="0">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r>
              <a:rPr lang="zh-CN" altLang="en-US" sz="1400" smtClean="0">
                <a:latin typeface="微软雅黑" panose="020B0503020204020204" pitchFamily="34" charset="-122"/>
                <a:ea typeface="微软雅黑" panose="020B0503020204020204" pitchFamily="34" charset="-122"/>
              </a:rPr>
              <a:t>涵盖</a:t>
            </a:r>
            <a:r>
              <a:rPr lang="en-US" altLang="zh-CN" sz="1400" smtClean="0">
                <a:latin typeface="微软雅黑" panose="020B0503020204020204" pitchFamily="34" charset="-122"/>
                <a:ea typeface="微软雅黑" panose="020B0503020204020204" pitchFamily="34" charset="-122"/>
              </a:rPr>
              <a:t>3</a:t>
            </a:r>
            <a:r>
              <a:rPr lang="zh-CN" altLang="en-US" sz="1400" smtClean="0">
                <a:latin typeface="微软雅黑" panose="020B0503020204020204" pitchFamily="34" charset="-122"/>
                <a:ea typeface="微软雅黑" panose="020B0503020204020204" pitchFamily="34" charset="-122"/>
              </a:rPr>
              <a:t>大类实验：数字逻辑、汇编语言、计算机组成。</a:t>
            </a:r>
            <a:endParaRPr lang="zh-CN" altLang="en-US" sz="1400" smtClean="0">
              <a:latin typeface="微软雅黑" panose="020B0503020204020204" pitchFamily="34" charset="-122"/>
              <a:ea typeface="微软雅黑" panose="020B0503020204020204" pitchFamily="34" charset="-122"/>
            </a:endParaRPr>
          </a:p>
          <a:p>
            <a:pPr>
              <a:lnSpc>
                <a:spcPct val="150000"/>
              </a:lnSpc>
            </a:pPr>
            <a:r>
              <a:rPr lang="zh-CN" altLang="en-US" sz="1400" smtClean="0">
                <a:latin typeface="微软雅黑" panose="020B0503020204020204" pitchFamily="34" charset="-122"/>
                <a:ea typeface="微软雅黑" panose="020B0503020204020204" pitchFamily="34" charset="-122"/>
              </a:rPr>
              <a:t>语言</a:t>
            </a:r>
            <a:r>
              <a:rPr lang="en-US" altLang="zh-CN" sz="1400" smtClean="0">
                <a:latin typeface="微软雅黑" panose="020B0503020204020204" pitchFamily="34" charset="-122"/>
                <a:ea typeface="微软雅黑" panose="020B0503020204020204" pitchFamily="34" charset="-122"/>
              </a:rPr>
              <a:t>/</a:t>
            </a:r>
            <a:r>
              <a:rPr lang="zh-CN" altLang="en-US" sz="1400" smtClean="0">
                <a:latin typeface="微软雅黑" panose="020B0503020204020204" pitchFamily="34" charset="-122"/>
                <a:ea typeface="微软雅黑" panose="020B0503020204020204" pitchFamily="34" charset="-122"/>
              </a:rPr>
              <a:t>工具：</a:t>
            </a:r>
            <a:r>
              <a:rPr lang="en-US" altLang="zh-CN" sz="1400" smtClean="0">
                <a:latin typeface="微软雅黑" panose="020B0503020204020204" pitchFamily="34" charset="-122"/>
                <a:ea typeface="微软雅黑" panose="020B0503020204020204" pitchFamily="34" charset="-122"/>
              </a:rPr>
              <a:t>MIPS</a:t>
            </a:r>
            <a:r>
              <a:rPr lang="zh-CN" altLang="en-US" sz="1400" smtClean="0">
                <a:latin typeface="微软雅黑" panose="020B0503020204020204" pitchFamily="34" charset="-122"/>
                <a:ea typeface="微软雅黑" panose="020B0503020204020204" pitchFamily="34" charset="-122"/>
              </a:rPr>
              <a:t>汇编</a:t>
            </a:r>
            <a:r>
              <a:rPr lang="en-US" altLang="zh-CN" sz="1400" smtClean="0">
                <a:latin typeface="微软雅黑" panose="020B0503020204020204" pitchFamily="34" charset="-122"/>
                <a:ea typeface="微软雅黑" panose="020B0503020204020204" pitchFamily="34" charset="-122"/>
              </a:rPr>
              <a:t>/Verilog</a:t>
            </a:r>
            <a:r>
              <a:rPr lang="zh-CN" altLang="en-US" sz="1400" smtClean="0">
                <a:latin typeface="微软雅黑" panose="020B0503020204020204" pitchFamily="34" charset="-122"/>
                <a:ea typeface="微软雅黑" panose="020B0503020204020204" pitchFamily="34" charset="-122"/>
              </a:rPr>
              <a:t>、</a:t>
            </a:r>
            <a:r>
              <a:rPr lang="en-US" altLang="zh-CN" sz="1400" smtClean="0">
                <a:latin typeface="微软雅黑" panose="020B0503020204020204" pitchFamily="34" charset="-122"/>
                <a:ea typeface="微软雅黑" panose="020B0503020204020204" pitchFamily="34" charset="-122"/>
              </a:rPr>
              <a:t>Logisim</a:t>
            </a:r>
            <a:r>
              <a:rPr lang="zh-CN" altLang="en-US" sz="1400" smtClean="0">
                <a:latin typeface="微软雅黑" panose="020B0503020204020204" pitchFamily="34" charset="-122"/>
                <a:ea typeface="微软雅黑" panose="020B0503020204020204" pitchFamily="34" charset="-122"/>
              </a:rPr>
              <a:t>、</a:t>
            </a:r>
            <a:r>
              <a:rPr lang="en-US" altLang="zh-CN" sz="1400" smtClean="0">
                <a:latin typeface="微软雅黑" panose="020B0503020204020204" pitchFamily="34" charset="-122"/>
                <a:ea typeface="微软雅黑" panose="020B0503020204020204" pitchFamily="34" charset="-122"/>
              </a:rPr>
              <a:t>MARS</a:t>
            </a:r>
            <a:r>
              <a:rPr lang="zh-CN" altLang="en-US" sz="1400" smtClean="0">
                <a:latin typeface="微软雅黑" panose="020B0503020204020204" pitchFamily="34" charset="-122"/>
                <a:ea typeface="微软雅黑" panose="020B0503020204020204" pitchFamily="34" charset="-122"/>
              </a:rPr>
              <a:t>、</a:t>
            </a:r>
            <a:r>
              <a:rPr lang="en-US" altLang="zh-CN" sz="1400" smtClean="0">
                <a:latin typeface="微软雅黑" panose="020B0503020204020204" pitchFamily="34" charset="-122"/>
                <a:ea typeface="微软雅黑" panose="020B0503020204020204" pitchFamily="34" charset="-122"/>
              </a:rPr>
              <a:t>ISE</a:t>
            </a:r>
            <a:r>
              <a:rPr lang="zh-CN" altLang="zh-CN" sz="1050" smtClean="0">
                <a:latin typeface="微软雅黑" panose="020B0503020204020204" pitchFamily="34" charset="-122"/>
                <a:ea typeface="微软雅黑" panose="020B0503020204020204" pitchFamily="34" charset="-122"/>
                <a:cs typeface="宋体" panose="02010600030101010101" pitchFamily="2" charset="-122"/>
              </a:rPr>
              <a:t>。</a:t>
            </a:r>
            <a:endParaRPr lang="zh-CN" altLang="zh-CN" sz="1050" dirty="0" smtClean="0">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6" y="817403"/>
            <a:ext cx="7250098" cy="424168"/>
          </a:xfrm>
        </p:spPr>
        <p:txBody>
          <a:bodyPr/>
          <a:lstStyle/>
          <a:p>
            <a:r>
              <a:rPr lang="en-US" altLang="zh-CN" b="1" smtClean="0">
                <a:latin typeface="微软雅黑" panose="020B0503020204020204" pitchFamily="34" charset="-122"/>
                <a:ea typeface="微软雅黑" panose="020B0503020204020204" pitchFamily="34" charset="-122"/>
              </a:rPr>
              <a:t>CPU</a:t>
            </a:r>
            <a:r>
              <a:rPr lang="zh-CN" altLang="en-US" b="1" smtClean="0">
                <a:latin typeface="微软雅黑" panose="020B0503020204020204" pitchFamily="34" charset="-122"/>
                <a:ea typeface="微软雅黑" panose="020B0503020204020204" pitchFamily="34" charset="-122"/>
              </a:rPr>
              <a:t>开发工程化方法</a:t>
            </a:r>
            <a:r>
              <a:rPr lang="zh-CN" altLang="en-US" smtClean="0">
                <a:latin typeface="微软雅黑" panose="020B0503020204020204" pitchFamily="34" charset="-122"/>
                <a:ea typeface="微软雅黑" panose="020B0503020204020204" pitchFamily="34" charset="-122"/>
              </a:rPr>
              <a:t>：</a:t>
            </a:r>
            <a:r>
              <a:rPr lang="zh-CN" altLang="en-US" b="1" smtClean="0"/>
              <a:t>大幅度降低</a:t>
            </a:r>
            <a:r>
              <a:rPr lang="en-US" altLang="zh-CN" b="1" smtClean="0"/>
              <a:t>CPU</a:t>
            </a:r>
            <a:r>
              <a:rPr lang="zh-CN" altLang="en-US" b="1" smtClean="0"/>
              <a:t>开发复杂度。</a:t>
            </a:r>
            <a:endParaRPr lang="zh-CN" altLang="en-US" b="1" smtClean="0"/>
          </a:p>
        </p:txBody>
      </p:sp>
      <p:sp>
        <p:nvSpPr>
          <p:cNvPr id="8"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平台：计算机组成在线实验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25" name="内容占位符 5"/>
          <p:cNvSpPr txBox="1"/>
          <p:nvPr/>
        </p:nvSpPr>
        <p:spPr>
          <a:xfrm>
            <a:off x="298898" y="1285320"/>
            <a:ext cx="7871979" cy="3697742"/>
          </a:xfrm>
          <a:prstGeom prst="rect">
            <a:avLst/>
          </a:prstGeom>
        </p:spPr>
        <p:txBody>
          <a:bodyPr vert="horz" lIns="91440" tIns="45720" rIns="91440" bIns="45720" rtlCol="0">
            <a:normAutofit lnSpcReduction="10000"/>
          </a:bodyPr>
          <a:lstStyle/>
          <a:p>
            <a:pPr marL="171450" marR="0" lvl="0" indent="-171450" algn="l" defTabSz="685800" rtl="0" eaLnBrk="1" fontAlgn="auto" latinLnBrk="0" hangingPunct="1">
              <a:lnSpc>
                <a:spcPct val="90000"/>
              </a:lnSpc>
              <a:spcBef>
                <a:spcPts val="750"/>
              </a:spcBef>
              <a:spcAft>
                <a:spcPts val="0"/>
              </a:spcAft>
              <a:buClrTx/>
              <a:buSzTx/>
              <a:buFont typeface="Wingdings" panose="05000000000000000000" pitchFamily="2" charset="2"/>
              <a:buChar char="Ø"/>
              <a:defRPr/>
            </a:pPr>
            <a:r>
              <a:rPr kumimoji="0" lang="zh-CN" altLang="en-US" sz="2100" b="0" i="0" u="none" strike="noStrike" kern="1200" cap="none" spc="0" normalizeH="0" baseline="0" noProof="0" smtClean="0">
                <a:ln>
                  <a:noFill/>
                </a:ln>
                <a:solidFill>
                  <a:schemeClr val="tx1"/>
                </a:solidFill>
                <a:effectLst/>
                <a:uLnTx/>
                <a:uFillTx/>
                <a:latin typeface="+mn-lt"/>
                <a:ea typeface="+mn-ea"/>
                <a:cs typeface="+mn-cs"/>
              </a:rPr>
              <a:t>初级层次：计算机专业的硬件基础知识与开发能力训练</a:t>
            </a:r>
            <a:endParaRPr kumimoji="0" lang="en-US" altLang="zh-CN" sz="21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深刻理解</a:t>
            </a:r>
            <a:r>
              <a:rPr kumimoji="0" lang="en-US" altLang="zh-CN" sz="1800" b="0" i="0" u="none" strike="noStrike" kern="1200" cap="none" spc="0" normalizeH="0" baseline="0" noProof="0" smtClean="0">
                <a:ln>
                  <a:noFill/>
                </a:ln>
                <a:solidFill>
                  <a:schemeClr val="tx1"/>
                </a:solidFill>
                <a:effectLst/>
                <a:uLnTx/>
                <a:uFillTx/>
                <a:latin typeface="+mn-lt"/>
                <a:ea typeface="+mn-ea"/>
                <a:cs typeface="+mn-cs"/>
              </a:rPr>
              <a:t>CPU</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，对于后续课程学习影响深远</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再不训练就没有机会了</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defRPr/>
            </a:pPr>
            <a:r>
              <a:rPr kumimoji="0" lang="zh-CN" altLang="en-US" sz="1500" b="0" i="0" u="none" strike="noStrike" kern="1200" cap="none" spc="0" normalizeH="0" baseline="0" noProof="0" smtClean="0">
                <a:ln>
                  <a:noFill/>
                </a:ln>
                <a:solidFill>
                  <a:schemeClr val="tx1"/>
                </a:solidFill>
                <a:effectLst/>
                <a:uLnTx/>
                <a:uFillTx/>
                <a:latin typeface="+mn-lt"/>
                <a:ea typeface="+mn-ea"/>
                <a:cs typeface="+mn-cs"/>
              </a:rPr>
              <a:t>这门课之后几乎很难再有硬件相关的课程</a:t>
            </a:r>
            <a:endParaRPr kumimoji="0" lang="en-US" altLang="zh-CN" sz="1500" b="0" i="0" u="none" strike="noStrike" kern="1200" cap="none" spc="0" normalizeH="0" baseline="0" noProof="0" smtClean="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Wingdings" panose="05000000000000000000" pitchFamily="2" charset="2"/>
              <a:buChar char="Ø"/>
              <a:defRPr/>
            </a:pPr>
            <a:r>
              <a:rPr kumimoji="0" lang="zh-CN" altLang="en-US" sz="2100" b="0" i="0" u="none" strike="noStrike" kern="1200" cap="none" spc="0" normalizeH="0" baseline="0" noProof="0" smtClean="0">
                <a:ln>
                  <a:noFill/>
                </a:ln>
                <a:solidFill>
                  <a:schemeClr val="tx1"/>
                </a:solidFill>
                <a:effectLst/>
                <a:uLnTx/>
                <a:uFillTx/>
                <a:latin typeface="+mn-lt"/>
                <a:ea typeface="+mn-ea"/>
                <a:cs typeface="+mn-cs"/>
              </a:rPr>
              <a:t>中级层次：并行</a:t>
            </a:r>
            <a:r>
              <a:rPr kumimoji="0" lang="en-US" altLang="zh-CN" sz="2100" b="0" i="0" u="none" strike="noStrike" kern="1200" cap="none" spc="0" normalizeH="0" baseline="0" noProof="0" smtClean="0">
                <a:ln>
                  <a:noFill/>
                </a:ln>
                <a:solidFill>
                  <a:schemeClr val="tx1"/>
                </a:solidFill>
                <a:effectLst/>
                <a:uLnTx/>
                <a:uFillTx/>
                <a:latin typeface="+mn-lt"/>
                <a:ea typeface="+mn-ea"/>
                <a:cs typeface="+mn-cs"/>
              </a:rPr>
              <a:t>/</a:t>
            </a:r>
            <a:r>
              <a:rPr kumimoji="0" lang="zh-CN" altLang="en-US" sz="2100" b="0" i="0" u="none" strike="noStrike" kern="1200" cap="none" spc="0" normalizeH="0" baseline="0" noProof="0" smtClean="0">
                <a:ln>
                  <a:noFill/>
                </a:ln>
                <a:solidFill>
                  <a:schemeClr val="tx1"/>
                </a:solidFill>
                <a:effectLst/>
                <a:uLnTx/>
                <a:uFillTx/>
                <a:latin typeface="+mn-lt"/>
                <a:ea typeface="+mn-ea"/>
                <a:cs typeface="+mn-cs"/>
              </a:rPr>
              <a:t>并发的训练</a:t>
            </a:r>
            <a:endParaRPr kumimoji="0" lang="en-US" altLang="zh-CN" sz="21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并发</a:t>
            </a:r>
            <a:r>
              <a:rPr kumimoji="0" lang="en-US" altLang="zh-CN" sz="1800" b="0" i="0" u="none" strike="noStrike" kern="1200" cap="none" spc="0" normalizeH="0" baseline="0" noProof="0" smtClean="0">
                <a:ln>
                  <a:noFill/>
                </a:ln>
                <a:solidFill>
                  <a:schemeClr val="tx1"/>
                </a:solidFill>
                <a:effectLst/>
                <a:uLnTx/>
                <a:uFillTx/>
                <a:latin typeface="+mn-lt"/>
                <a:ea typeface="+mn-ea"/>
                <a:cs typeface="+mn-cs"/>
              </a:rPr>
              <a:t>/</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并行：已经成为现代计算机系统实现的基础</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defRPr/>
            </a:pPr>
            <a:r>
              <a:rPr kumimoji="0" lang="zh-CN" altLang="en-US" sz="1500" b="0" i="0" u="none" strike="noStrike" kern="1200" cap="none" spc="0" normalizeH="0" baseline="0" noProof="0" smtClean="0">
                <a:ln>
                  <a:noFill/>
                </a:ln>
                <a:solidFill>
                  <a:schemeClr val="tx1"/>
                </a:solidFill>
                <a:effectLst/>
                <a:uLnTx/>
                <a:uFillTx/>
                <a:latin typeface="+mn-lt"/>
                <a:ea typeface="+mn-ea"/>
                <a:cs typeface="+mn-cs"/>
              </a:rPr>
              <a:t>手机都是多核了</a:t>
            </a:r>
            <a:endParaRPr kumimoji="0" lang="en-US" altLang="zh-CN" sz="15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时序概念尤为重要：逻辑序与时间的结合</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defRPr/>
            </a:pPr>
            <a:r>
              <a:rPr kumimoji="0" lang="zh-CN" altLang="en-US" sz="1500" b="0" i="0" u="none" strike="noStrike" kern="1200" cap="none" spc="0" normalizeH="0" baseline="0" noProof="0" smtClean="0">
                <a:ln>
                  <a:noFill/>
                </a:ln>
                <a:solidFill>
                  <a:schemeClr val="tx1"/>
                </a:solidFill>
                <a:effectLst/>
                <a:uLnTx/>
                <a:uFillTx/>
                <a:latin typeface="+mn-lt"/>
                <a:ea typeface="+mn-ea"/>
                <a:cs typeface="+mn-cs"/>
              </a:rPr>
              <a:t>正确性与逻辑序及时间的关系</a:t>
            </a:r>
            <a:endParaRPr kumimoji="0" lang="en-US" altLang="zh-CN" sz="1500" b="0" i="0" u="none" strike="noStrike" kern="1200" cap="none" spc="0" normalizeH="0" baseline="0" noProof="0" smtClean="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Wingdings" panose="05000000000000000000" pitchFamily="2" charset="2"/>
              <a:buChar char="Ø"/>
              <a:defRPr/>
            </a:pPr>
            <a:r>
              <a:rPr kumimoji="0" lang="zh-CN" altLang="en-US" sz="2100" b="0" i="0" u="none" strike="noStrike" kern="1200" cap="none" spc="0" normalizeH="0" baseline="0" noProof="0" smtClean="0">
                <a:ln>
                  <a:noFill/>
                </a:ln>
                <a:solidFill>
                  <a:schemeClr val="tx1"/>
                </a:solidFill>
                <a:effectLst/>
                <a:uLnTx/>
                <a:uFillTx/>
                <a:latin typeface="+mn-lt"/>
                <a:ea typeface="+mn-ea"/>
                <a:cs typeface="+mn-cs"/>
              </a:rPr>
              <a:t>高级深层：思维训练</a:t>
            </a:r>
            <a:endParaRPr kumimoji="0" lang="zh-CN" altLang="en-US" sz="21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建立在开发并发</a:t>
            </a:r>
            <a:r>
              <a:rPr kumimoji="0" lang="en-US" altLang="zh-CN" sz="1800" b="0" i="0" u="none" strike="noStrike" kern="1200" cap="none" spc="0" normalizeH="0" baseline="0" noProof="0" smtClean="0">
                <a:ln>
                  <a:noFill/>
                </a:ln>
                <a:solidFill>
                  <a:schemeClr val="tx1"/>
                </a:solidFill>
                <a:effectLst/>
                <a:uLnTx/>
                <a:uFillTx/>
                <a:latin typeface="+mn-lt"/>
                <a:ea typeface="+mn-ea"/>
                <a:cs typeface="+mn-cs"/>
              </a:rPr>
              <a:t>/</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并行系统的实践基础上</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对于提升思维的深度与广度极为有帮助</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defRPr/>
            </a:pPr>
            <a:r>
              <a:rPr kumimoji="0" lang="zh-CN" altLang="en-US" sz="1500" b="0" i="0" u="none" strike="noStrike" kern="1200" cap="none" spc="0" normalizeH="0" baseline="0" noProof="0" smtClean="0">
                <a:ln>
                  <a:noFill/>
                </a:ln>
                <a:solidFill>
                  <a:schemeClr val="tx1"/>
                </a:solidFill>
                <a:effectLst/>
                <a:uLnTx/>
                <a:uFillTx/>
                <a:latin typeface="+mn-lt"/>
                <a:ea typeface="+mn-ea"/>
                <a:cs typeface="+mn-cs"/>
              </a:rPr>
              <a:t>非严格比较：</a:t>
            </a:r>
            <a:r>
              <a:rPr kumimoji="0" lang="en-US" altLang="zh-CN" sz="1500" b="0" i="0" u="none" strike="noStrike" kern="1200" cap="none" spc="0" normalizeH="0" baseline="0" noProof="0" smtClean="0">
                <a:ln>
                  <a:noFill/>
                </a:ln>
                <a:solidFill>
                  <a:schemeClr val="tx1"/>
                </a:solidFill>
                <a:effectLst/>
                <a:uLnTx/>
                <a:uFillTx/>
                <a:latin typeface="+mn-lt"/>
                <a:ea typeface="+mn-ea"/>
                <a:cs typeface="+mn-cs"/>
              </a:rPr>
              <a:t>1000</a:t>
            </a:r>
            <a:r>
              <a:rPr kumimoji="0" lang="zh-CN" altLang="en-US" sz="1500" b="0" i="0" u="none" strike="noStrike" kern="1200" cap="none" spc="0" normalizeH="0" baseline="0" noProof="0" smtClean="0">
                <a:ln>
                  <a:noFill/>
                </a:ln>
                <a:solidFill>
                  <a:schemeClr val="tx1"/>
                </a:solidFill>
                <a:effectLst/>
                <a:uLnTx/>
                <a:uFillTx/>
                <a:latin typeface="+mn-lt"/>
                <a:ea typeface="+mn-ea"/>
                <a:cs typeface="+mn-cs"/>
              </a:rPr>
              <a:t>行</a:t>
            </a:r>
            <a:r>
              <a:rPr kumimoji="0" lang="en-US" altLang="zh-CN" sz="1500" b="0" i="0" u="none" strike="noStrike" kern="1200" cap="none" spc="0" normalizeH="0" baseline="0" noProof="0" smtClean="0">
                <a:ln>
                  <a:noFill/>
                </a:ln>
                <a:solidFill>
                  <a:schemeClr val="tx1"/>
                </a:solidFill>
                <a:effectLst/>
                <a:uLnTx/>
                <a:uFillTx/>
                <a:latin typeface="+mn-lt"/>
                <a:ea typeface="+mn-ea"/>
                <a:cs typeface="+mn-cs"/>
              </a:rPr>
              <a:t>VerilogHDL </a:t>
            </a:r>
            <a:r>
              <a:rPr kumimoji="0" lang="en-US" altLang="zh-CN" sz="1500" b="0" i="0" u="none" strike="noStrike" kern="1200" cap="none" spc="0" normalizeH="0" baseline="0" noProof="0" smtClean="0">
                <a:ln>
                  <a:noFill/>
                </a:ln>
                <a:solidFill>
                  <a:schemeClr val="tx1"/>
                </a:solidFill>
                <a:effectLst/>
                <a:uLnTx/>
                <a:uFillTx/>
                <a:latin typeface="Times New Roman" panose="02020603050405020304"/>
                <a:ea typeface="+mn-ea"/>
                <a:cs typeface="Times New Roman" panose="02020603050405020304"/>
              </a:rPr>
              <a:t>≈ 10000</a:t>
            </a:r>
            <a:r>
              <a:rPr kumimoji="0" lang="zh-CN" altLang="en-US" sz="1500" b="0" i="0" u="none" strike="noStrike" kern="1200" cap="none" spc="0" normalizeH="0" baseline="0" noProof="0" smtClean="0">
                <a:ln>
                  <a:noFill/>
                </a:ln>
                <a:solidFill>
                  <a:schemeClr val="tx1"/>
                </a:solidFill>
                <a:effectLst/>
                <a:uLnTx/>
                <a:uFillTx/>
                <a:latin typeface="Times New Roman" panose="02020603050405020304"/>
                <a:ea typeface="+mn-ea"/>
                <a:cs typeface="Times New Roman" panose="02020603050405020304"/>
              </a:rPr>
              <a:t>行</a:t>
            </a:r>
            <a:r>
              <a:rPr kumimoji="0" lang="en-US" altLang="zh-CN" sz="1500" b="0" i="0" u="none" strike="noStrike" kern="1200" cap="none" spc="0" normalizeH="0" baseline="0" noProof="0" smtClean="0">
                <a:ln>
                  <a:noFill/>
                </a:ln>
                <a:solidFill>
                  <a:schemeClr val="tx1"/>
                </a:solidFill>
                <a:effectLst/>
                <a:uLnTx/>
                <a:uFillTx/>
                <a:latin typeface="Times New Roman" panose="02020603050405020304"/>
                <a:ea typeface="+mn-ea"/>
                <a:cs typeface="Times New Roman" panose="02020603050405020304"/>
              </a:rPr>
              <a:t>C</a:t>
            </a:r>
            <a:endParaRPr kumimoji="0" lang="zh-CN" altLang="en-US" sz="1500" b="0" i="0" u="none" strike="noStrike" kern="1200" cap="none" spc="0" normalizeH="0" baseline="0" noProof="0" smtClean="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6" y="817403"/>
            <a:ext cx="7250098" cy="424168"/>
          </a:xfrm>
        </p:spPr>
        <p:txBody>
          <a:bodyPr/>
          <a:lstStyle/>
          <a:p>
            <a:r>
              <a:rPr lang="en-US" altLang="zh-CN" b="1" smtClean="0">
                <a:latin typeface="微软雅黑" panose="020B0503020204020204" pitchFamily="34" charset="-122"/>
                <a:ea typeface="微软雅黑" panose="020B0503020204020204" pitchFamily="34" charset="-122"/>
              </a:rPr>
              <a:t>CPU</a:t>
            </a:r>
            <a:r>
              <a:rPr lang="zh-CN" altLang="en-US" b="1" smtClean="0">
                <a:latin typeface="微软雅黑" panose="020B0503020204020204" pitchFamily="34" charset="-122"/>
                <a:ea typeface="微软雅黑" panose="020B0503020204020204" pitchFamily="34" charset="-122"/>
              </a:rPr>
              <a:t>开发工程化方法</a:t>
            </a:r>
            <a:r>
              <a:rPr lang="zh-CN" altLang="en-US" smtClean="0">
                <a:latin typeface="微软雅黑" panose="020B0503020204020204" pitchFamily="34" charset="-122"/>
                <a:ea typeface="微软雅黑" panose="020B0503020204020204" pitchFamily="34" charset="-122"/>
              </a:rPr>
              <a:t>：</a:t>
            </a:r>
            <a:r>
              <a:rPr lang="zh-CN" altLang="en-US" b="1" smtClean="0"/>
              <a:t>大幅度降低</a:t>
            </a:r>
            <a:r>
              <a:rPr lang="en-US" altLang="zh-CN" b="1" smtClean="0"/>
              <a:t>CPU</a:t>
            </a:r>
            <a:r>
              <a:rPr lang="zh-CN" altLang="en-US" b="1" smtClean="0"/>
              <a:t>开发复杂度。</a:t>
            </a:r>
            <a:endParaRPr lang="zh-CN" altLang="en-US" b="1" smtClean="0"/>
          </a:p>
        </p:txBody>
      </p:sp>
      <p:sp>
        <p:nvSpPr>
          <p:cNvPr id="8"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平台：计算机组成在线实验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5" name="内容占位符 1"/>
          <p:cNvSpPr txBox="1"/>
          <p:nvPr/>
        </p:nvSpPr>
        <p:spPr>
          <a:xfrm>
            <a:off x="293615" y="1325461"/>
            <a:ext cx="8162488" cy="3707934"/>
          </a:xfrm>
          <a:prstGeom prst="rect">
            <a:avLst/>
          </a:prstGeom>
        </p:spPr>
        <p:txBody>
          <a:bodyPr vert="horz" lIns="91440" tIns="45720" rIns="91440" bIns="45720" rtlCol="0">
            <a:normAutofit fontScale="85000" lnSpcReduction="20000"/>
          </a:bodyPr>
          <a:lstStyle/>
          <a:p>
            <a:pPr marL="171450" marR="0" lvl="0" indent="-171450" algn="l" defTabSz="685800" rtl="0" eaLnBrk="1" fontAlgn="auto" latinLnBrk="0" hangingPunct="1">
              <a:lnSpc>
                <a:spcPct val="90000"/>
              </a:lnSpc>
              <a:spcBef>
                <a:spcPts val="300"/>
              </a:spcBef>
              <a:spcAft>
                <a:spcPts val="300"/>
              </a:spcAft>
              <a:buClrTx/>
              <a:buSzTx/>
              <a:buFont typeface="Wingdings" panose="05000000000000000000" pitchFamily="2" charset="2"/>
              <a:buChar char="Ø"/>
              <a:defRPr/>
            </a:pPr>
            <a:r>
              <a:rPr kumimoji="0" lang="zh-CN" altLang="en-US" sz="2400" b="1" i="0" u="none" strike="noStrike" kern="1200" cap="none" spc="0" normalizeH="0" baseline="0" noProof="0" smtClean="0">
                <a:ln>
                  <a:noFill/>
                </a:ln>
                <a:effectLst/>
                <a:uLnTx/>
                <a:uFillTx/>
                <a:latin typeface="+mn-lt"/>
                <a:ea typeface="+mn-ea"/>
                <a:cs typeface="+mn-cs"/>
              </a:rPr>
              <a:t>工业标准</a:t>
            </a: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a:t>
            </a:r>
            <a:r>
              <a:rPr kumimoji="0" lang="en-US" altLang="zh-CN" sz="2400" b="0" i="0" u="none" strike="noStrike" kern="1200" cap="none" spc="0" normalizeH="0" baseline="0" noProof="0" smtClean="0">
                <a:ln>
                  <a:noFill/>
                </a:ln>
                <a:solidFill>
                  <a:schemeClr val="tx1"/>
                </a:solidFill>
                <a:effectLst/>
                <a:uLnTx/>
                <a:uFillTx/>
                <a:latin typeface="+mn-lt"/>
                <a:ea typeface="+mn-ea"/>
                <a:cs typeface="+mn-cs"/>
              </a:rPr>
              <a:t>MIPS</a:t>
            </a: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指令集</a:t>
            </a:r>
            <a:endParaRPr kumimoji="0" lang="en-US" altLang="zh-CN" sz="24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defRPr/>
            </a:pP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P &amp; H</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教材：从</a:t>
            </a: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DLX</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指令集转变为</a:t>
            </a: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MIPS</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指令集</a:t>
            </a:r>
            <a:endParaRPr kumimoji="0" lang="en-US" altLang="zh-CN" sz="20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defRPr/>
            </a:pP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动因：应用</a:t>
            </a: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工具</a:t>
            </a: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环境更丰富，更有利于</a:t>
            </a:r>
            <a:r>
              <a:rPr kumimoji="0" lang="zh-CN" altLang="en-US" sz="2000" b="0" i="0" u="none" strike="noStrike" kern="1200" cap="none" spc="0" normalizeH="0" baseline="0" noProof="0" smtClean="0">
                <a:ln>
                  <a:noFill/>
                </a:ln>
                <a:solidFill>
                  <a:srgbClr val="FF0000"/>
                </a:solidFill>
                <a:effectLst/>
                <a:uLnTx/>
                <a:uFillTx/>
                <a:latin typeface="+mn-lt"/>
                <a:ea typeface="+mn-ea"/>
                <a:cs typeface="+mn-cs"/>
              </a:rPr>
              <a:t>工程实践</a:t>
            </a:r>
            <a:endParaRPr kumimoji="0" lang="en-US" altLang="zh-CN" sz="2000" b="0" i="0" u="none" strike="noStrike" kern="1200" cap="none" spc="0" normalizeH="0" baseline="0" noProof="0" smtClean="0">
              <a:ln>
                <a:noFill/>
              </a:ln>
              <a:solidFill>
                <a:srgbClr val="FF0000"/>
              </a:solidFill>
              <a:effectLst/>
              <a:uLnTx/>
              <a:uFillTx/>
              <a:latin typeface="+mn-lt"/>
              <a:ea typeface="+mn-ea"/>
              <a:cs typeface="+mn-cs"/>
            </a:endParaRPr>
          </a:p>
          <a:p>
            <a:pPr marL="171450" marR="0" lvl="0" indent="-171450" algn="l" defTabSz="685800" rtl="0" eaLnBrk="1" fontAlgn="auto" latinLnBrk="0" hangingPunct="1">
              <a:lnSpc>
                <a:spcPct val="90000"/>
              </a:lnSpc>
              <a:spcBef>
                <a:spcPts val="300"/>
              </a:spcBef>
              <a:spcAft>
                <a:spcPts val="300"/>
              </a:spcAft>
              <a:buClrTx/>
              <a:buSzTx/>
              <a:buFont typeface="Wingdings" panose="05000000000000000000" pitchFamily="2" charset="2"/>
              <a:buChar char="Ø"/>
              <a:defRPr/>
            </a:pPr>
            <a:r>
              <a:rPr kumimoji="0" lang="zh-CN" altLang="en-US" sz="2400" b="1" i="0" u="none" strike="noStrike" kern="1200" cap="none" spc="0" normalizeH="0" baseline="0" noProof="0" smtClean="0">
                <a:ln>
                  <a:noFill/>
                </a:ln>
                <a:effectLst/>
                <a:uLnTx/>
                <a:uFillTx/>
                <a:latin typeface="+mn-lt"/>
                <a:ea typeface="+mn-ea"/>
                <a:cs typeface="+mn-cs"/>
              </a:rPr>
              <a:t>工程规模</a:t>
            </a: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：指令规模</a:t>
            </a:r>
            <a:r>
              <a:rPr kumimoji="0" lang="en-US" altLang="zh-CN" sz="2400" b="0" i="0" u="none" strike="noStrike" kern="1200" cap="none" spc="0" normalizeH="0" baseline="0" noProof="0" smtClean="0">
                <a:ln>
                  <a:noFill/>
                </a:ln>
                <a:solidFill>
                  <a:schemeClr val="tx1"/>
                </a:solidFill>
                <a:effectLst/>
                <a:uLnTx/>
                <a:uFillTx/>
                <a:latin typeface="+mn-lt"/>
                <a:ea typeface="+mn-ea"/>
                <a:cs typeface="+mn-cs"/>
              </a:rPr>
              <a:t>50+</a:t>
            </a: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以上</a:t>
            </a:r>
            <a:endParaRPr kumimoji="0" lang="en-US" altLang="zh-CN" sz="24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defRPr/>
            </a:pP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10+</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：示意型设计</a:t>
            </a:r>
            <a:r>
              <a:rPr kumimoji="0" lang="zh-CN" altLang="zh-CN" sz="2000" b="0" i="0" u="none" strike="noStrike" kern="1200" cap="none" spc="0" normalizeH="0" baseline="0" noProof="0" smtClean="0">
                <a:ln>
                  <a:noFill/>
                </a:ln>
                <a:solidFill>
                  <a:schemeClr val="tx1"/>
                </a:solidFill>
                <a:effectLst/>
                <a:uLnTx/>
                <a:uFillTx/>
                <a:latin typeface="+mn-lt"/>
                <a:ea typeface="+mn-ea"/>
                <a:cs typeface="+mn-cs"/>
              </a:rPr>
              <a:t>，覆盖范围过小</a:t>
            </a:r>
            <a:endParaRPr kumimoji="0" lang="en-US" altLang="zh-CN" sz="20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defRPr/>
            </a:pP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30+</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a:t>
            </a:r>
            <a:r>
              <a:rPr kumimoji="0" lang="zh-CN" altLang="zh-CN" sz="2000" b="0" i="0" u="none" strike="noStrike" kern="1200" cap="none" spc="0" normalizeH="0" baseline="0" noProof="0" smtClean="0">
                <a:ln>
                  <a:noFill/>
                </a:ln>
                <a:solidFill>
                  <a:schemeClr val="tx1"/>
                </a:solidFill>
                <a:effectLst/>
                <a:uLnTx/>
                <a:uFillTx/>
                <a:latin typeface="+mn-lt"/>
                <a:ea typeface="+mn-ea"/>
                <a:cs typeface="+mn-cs"/>
              </a:rPr>
              <a:t>初具规模，可运行</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小型</a:t>
            </a:r>
            <a:r>
              <a:rPr kumimoji="0" lang="zh-CN" altLang="zh-CN" sz="2000" b="0" i="0" u="none" strike="noStrike" kern="1200" cap="none" spc="0" normalizeH="0" baseline="0" noProof="0" smtClean="0">
                <a:ln>
                  <a:noFill/>
                </a:ln>
                <a:solidFill>
                  <a:schemeClr val="tx1"/>
                </a:solidFill>
                <a:effectLst/>
                <a:uLnTx/>
                <a:uFillTx/>
                <a:latin typeface="+mn-lt"/>
                <a:ea typeface="+mn-ea"/>
                <a:cs typeface="+mn-cs"/>
              </a:rPr>
              <a:t>程序</a:t>
            </a:r>
            <a:endParaRPr kumimoji="0" lang="en-US" altLang="zh-CN" sz="2000" b="0" i="0" u="none" strike="noStrike" kern="1200" cap="none" spc="0" normalizeH="0" baseline="0" noProof="0" smtClean="0">
              <a:ln>
                <a:noFill/>
              </a:ln>
              <a:solidFill>
                <a:schemeClr val="tx1"/>
              </a:solidFill>
              <a:effectLst/>
              <a:uLnTx/>
              <a:uFillTx/>
              <a:latin typeface="+mn-lt"/>
              <a:ea typeface="+mn-ea"/>
              <a:cs typeface="+mn-cs"/>
            </a:endParaRPr>
          </a:p>
          <a:p>
            <a:pPr marL="857250" marR="0" lvl="2"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指令集规模过小</a:t>
            </a:r>
            <a:r>
              <a:rPr kumimoji="0" lang="en-US" altLang="zh-CN" sz="1800" b="0" i="0" u="none" strike="noStrike" kern="1200" cap="none" spc="0" normalizeH="0" baseline="0" noProof="0" smtClean="0">
                <a:ln>
                  <a:noFill/>
                </a:ln>
                <a:solidFill>
                  <a:schemeClr val="tx1"/>
                </a:solidFill>
                <a:effectLst/>
                <a:uLnTx/>
                <a:uFillTx/>
                <a:latin typeface="+mn-lt"/>
                <a:ea typeface="+mn-ea"/>
                <a:cs typeface="+mn-cs"/>
                <a:sym typeface="Wingdings" panose="05000000000000000000" pitchFamily="2" charset="2"/>
              </a:rPr>
              <a:t></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sym typeface="Wingdings" panose="05000000000000000000" pitchFamily="2" charset="2"/>
              </a:rPr>
              <a:t>难以被</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成熟工具环境支持</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857250" marR="0" lvl="2"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defRPr/>
            </a:pPr>
            <a:r>
              <a:rPr kumimoji="0" lang="zh-CN" altLang="zh-CN" sz="1800" b="0" i="0" u="none" strike="noStrike" kern="1200" cap="none" spc="0" normalizeH="0" baseline="0" noProof="0" smtClean="0">
                <a:ln>
                  <a:noFill/>
                </a:ln>
                <a:solidFill>
                  <a:schemeClr val="tx1"/>
                </a:solidFill>
                <a:effectLst/>
                <a:uLnTx/>
                <a:uFillTx/>
                <a:latin typeface="+mn-lt"/>
                <a:ea typeface="+mn-ea"/>
                <a:cs typeface="+mn-cs"/>
              </a:rPr>
              <a:t>手工汇编</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编写程序</a:t>
            </a:r>
            <a:r>
              <a:rPr kumimoji="0" lang="en-US" altLang="zh-CN" sz="1800" b="0" i="0" u="none" strike="noStrike" kern="1200" cap="none" spc="0" normalizeH="0" baseline="0" noProof="0" smtClean="0">
                <a:ln>
                  <a:noFill/>
                </a:ln>
                <a:solidFill>
                  <a:schemeClr val="tx1"/>
                </a:solidFill>
                <a:effectLst/>
                <a:uLnTx/>
                <a:uFillTx/>
                <a:latin typeface="+mn-lt"/>
                <a:ea typeface="+mn-ea"/>
                <a:cs typeface="+mn-cs"/>
                <a:sym typeface="Wingdings" panose="05000000000000000000" pitchFamily="2" charset="2"/>
              </a:rPr>
              <a:t></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sym typeface="Wingdings" panose="05000000000000000000" pitchFamily="2" charset="2"/>
              </a:rPr>
              <a:t>验证不充分</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defRPr/>
            </a:pP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50+</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：可运行</a:t>
            </a:r>
            <a:r>
              <a:rPr kumimoji="0" lang="zh-CN" altLang="zh-CN" sz="2000" b="0" i="0" u="none" strike="noStrike" kern="1200" cap="none" spc="0" normalizeH="0" baseline="0" noProof="0" smtClean="0">
                <a:ln>
                  <a:noFill/>
                </a:ln>
                <a:solidFill>
                  <a:schemeClr val="tx1"/>
                </a:solidFill>
                <a:effectLst/>
                <a:uLnTx/>
                <a:uFillTx/>
                <a:latin typeface="+mn-lt"/>
                <a:ea typeface="+mn-ea"/>
                <a:cs typeface="+mn-cs"/>
              </a:rPr>
              <a:t>软件，</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特别是</a:t>
            </a:r>
            <a:r>
              <a:rPr kumimoji="0" lang="en-US" altLang="zh-CN" sz="2000" b="0" i="0" u="none" strike="noStrike" kern="1200" cap="none" spc="0" normalizeH="0" baseline="0" noProof="0" smtClean="0">
                <a:ln>
                  <a:noFill/>
                </a:ln>
                <a:solidFill>
                  <a:srgbClr val="FF0000"/>
                </a:solidFill>
                <a:effectLst/>
                <a:uLnTx/>
                <a:uFillTx/>
                <a:latin typeface="+mn-lt"/>
                <a:ea typeface="+mn-ea"/>
                <a:cs typeface="+mn-cs"/>
              </a:rPr>
              <a:t>OS</a:t>
            </a:r>
            <a:endParaRPr kumimoji="0" lang="en-US" altLang="zh-CN" sz="2000" b="0" i="0" u="none" strike="noStrike" kern="1200" cap="none" spc="0" normalizeH="0" baseline="0" noProof="0" smtClean="0">
              <a:ln>
                <a:noFill/>
              </a:ln>
              <a:solidFill>
                <a:schemeClr val="tx1"/>
              </a:solidFill>
              <a:effectLst/>
              <a:uLnTx/>
              <a:uFillTx/>
              <a:latin typeface="+mn-lt"/>
              <a:ea typeface="+mn-ea"/>
              <a:cs typeface="+mn-cs"/>
            </a:endParaRPr>
          </a:p>
          <a:p>
            <a:pPr marL="857250" marR="0" lvl="2"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定点为主，少量系统功能相关指令：中断</a:t>
            </a:r>
            <a:r>
              <a:rPr kumimoji="0" lang="en-US" altLang="zh-CN" sz="1800" b="0" i="0" u="none" strike="noStrike" kern="1200" cap="none" spc="0" normalizeH="0" baseline="0" noProof="0" smtClean="0">
                <a:ln>
                  <a:noFill/>
                </a:ln>
                <a:solidFill>
                  <a:schemeClr val="tx1"/>
                </a:solidFill>
                <a:effectLst/>
                <a:uLnTx/>
                <a:uFillTx/>
                <a:latin typeface="+mn-lt"/>
                <a:ea typeface="+mn-ea"/>
                <a:cs typeface="+mn-cs"/>
              </a:rPr>
              <a:t>/</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异常</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857250" marR="0" lvl="2"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defRPr/>
            </a:pP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指令集规模已可被</a:t>
            </a:r>
            <a:r>
              <a:rPr kumimoji="0" lang="en-US" altLang="zh-CN" sz="1800" b="0" i="0" u="none" strike="noStrike" kern="1200" cap="none" spc="0" normalizeH="0" baseline="0" noProof="0" smtClean="0">
                <a:ln>
                  <a:noFill/>
                </a:ln>
                <a:solidFill>
                  <a:schemeClr val="tx1"/>
                </a:solidFill>
                <a:effectLst/>
                <a:uLnTx/>
                <a:uFillTx/>
                <a:latin typeface="+mn-lt"/>
                <a:ea typeface="+mn-ea"/>
                <a:cs typeface="+mn-cs"/>
              </a:rPr>
              <a:t>GCC</a:t>
            </a:r>
            <a:r>
              <a:rPr kumimoji="0" lang="zh-CN" altLang="en-US" sz="1800" b="0" i="0" u="none" strike="noStrike" kern="1200" cap="none" spc="0" normalizeH="0" baseline="0" noProof="0" smtClean="0">
                <a:ln>
                  <a:noFill/>
                </a:ln>
                <a:solidFill>
                  <a:schemeClr val="tx1"/>
                </a:solidFill>
                <a:effectLst/>
                <a:uLnTx/>
                <a:uFillTx/>
                <a:latin typeface="+mn-lt"/>
                <a:ea typeface="+mn-ea"/>
                <a:cs typeface="+mn-cs"/>
              </a:rPr>
              <a:t>支持</a:t>
            </a:r>
            <a:endParaRPr kumimoji="0" lang="en-US" altLang="zh-CN" sz="1800" b="0" i="0" u="none" strike="noStrike" kern="1200" cap="none" spc="0" normalizeH="0" baseline="0" noProof="0" smtClean="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300"/>
              </a:spcBef>
              <a:spcAft>
                <a:spcPts val="300"/>
              </a:spcAft>
              <a:buClrTx/>
              <a:buSzTx/>
              <a:buFont typeface="Wingdings" panose="05000000000000000000" pitchFamily="2" charset="2"/>
              <a:buChar char="Ø"/>
              <a:defRPr/>
            </a:pPr>
            <a:r>
              <a:rPr kumimoji="0" lang="zh-CN" altLang="en-US" sz="2400" b="1" i="0" u="none" strike="noStrike" kern="1200" cap="none" spc="0" normalizeH="0" baseline="0" noProof="0" smtClean="0">
                <a:ln>
                  <a:noFill/>
                </a:ln>
                <a:effectLst/>
                <a:uLnTx/>
                <a:uFillTx/>
                <a:latin typeface="+mn-lt"/>
                <a:ea typeface="+mn-ea"/>
                <a:cs typeface="+mn-cs"/>
              </a:rPr>
              <a:t>工程方法</a:t>
            </a: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：数据通路、控制器设计的工程化方法</a:t>
            </a:r>
            <a:endParaRPr kumimoji="0" lang="en-US" altLang="zh-CN" sz="24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defRPr/>
            </a:pP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好的工程化方法应具有一般性，能将系统的复杂度控制在合理的范围内</a:t>
            </a:r>
            <a:endParaRPr kumimoji="0" lang="en-US" altLang="zh-CN" sz="2000" b="0" i="0" u="none" strike="noStrike" kern="1200" cap="none" spc="0" normalizeH="0" baseline="0" noProof="0" smtClean="0">
              <a:ln>
                <a:noFill/>
              </a:ln>
              <a:solidFill>
                <a:schemeClr val="tx1"/>
              </a:solidFill>
              <a:effectLst/>
              <a:uLnTx/>
              <a:uFillTx/>
              <a:latin typeface="+mn-lt"/>
              <a:ea typeface="+mn-ea"/>
              <a:cs typeface="+mn-cs"/>
            </a:endParaRPr>
          </a:p>
          <a:p>
            <a:pPr marL="514350" marR="0" lvl="1" indent="-171450" algn="l" defTabSz="685800" rtl="0" eaLnBrk="1" fontAlgn="auto" latinLnBrk="0" hangingPunct="1">
              <a:lnSpc>
                <a:spcPct val="90000"/>
              </a:lnSpc>
              <a:spcBef>
                <a:spcPts val="300"/>
              </a:spcBef>
              <a:spcAft>
                <a:spcPts val="300"/>
              </a:spcAft>
              <a:buClrTx/>
              <a:buSzTx/>
              <a:buFont typeface="Arial" panose="020B0604020202020204" pitchFamily="34" charset="0"/>
              <a:buChar char="•"/>
              <a:defRPr/>
            </a:pP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学生按照方法可以一步步的完成</a:t>
            </a: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CPU</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设计</a:t>
            </a:r>
            <a:endParaRPr kumimoji="0" lang="en-US" altLang="zh-CN"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800625"/>
            <a:ext cx="9020175" cy="424168"/>
          </a:xfrm>
        </p:spPr>
        <p:txBody>
          <a:bodyPr/>
          <a:lstStyle/>
          <a:p>
            <a:r>
              <a:rPr lang="en-US" altLang="zh-CN" b="1" smtClean="0">
                <a:latin typeface="微软雅黑" panose="020B0503020204020204" pitchFamily="34" charset="-122"/>
                <a:ea typeface="微软雅黑" panose="020B0503020204020204" pitchFamily="34" charset="-122"/>
              </a:rPr>
              <a:t>CPU</a:t>
            </a:r>
            <a:r>
              <a:rPr lang="zh-CN" altLang="en-US" b="1" smtClean="0">
                <a:latin typeface="微软雅黑" panose="020B0503020204020204" pitchFamily="34" charset="-122"/>
                <a:ea typeface="微软雅黑" panose="020B0503020204020204" pitchFamily="34" charset="-122"/>
              </a:rPr>
              <a:t>开发工程化方法</a:t>
            </a:r>
            <a:r>
              <a:rPr lang="zh-CN" altLang="en-US" smtClean="0">
                <a:latin typeface="微软雅黑" panose="020B0503020204020204" pitchFamily="34" charset="-122"/>
                <a:ea typeface="微软雅黑" panose="020B0503020204020204" pitchFamily="34" charset="-122"/>
              </a:rPr>
              <a:t>：</a:t>
            </a:r>
            <a:r>
              <a:rPr lang="zh-CN" altLang="en-US" b="1" smtClean="0"/>
              <a:t>大幅度降低</a:t>
            </a:r>
            <a:r>
              <a:rPr lang="en-US" altLang="zh-CN" b="1" smtClean="0"/>
              <a:t>CPU</a:t>
            </a:r>
            <a:r>
              <a:rPr lang="zh-CN" altLang="en-US" b="1" smtClean="0"/>
              <a:t>开发复杂度。</a:t>
            </a:r>
            <a:endParaRPr lang="zh-CN" altLang="en-US" b="1" smtClean="0"/>
          </a:p>
        </p:txBody>
      </p:sp>
      <p:sp>
        <p:nvSpPr>
          <p:cNvPr id="8"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平台：计算机组成在线实验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107523" name="Picture 3" descr="http://educg.net/computer/cpu.png"/>
          <p:cNvPicPr>
            <a:picLocks noChangeAspect="1" noChangeArrowheads="1"/>
          </p:cNvPicPr>
          <p:nvPr/>
        </p:nvPicPr>
        <p:blipFill>
          <a:blip r:embed="rId1" cstate="print"/>
          <a:srcRect/>
          <a:stretch>
            <a:fillRect/>
          </a:stretch>
        </p:blipFill>
        <p:spPr bwMode="auto">
          <a:xfrm>
            <a:off x="41945" y="1342240"/>
            <a:ext cx="9043332" cy="3145870"/>
          </a:xfrm>
          <a:prstGeom prst="rect">
            <a:avLst/>
          </a:prstGeom>
          <a:noFill/>
        </p:spPr>
      </p:pic>
      <p:sp>
        <p:nvSpPr>
          <p:cNvPr id="22" name="矩形 21"/>
          <p:cNvSpPr/>
          <p:nvPr/>
        </p:nvSpPr>
        <p:spPr>
          <a:xfrm>
            <a:off x="104863" y="4635723"/>
            <a:ext cx="4572000" cy="377411"/>
          </a:xfrm>
          <a:prstGeom prst="rect">
            <a:avLst/>
          </a:prstGeom>
        </p:spPr>
        <p:txBody>
          <a:bodyPr>
            <a:spAutoFit/>
          </a:bodyPr>
          <a:lstStyle/>
          <a:p>
            <a:pPr>
              <a:lnSpc>
                <a:spcPct val="150000"/>
              </a:lnSpc>
              <a:buFont typeface="Arial" panose="020B0604020202020204" pitchFamily="34" charset="0"/>
              <a:buChar char="•"/>
            </a:pPr>
            <a:r>
              <a:rPr lang="en-US" altLang="zh-CN" sz="1400" smtClean="0">
                <a:latin typeface="微软雅黑" panose="020B0503020204020204" pitchFamily="34" charset="-122"/>
                <a:ea typeface="微软雅黑" panose="020B0503020204020204" pitchFamily="34" charset="-122"/>
              </a:rPr>
              <a:t> CPU</a:t>
            </a:r>
            <a:r>
              <a:rPr lang="zh-CN" altLang="en-US" sz="1400" smtClean="0">
                <a:latin typeface="微软雅黑" panose="020B0503020204020204" pitchFamily="34" charset="-122"/>
                <a:ea typeface="微软雅黑" panose="020B0503020204020204" pitchFamily="34" charset="-122"/>
              </a:rPr>
              <a:t>结构表达为部件集合关系及输入输出拓扑关系。</a:t>
            </a:r>
            <a:endParaRPr lang="zh-CN" altLang="en-US" sz="1400" smtClean="0">
              <a:latin typeface="微软雅黑" panose="020B0503020204020204" pitchFamily="34" charset="-122"/>
              <a:ea typeface="微软雅黑" panose="020B0503020204020204" pitchFamily="34" charset="-122"/>
            </a:endParaRPr>
          </a:p>
        </p:txBody>
      </p:sp>
      <p:sp>
        <p:nvSpPr>
          <p:cNvPr id="24" name="矩形 23"/>
          <p:cNvSpPr/>
          <p:nvPr/>
        </p:nvSpPr>
        <p:spPr>
          <a:xfrm>
            <a:off x="4750614" y="4656722"/>
            <a:ext cx="4310795" cy="377411"/>
          </a:xfrm>
          <a:prstGeom prst="rect">
            <a:avLst/>
          </a:prstGeom>
        </p:spPr>
        <p:txBody>
          <a:bodyPr wrap="none">
            <a:spAutoFit/>
          </a:bodyPr>
          <a:lstStyle/>
          <a:p>
            <a:pPr>
              <a:lnSpc>
                <a:spcPct val="150000"/>
              </a:lnSpc>
              <a:buFont typeface="Arial" panose="020B0604020202020204" pitchFamily="34" charset="0"/>
              <a:buChar char="•"/>
            </a:pPr>
            <a:r>
              <a:rPr lang="zh-CN" altLang="en-US" sz="1200" smtClean="0">
                <a:latin typeface="微软雅黑" panose="020B0503020204020204" pitchFamily="34" charset="-122"/>
                <a:ea typeface="微软雅黑" panose="020B0503020204020204" pitchFamily="34" charset="-122"/>
              </a:rPr>
              <a:t> </a:t>
            </a:r>
            <a:r>
              <a:rPr lang="zh-CN" altLang="en-US" sz="1400" smtClean="0">
                <a:latin typeface="微软雅黑" panose="020B0503020204020204" pitchFamily="34" charset="-122"/>
                <a:ea typeface="微软雅黑" panose="020B0503020204020204" pitchFamily="34" charset="-122"/>
              </a:rPr>
              <a:t>基于生产者</a:t>
            </a:r>
            <a:r>
              <a:rPr lang="en-US" altLang="zh-CN" sz="1400" smtClean="0">
                <a:latin typeface="微软雅黑" panose="020B0503020204020204" pitchFamily="34" charset="-122"/>
                <a:ea typeface="微软雅黑" panose="020B0503020204020204" pitchFamily="34" charset="-122"/>
              </a:rPr>
              <a:t>/</a:t>
            </a:r>
            <a:r>
              <a:rPr lang="zh-CN" altLang="en-US" sz="1400" smtClean="0">
                <a:latin typeface="微软雅黑" panose="020B0503020204020204" pitchFamily="34" charset="-122"/>
                <a:ea typeface="微软雅黑" panose="020B0503020204020204" pitchFamily="34" charset="-122"/>
              </a:rPr>
              <a:t>消费者模型构造冲突分析与策略矩阵。</a:t>
            </a:r>
            <a:endParaRPr lang="zh-CN" altLang="en-US" sz="140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792236"/>
            <a:ext cx="9020175" cy="466113"/>
          </a:xfrm>
        </p:spPr>
        <p:txBody>
          <a:bodyPr/>
          <a:lstStyle/>
          <a:p>
            <a:r>
              <a:rPr lang="zh-CN" altLang="en-US" b="1" dirty="0" smtClean="0">
                <a:latin typeface="微软雅黑" panose="020B0503020204020204" pitchFamily="34" charset="-122"/>
                <a:ea typeface="微软雅黑" panose="020B0503020204020204" pitchFamily="34" charset="-122"/>
              </a:rPr>
              <a:t>计算机组成在线实验</a:t>
            </a:r>
            <a:r>
              <a:rPr lang="zh-CN" altLang="en-US" dirty="0" smtClean="0">
                <a:latin typeface="微软雅黑" panose="020B0503020204020204" pitchFamily="34" charset="-122"/>
                <a:ea typeface="微软雅黑" panose="020B0503020204020204" pitchFamily="34" charset="-122"/>
              </a:rPr>
              <a:t>：</a:t>
            </a:r>
            <a:r>
              <a:rPr lang="zh-CN" altLang="en-US" b="1" dirty="0" smtClean="0"/>
              <a:t>支持自动评测的在线实验体系</a:t>
            </a:r>
            <a:endParaRPr lang="en-US" altLang="zh-CN" dirty="0" smtClean="0">
              <a:latin typeface="微软雅黑" panose="020B0503020204020204" pitchFamily="34" charset="-122"/>
              <a:ea typeface="微软雅黑" panose="020B0503020204020204" pitchFamily="34" charset="-122"/>
            </a:endParaRPr>
          </a:p>
        </p:txBody>
      </p:sp>
      <p:sp>
        <p:nvSpPr>
          <p:cNvPr id="8"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平台：计算机组成在线实验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85345" name="Rectangle 1"/>
          <p:cNvSpPr>
            <a:spLocks noChangeArrowheads="1"/>
          </p:cNvSpPr>
          <p:nvPr/>
        </p:nvSpPr>
        <p:spPr bwMode="auto">
          <a:xfrm>
            <a:off x="184558" y="1296580"/>
            <a:ext cx="2978092" cy="1638086"/>
          </a:xfrm>
          <a:prstGeom prst="rect">
            <a:avLst/>
          </a:prstGeom>
          <a:noFill/>
          <a:ln w="9525">
            <a:noFill/>
            <a:miter lim="800000"/>
          </a:ln>
          <a:effectLst/>
        </p:spPr>
        <p:txBody>
          <a:bodyPr vert="horz" wrap="square" lIns="0" tIns="57132" rIns="91440" bIns="114264" numCol="1" anchor="ctr" anchorCtr="0" compatLnSpc="1">
            <a:spAutoFit/>
          </a:bodyPr>
          <a:lstStyle/>
          <a:p>
            <a:pPr>
              <a:lnSpc>
                <a:spcPct val="150000"/>
              </a:lnSpc>
            </a:pPr>
            <a:r>
              <a:rPr lang="zh-CN" altLang="en-US" sz="1300" b="1" dirty="0" smtClean="0">
                <a:latin typeface="微软雅黑" panose="020B0503020204020204" pitchFamily="34" charset="-122"/>
                <a:ea typeface="微软雅黑" panose="020B0503020204020204" pitchFamily="34" charset="-122"/>
                <a:cs typeface="宋体" panose="02010600030101010101" pitchFamily="2" charset="-122"/>
              </a:rPr>
              <a:t>基于</a:t>
            </a:r>
            <a:r>
              <a:rPr lang="en-US" altLang="zh-CN" sz="1300" b="1" dirty="0" smtClean="0">
                <a:latin typeface="微软雅黑" panose="020B0503020204020204" pitchFamily="34" charset="-122"/>
                <a:ea typeface="微软雅黑" panose="020B0503020204020204" pitchFamily="34" charset="-122"/>
                <a:cs typeface="宋体" panose="02010600030101010101" pitchFamily="2" charset="-122"/>
              </a:rPr>
              <a:t>B/S</a:t>
            </a:r>
            <a:r>
              <a:rPr lang="zh-CN" altLang="en-US" sz="1300" b="1" dirty="0" smtClean="0">
                <a:latin typeface="微软雅黑" panose="020B0503020204020204" pitchFamily="34" charset="-122"/>
                <a:ea typeface="微软雅黑" panose="020B0503020204020204" pitchFamily="34" charset="-122"/>
                <a:cs typeface="宋体" panose="02010600030101010101" pitchFamily="2" charset="-122"/>
              </a:rPr>
              <a:t>架构的自动评测系统</a:t>
            </a:r>
            <a:endParaRPr lang="en-US" altLang="zh-CN" sz="1300" b="1" dirty="0" smtClean="0">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r>
              <a:rPr lang="zh-CN" altLang="en-US" sz="1300" dirty="0" smtClean="0">
                <a:latin typeface="微软雅黑" panose="020B0503020204020204" pitchFamily="34" charset="-122"/>
                <a:ea typeface="微软雅黑" panose="020B0503020204020204" pitchFamily="34" charset="-122"/>
              </a:rPr>
              <a:t>自动化评价学生提交的实验代码。在线自动化测试使得严谨完善的测试成为可能，同时测试结果的统计分析有力支撑了教学设计</a:t>
            </a:r>
            <a:r>
              <a:rPr lang="zh-CN" altLang="en-US" sz="1300" smtClean="0">
                <a:latin typeface="微软雅黑" panose="020B0503020204020204" pitchFamily="34" charset="-122"/>
                <a:ea typeface="微软雅黑" panose="020B0503020204020204" pitchFamily="34" charset="-122"/>
              </a:rPr>
              <a:t>改进。</a:t>
            </a:r>
            <a:endParaRPr kumimoji="0" lang="zh-CN" sz="18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20" name="矩形 19"/>
          <p:cNvSpPr/>
          <p:nvPr/>
        </p:nvSpPr>
        <p:spPr>
          <a:xfrm>
            <a:off x="67112" y="3028545"/>
            <a:ext cx="3015842" cy="1708160"/>
          </a:xfrm>
          <a:prstGeom prst="rect">
            <a:avLst/>
          </a:prstGeom>
        </p:spPr>
        <p:txBody>
          <a:bodyPr wrap="square">
            <a:spAutoFit/>
          </a:bodyPr>
          <a:lstStyle/>
          <a:p>
            <a:pPr>
              <a:lnSpc>
                <a:spcPct val="150000"/>
              </a:lnSpc>
            </a:pPr>
            <a:r>
              <a:rPr lang="zh-CN" altLang="en-US" sz="1400" b="1" smtClean="0">
                <a:latin typeface="微软雅黑" panose="020B0503020204020204" pitchFamily="34" charset="-122"/>
                <a:ea typeface="微软雅黑" panose="020B0503020204020204" pitchFamily="34" charset="-122"/>
                <a:cs typeface="宋体" panose="02010600030101010101" pitchFamily="2" charset="-122"/>
              </a:rPr>
              <a:t>计算机组成实验体系</a:t>
            </a:r>
            <a:endParaRPr lang="en-US" altLang="zh-CN" sz="1400" b="1" smtClean="0">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r>
              <a:rPr lang="zh-CN" altLang="en-US" sz="1400" smtClean="0">
                <a:latin typeface="微软雅黑" panose="020B0503020204020204" pitchFamily="34" charset="-122"/>
                <a:ea typeface="微软雅黑" panose="020B0503020204020204" pitchFamily="34" charset="-122"/>
              </a:rPr>
              <a:t>涵盖</a:t>
            </a:r>
            <a:r>
              <a:rPr lang="en-US" altLang="zh-CN" sz="1400" smtClean="0">
                <a:latin typeface="微软雅黑" panose="020B0503020204020204" pitchFamily="34" charset="-122"/>
                <a:ea typeface="微软雅黑" panose="020B0503020204020204" pitchFamily="34" charset="-122"/>
              </a:rPr>
              <a:t>3</a:t>
            </a:r>
            <a:r>
              <a:rPr lang="zh-CN" altLang="en-US" sz="1400" smtClean="0">
                <a:latin typeface="微软雅黑" panose="020B0503020204020204" pitchFamily="34" charset="-122"/>
                <a:ea typeface="微软雅黑" panose="020B0503020204020204" pitchFamily="34" charset="-122"/>
              </a:rPr>
              <a:t>大类实验：数字逻辑、汇编语言、计算机组成。</a:t>
            </a:r>
            <a:endParaRPr lang="zh-CN" altLang="en-US" sz="1400" smtClean="0">
              <a:latin typeface="微软雅黑" panose="020B0503020204020204" pitchFamily="34" charset="-122"/>
              <a:ea typeface="微软雅黑" panose="020B0503020204020204" pitchFamily="34" charset="-122"/>
            </a:endParaRPr>
          </a:p>
          <a:p>
            <a:pPr>
              <a:lnSpc>
                <a:spcPct val="150000"/>
              </a:lnSpc>
            </a:pPr>
            <a:r>
              <a:rPr lang="zh-CN" altLang="en-US" sz="1400" smtClean="0">
                <a:latin typeface="微软雅黑" panose="020B0503020204020204" pitchFamily="34" charset="-122"/>
                <a:ea typeface="微软雅黑" panose="020B0503020204020204" pitchFamily="34" charset="-122"/>
              </a:rPr>
              <a:t>语言</a:t>
            </a:r>
            <a:r>
              <a:rPr lang="en-US" altLang="zh-CN" sz="1400" smtClean="0">
                <a:latin typeface="微软雅黑" panose="020B0503020204020204" pitchFamily="34" charset="-122"/>
                <a:ea typeface="微软雅黑" panose="020B0503020204020204" pitchFamily="34" charset="-122"/>
              </a:rPr>
              <a:t>/</a:t>
            </a:r>
            <a:r>
              <a:rPr lang="zh-CN" altLang="en-US" sz="1400" smtClean="0">
                <a:latin typeface="微软雅黑" panose="020B0503020204020204" pitchFamily="34" charset="-122"/>
                <a:ea typeface="微软雅黑" panose="020B0503020204020204" pitchFamily="34" charset="-122"/>
              </a:rPr>
              <a:t>工具：</a:t>
            </a:r>
            <a:r>
              <a:rPr lang="en-US" altLang="zh-CN" sz="1400" smtClean="0">
                <a:latin typeface="微软雅黑" panose="020B0503020204020204" pitchFamily="34" charset="-122"/>
                <a:ea typeface="微软雅黑" panose="020B0503020204020204" pitchFamily="34" charset="-122"/>
              </a:rPr>
              <a:t>MIPS</a:t>
            </a:r>
            <a:r>
              <a:rPr lang="zh-CN" altLang="en-US" sz="1400" smtClean="0">
                <a:latin typeface="微软雅黑" panose="020B0503020204020204" pitchFamily="34" charset="-122"/>
                <a:ea typeface="微软雅黑" panose="020B0503020204020204" pitchFamily="34" charset="-122"/>
              </a:rPr>
              <a:t>汇编</a:t>
            </a:r>
            <a:r>
              <a:rPr lang="en-US" altLang="zh-CN" sz="1400" smtClean="0">
                <a:latin typeface="微软雅黑" panose="020B0503020204020204" pitchFamily="34" charset="-122"/>
                <a:ea typeface="微软雅黑" panose="020B0503020204020204" pitchFamily="34" charset="-122"/>
              </a:rPr>
              <a:t>/Verilog</a:t>
            </a:r>
            <a:r>
              <a:rPr lang="zh-CN" altLang="en-US" sz="1400" smtClean="0">
                <a:latin typeface="微软雅黑" panose="020B0503020204020204" pitchFamily="34" charset="-122"/>
                <a:ea typeface="微软雅黑" panose="020B0503020204020204" pitchFamily="34" charset="-122"/>
              </a:rPr>
              <a:t>、</a:t>
            </a:r>
            <a:r>
              <a:rPr lang="en-US" altLang="zh-CN" sz="1400" smtClean="0">
                <a:latin typeface="微软雅黑" panose="020B0503020204020204" pitchFamily="34" charset="-122"/>
                <a:ea typeface="微软雅黑" panose="020B0503020204020204" pitchFamily="34" charset="-122"/>
              </a:rPr>
              <a:t>Logisim</a:t>
            </a:r>
            <a:r>
              <a:rPr lang="zh-CN" altLang="en-US" sz="1400" smtClean="0">
                <a:latin typeface="微软雅黑" panose="020B0503020204020204" pitchFamily="34" charset="-122"/>
                <a:ea typeface="微软雅黑" panose="020B0503020204020204" pitchFamily="34" charset="-122"/>
              </a:rPr>
              <a:t>、</a:t>
            </a:r>
            <a:r>
              <a:rPr lang="en-US" altLang="zh-CN" sz="1400" smtClean="0">
                <a:latin typeface="微软雅黑" panose="020B0503020204020204" pitchFamily="34" charset="-122"/>
                <a:ea typeface="微软雅黑" panose="020B0503020204020204" pitchFamily="34" charset="-122"/>
              </a:rPr>
              <a:t>MARS</a:t>
            </a:r>
            <a:r>
              <a:rPr lang="zh-CN" altLang="en-US" sz="1400" smtClean="0">
                <a:latin typeface="微软雅黑" panose="020B0503020204020204" pitchFamily="34" charset="-122"/>
                <a:ea typeface="微软雅黑" panose="020B0503020204020204" pitchFamily="34" charset="-122"/>
              </a:rPr>
              <a:t>、</a:t>
            </a:r>
            <a:r>
              <a:rPr lang="en-US" altLang="zh-CN" sz="1400" smtClean="0">
                <a:latin typeface="微软雅黑" panose="020B0503020204020204" pitchFamily="34" charset="-122"/>
                <a:ea typeface="微软雅黑" panose="020B0503020204020204" pitchFamily="34" charset="-122"/>
              </a:rPr>
              <a:t>ISE</a:t>
            </a:r>
            <a:r>
              <a:rPr lang="zh-CN" altLang="zh-CN" sz="1050" smtClean="0">
                <a:latin typeface="微软雅黑" panose="020B0503020204020204" pitchFamily="34" charset="-122"/>
                <a:ea typeface="微软雅黑" panose="020B0503020204020204" pitchFamily="34" charset="-122"/>
                <a:cs typeface="宋体" panose="02010600030101010101" pitchFamily="2" charset="-122"/>
              </a:rPr>
              <a:t>。</a:t>
            </a:r>
            <a:endParaRPr lang="zh-CN" altLang="zh-CN" sz="1050" dirty="0" smtClean="0">
              <a:latin typeface="微软雅黑" panose="020B0503020204020204" pitchFamily="34" charset="-122"/>
              <a:ea typeface="微软雅黑" panose="020B0503020204020204" pitchFamily="34" charset="-122"/>
              <a:cs typeface="宋体" panose="02010600030101010101" pitchFamily="2" charset="-122"/>
            </a:endParaRPr>
          </a:p>
        </p:txBody>
      </p:sp>
      <p:pic>
        <p:nvPicPr>
          <p:cNvPr id="105474" name="Picture 2"/>
          <p:cNvPicPr>
            <a:picLocks noChangeAspect="1" noChangeArrowheads="1"/>
          </p:cNvPicPr>
          <p:nvPr/>
        </p:nvPicPr>
        <p:blipFill>
          <a:blip r:embed="rId1" cstate="print"/>
          <a:srcRect/>
          <a:stretch>
            <a:fillRect/>
          </a:stretch>
        </p:blipFill>
        <p:spPr bwMode="auto">
          <a:xfrm>
            <a:off x="3615656" y="1199626"/>
            <a:ext cx="4983060" cy="37582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p:nvPr/>
        </p:nvSpPr>
        <p:spPr bwMode="auto">
          <a:xfrm>
            <a:off x="647700" y="1"/>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平台：教学与实验全流程</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66562" name="Picture 2"/>
          <p:cNvPicPr>
            <a:picLocks noChangeAspect="1" noChangeArrowheads="1"/>
          </p:cNvPicPr>
          <p:nvPr/>
        </p:nvPicPr>
        <p:blipFill>
          <a:blip r:embed="rId1" cstate="print"/>
          <a:srcRect/>
          <a:stretch>
            <a:fillRect/>
          </a:stretch>
        </p:blipFill>
        <p:spPr bwMode="auto">
          <a:xfrm>
            <a:off x="252298" y="1064869"/>
            <a:ext cx="3437534" cy="1839807"/>
          </a:xfrm>
          <a:prstGeom prst="rect">
            <a:avLst/>
          </a:prstGeom>
          <a:noFill/>
          <a:ln w="9525">
            <a:noFill/>
            <a:miter lim="800000"/>
            <a:headEnd/>
            <a:tailEnd/>
          </a:ln>
          <a:effectLst/>
        </p:spPr>
      </p:pic>
      <p:pic>
        <p:nvPicPr>
          <p:cNvPr id="66563" name="Picture 3"/>
          <p:cNvPicPr>
            <a:picLocks noChangeAspect="1" noChangeArrowheads="1"/>
          </p:cNvPicPr>
          <p:nvPr/>
        </p:nvPicPr>
        <p:blipFill>
          <a:blip r:embed="rId2" cstate="print"/>
          <a:srcRect/>
          <a:stretch>
            <a:fillRect/>
          </a:stretch>
        </p:blipFill>
        <p:spPr bwMode="auto">
          <a:xfrm>
            <a:off x="3883915" y="983853"/>
            <a:ext cx="5013498" cy="2206222"/>
          </a:xfrm>
          <a:prstGeom prst="rect">
            <a:avLst/>
          </a:prstGeom>
          <a:noFill/>
          <a:ln w="9525">
            <a:noFill/>
            <a:miter lim="800000"/>
            <a:headEnd/>
            <a:tailEnd/>
          </a:ln>
          <a:effectLst/>
        </p:spPr>
      </p:pic>
      <p:pic>
        <p:nvPicPr>
          <p:cNvPr id="66564" name="Picture 4"/>
          <p:cNvPicPr>
            <a:picLocks noChangeAspect="1" noChangeArrowheads="1"/>
          </p:cNvPicPr>
          <p:nvPr/>
        </p:nvPicPr>
        <p:blipFill>
          <a:blip r:embed="rId3" cstate="print"/>
          <a:srcRect/>
          <a:stretch>
            <a:fillRect/>
          </a:stretch>
        </p:blipFill>
        <p:spPr bwMode="auto">
          <a:xfrm>
            <a:off x="137234" y="3203742"/>
            <a:ext cx="3523488" cy="1898904"/>
          </a:xfrm>
          <a:prstGeom prst="rect">
            <a:avLst/>
          </a:prstGeom>
          <a:noFill/>
          <a:ln w="9525">
            <a:noFill/>
            <a:miter lim="800000"/>
            <a:headEnd/>
            <a:tailEnd/>
          </a:ln>
          <a:effectLst/>
        </p:spPr>
      </p:pic>
      <p:sp>
        <p:nvSpPr>
          <p:cNvPr id="20" name="矩形 19"/>
          <p:cNvSpPr/>
          <p:nvPr/>
        </p:nvSpPr>
        <p:spPr>
          <a:xfrm>
            <a:off x="156250" y="1018572"/>
            <a:ext cx="3536066" cy="1927192"/>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1" name="TextBox 20"/>
          <p:cNvSpPr txBox="1"/>
          <p:nvPr/>
        </p:nvSpPr>
        <p:spPr>
          <a:xfrm>
            <a:off x="1504723" y="816015"/>
            <a:ext cx="480350" cy="191898"/>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作业</a:t>
            </a:r>
            <a:endParaRPr lang="zh-CN" altLang="en-US" sz="1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TextBox 21"/>
          <p:cNvSpPr txBox="1"/>
          <p:nvPr/>
        </p:nvSpPr>
        <p:spPr>
          <a:xfrm>
            <a:off x="5679306" y="765865"/>
            <a:ext cx="1925255" cy="220832"/>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在线实验（桌面 </a:t>
            </a:r>
            <a:r>
              <a:rPr lang="en-US" altLang="zh-CN" sz="1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0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Jupyter</a:t>
            </a:r>
            <a:r>
              <a:rPr lang="zh-CN" altLang="en-US" sz="1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22"/>
          <p:cNvSpPr/>
          <p:nvPr/>
        </p:nvSpPr>
        <p:spPr>
          <a:xfrm>
            <a:off x="3867864" y="997355"/>
            <a:ext cx="5033057" cy="2208835"/>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 name="矩形 23"/>
          <p:cNvSpPr/>
          <p:nvPr/>
        </p:nvSpPr>
        <p:spPr>
          <a:xfrm>
            <a:off x="135036" y="3208113"/>
            <a:ext cx="3536066" cy="1927192"/>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 name="TextBox 24"/>
          <p:cNvSpPr txBox="1"/>
          <p:nvPr/>
        </p:nvSpPr>
        <p:spPr>
          <a:xfrm>
            <a:off x="1460336" y="3026779"/>
            <a:ext cx="715705" cy="182249"/>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在线考试</a:t>
            </a:r>
            <a:endParaRPr lang="zh-CN" altLang="en-US" sz="1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7" name="图片 26" descr="tempsnip.png"/>
          <p:cNvPicPr>
            <a:picLocks noChangeAspect="1"/>
          </p:cNvPicPr>
          <p:nvPr/>
        </p:nvPicPr>
        <p:blipFill>
          <a:blip r:embed="rId4" cstate="print"/>
          <a:stretch>
            <a:fillRect/>
          </a:stretch>
        </p:blipFill>
        <p:spPr>
          <a:xfrm>
            <a:off x="3923812" y="3460829"/>
            <a:ext cx="4874212" cy="1621794"/>
          </a:xfrm>
          <a:prstGeom prst="rect">
            <a:avLst/>
          </a:prstGeom>
        </p:spPr>
      </p:pic>
      <p:sp>
        <p:nvSpPr>
          <p:cNvPr id="28" name="矩形 27"/>
          <p:cNvSpPr/>
          <p:nvPr/>
        </p:nvSpPr>
        <p:spPr>
          <a:xfrm>
            <a:off x="3892946" y="3443470"/>
            <a:ext cx="4921170" cy="168845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9" name="TextBox 28"/>
          <p:cNvSpPr txBox="1"/>
          <p:nvPr/>
        </p:nvSpPr>
        <p:spPr>
          <a:xfrm>
            <a:off x="5605975" y="3248624"/>
            <a:ext cx="1246209" cy="182249"/>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成绩汇总</a:t>
            </a:r>
            <a:endParaRPr lang="zh-CN" altLang="en-US" sz="1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1" cstate="print"/>
          <a:srcRect/>
          <a:stretch>
            <a:fillRect/>
          </a:stretch>
        </p:blipFill>
        <p:spPr bwMode="auto">
          <a:xfrm>
            <a:off x="3473042" y="1190933"/>
            <a:ext cx="5536734" cy="3952567"/>
          </a:xfrm>
          <a:prstGeom prst="rect">
            <a:avLst/>
          </a:prstGeom>
          <a:noFill/>
          <a:ln w="9525">
            <a:noFill/>
            <a:miter lim="800000"/>
            <a:headEnd/>
            <a:tailEnd/>
          </a:ln>
        </p:spPr>
      </p:pic>
      <p:sp>
        <p:nvSpPr>
          <p:cNvPr id="23" name="内容占位符 2"/>
          <p:cNvSpPr>
            <a:spLocks noGrp="1"/>
          </p:cNvSpPr>
          <p:nvPr>
            <p:ph idx="1"/>
          </p:nvPr>
        </p:nvSpPr>
        <p:spPr>
          <a:xfrm>
            <a:off x="123825" y="783847"/>
            <a:ext cx="9020175" cy="466113"/>
          </a:xfrm>
        </p:spPr>
        <p:txBody>
          <a:bodyPr/>
          <a:lstStyle/>
          <a:p>
            <a:r>
              <a:rPr lang="zh-CN" altLang="en-US" b="1" dirty="0" smtClean="0">
                <a:latin typeface="微软雅黑" panose="020B0503020204020204" pitchFamily="34" charset="-122"/>
                <a:ea typeface="微软雅黑" panose="020B0503020204020204" pitchFamily="34" charset="-122"/>
              </a:rPr>
              <a:t>计算机组成在线实验</a:t>
            </a:r>
            <a:r>
              <a:rPr lang="zh-CN" altLang="en-US" dirty="0" smtClean="0">
                <a:latin typeface="微软雅黑" panose="020B0503020204020204" pitchFamily="34" charset="-122"/>
                <a:ea typeface="微软雅黑" panose="020B0503020204020204" pitchFamily="34" charset="-122"/>
              </a:rPr>
              <a:t>：</a:t>
            </a:r>
            <a:r>
              <a:rPr lang="zh-CN" altLang="en-US" b="1" dirty="0" smtClean="0"/>
              <a:t>支持自动评测的在线实验体系</a:t>
            </a:r>
            <a:endParaRPr lang="en-US" altLang="zh-CN" dirty="0" smtClean="0">
              <a:latin typeface="微软雅黑" panose="020B0503020204020204" pitchFamily="34" charset="-122"/>
              <a:ea typeface="微软雅黑" panose="020B0503020204020204" pitchFamily="34" charset="-122"/>
            </a:endParaRPr>
          </a:p>
        </p:txBody>
      </p:sp>
      <p:sp>
        <p:nvSpPr>
          <p:cNvPr id="8"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平台：计算机组成在线实验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85345" name="Rectangle 1"/>
          <p:cNvSpPr>
            <a:spLocks noChangeArrowheads="1"/>
          </p:cNvSpPr>
          <p:nvPr/>
        </p:nvSpPr>
        <p:spPr bwMode="auto">
          <a:xfrm>
            <a:off x="184558" y="1296580"/>
            <a:ext cx="2978092" cy="1638086"/>
          </a:xfrm>
          <a:prstGeom prst="rect">
            <a:avLst/>
          </a:prstGeom>
          <a:noFill/>
          <a:ln w="9525">
            <a:noFill/>
            <a:miter lim="800000"/>
          </a:ln>
          <a:effectLst/>
        </p:spPr>
        <p:txBody>
          <a:bodyPr vert="horz" wrap="square" lIns="0" tIns="57132" rIns="91440" bIns="114264" numCol="1" anchor="ctr" anchorCtr="0" compatLnSpc="1">
            <a:spAutoFit/>
          </a:bodyPr>
          <a:lstStyle/>
          <a:p>
            <a:pPr>
              <a:lnSpc>
                <a:spcPct val="150000"/>
              </a:lnSpc>
            </a:pPr>
            <a:r>
              <a:rPr lang="zh-CN" altLang="en-US" sz="1300" b="1" dirty="0" smtClean="0">
                <a:latin typeface="微软雅黑" panose="020B0503020204020204" pitchFamily="34" charset="-122"/>
                <a:ea typeface="微软雅黑" panose="020B0503020204020204" pitchFamily="34" charset="-122"/>
                <a:cs typeface="宋体" panose="02010600030101010101" pitchFamily="2" charset="-122"/>
              </a:rPr>
              <a:t>基于</a:t>
            </a:r>
            <a:r>
              <a:rPr lang="en-US" altLang="zh-CN" sz="1300" b="1" dirty="0" smtClean="0">
                <a:latin typeface="微软雅黑" panose="020B0503020204020204" pitchFamily="34" charset="-122"/>
                <a:ea typeface="微软雅黑" panose="020B0503020204020204" pitchFamily="34" charset="-122"/>
                <a:cs typeface="宋体" panose="02010600030101010101" pitchFamily="2" charset="-122"/>
              </a:rPr>
              <a:t>B/S</a:t>
            </a:r>
            <a:r>
              <a:rPr lang="zh-CN" altLang="en-US" sz="1300" b="1" dirty="0" smtClean="0">
                <a:latin typeface="微软雅黑" panose="020B0503020204020204" pitchFamily="34" charset="-122"/>
                <a:ea typeface="微软雅黑" panose="020B0503020204020204" pitchFamily="34" charset="-122"/>
                <a:cs typeface="宋体" panose="02010600030101010101" pitchFamily="2" charset="-122"/>
              </a:rPr>
              <a:t>架构的自动评测系统</a:t>
            </a:r>
            <a:endParaRPr lang="en-US" altLang="zh-CN" sz="1300" b="1" dirty="0" smtClean="0">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r>
              <a:rPr lang="zh-CN" altLang="en-US" sz="1300" dirty="0" smtClean="0">
                <a:latin typeface="微软雅黑" panose="020B0503020204020204" pitchFamily="34" charset="-122"/>
                <a:ea typeface="微软雅黑" panose="020B0503020204020204" pitchFamily="34" charset="-122"/>
              </a:rPr>
              <a:t>自动化评价学生提交的实验代码。在线自动化测试使得严谨完善的测试成为可能，同时测试结果的统计分析有力支撑了教学设计</a:t>
            </a:r>
            <a:r>
              <a:rPr lang="zh-CN" altLang="en-US" sz="1300" smtClean="0">
                <a:latin typeface="微软雅黑" panose="020B0503020204020204" pitchFamily="34" charset="-122"/>
                <a:ea typeface="微软雅黑" panose="020B0503020204020204" pitchFamily="34" charset="-122"/>
              </a:rPr>
              <a:t>改进。</a:t>
            </a:r>
            <a:endParaRPr kumimoji="0" lang="zh-CN" sz="18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20" name="矩形 19"/>
          <p:cNvSpPr/>
          <p:nvPr/>
        </p:nvSpPr>
        <p:spPr>
          <a:xfrm>
            <a:off x="67112" y="3028545"/>
            <a:ext cx="3015842" cy="1708160"/>
          </a:xfrm>
          <a:prstGeom prst="rect">
            <a:avLst/>
          </a:prstGeom>
        </p:spPr>
        <p:txBody>
          <a:bodyPr wrap="square">
            <a:spAutoFit/>
          </a:bodyPr>
          <a:lstStyle/>
          <a:p>
            <a:pPr>
              <a:lnSpc>
                <a:spcPct val="150000"/>
              </a:lnSpc>
            </a:pPr>
            <a:r>
              <a:rPr lang="zh-CN" altLang="en-US" sz="1400" b="1" smtClean="0">
                <a:latin typeface="微软雅黑" panose="020B0503020204020204" pitchFamily="34" charset="-122"/>
                <a:ea typeface="微软雅黑" panose="020B0503020204020204" pitchFamily="34" charset="-122"/>
                <a:cs typeface="宋体" panose="02010600030101010101" pitchFamily="2" charset="-122"/>
              </a:rPr>
              <a:t>计算机组成实验体系</a:t>
            </a:r>
            <a:endParaRPr lang="en-US" altLang="zh-CN" sz="1400" b="1" smtClean="0">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r>
              <a:rPr lang="zh-CN" altLang="en-US" sz="1400" smtClean="0">
                <a:latin typeface="微软雅黑" panose="020B0503020204020204" pitchFamily="34" charset="-122"/>
                <a:ea typeface="微软雅黑" panose="020B0503020204020204" pitchFamily="34" charset="-122"/>
              </a:rPr>
              <a:t>涵盖</a:t>
            </a:r>
            <a:r>
              <a:rPr lang="en-US" altLang="zh-CN" sz="1400" smtClean="0">
                <a:latin typeface="微软雅黑" panose="020B0503020204020204" pitchFamily="34" charset="-122"/>
                <a:ea typeface="微软雅黑" panose="020B0503020204020204" pitchFamily="34" charset="-122"/>
              </a:rPr>
              <a:t>3</a:t>
            </a:r>
            <a:r>
              <a:rPr lang="zh-CN" altLang="en-US" sz="1400" smtClean="0">
                <a:latin typeface="微软雅黑" panose="020B0503020204020204" pitchFamily="34" charset="-122"/>
                <a:ea typeface="微软雅黑" panose="020B0503020204020204" pitchFamily="34" charset="-122"/>
              </a:rPr>
              <a:t>大类实验：数字逻辑、汇编语言、计算机组成。</a:t>
            </a:r>
            <a:endParaRPr lang="zh-CN" altLang="en-US" sz="1400" smtClean="0">
              <a:latin typeface="微软雅黑" panose="020B0503020204020204" pitchFamily="34" charset="-122"/>
              <a:ea typeface="微软雅黑" panose="020B0503020204020204" pitchFamily="34" charset="-122"/>
            </a:endParaRPr>
          </a:p>
          <a:p>
            <a:pPr>
              <a:lnSpc>
                <a:spcPct val="150000"/>
              </a:lnSpc>
            </a:pPr>
            <a:r>
              <a:rPr lang="zh-CN" altLang="en-US" sz="1400" smtClean="0">
                <a:latin typeface="微软雅黑" panose="020B0503020204020204" pitchFamily="34" charset="-122"/>
                <a:ea typeface="微软雅黑" panose="020B0503020204020204" pitchFamily="34" charset="-122"/>
              </a:rPr>
              <a:t>语言</a:t>
            </a:r>
            <a:r>
              <a:rPr lang="en-US" altLang="zh-CN" sz="1400" smtClean="0">
                <a:latin typeface="微软雅黑" panose="020B0503020204020204" pitchFamily="34" charset="-122"/>
                <a:ea typeface="微软雅黑" panose="020B0503020204020204" pitchFamily="34" charset="-122"/>
              </a:rPr>
              <a:t>/</a:t>
            </a:r>
            <a:r>
              <a:rPr lang="zh-CN" altLang="en-US" sz="1400" smtClean="0">
                <a:latin typeface="微软雅黑" panose="020B0503020204020204" pitchFamily="34" charset="-122"/>
                <a:ea typeface="微软雅黑" panose="020B0503020204020204" pitchFamily="34" charset="-122"/>
              </a:rPr>
              <a:t>工具：</a:t>
            </a:r>
            <a:r>
              <a:rPr lang="en-US" altLang="zh-CN" sz="1400" smtClean="0">
                <a:latin typeface="微软雅黑" panose="020B0503020204020204" pitchFamily="34" charset="-122"/>
                <a:ea typeface="微软雅黑" panose="020B0503020204020204" pitchFamily="34" charset="-122"/>
              </a:rPr>
              <a:t>MIPS</a:t>
            </a:r>
            <a:r>
              <a:rPr lang="zh-CN" altLang="en-US" sz="1400" smtClean="0">
                <a:latin typeface="微软雅黑" panose="020B0503020204020204" pitchFamily="34" charset="-122"/>
                <a:ea typeface="微软雅黑" panose="020B0503020204020204" pitchFamily="34" charset="-122"/>
              </a:rPr>
              <a:t>汇编</a:t>
            </a:r>
            <a:r>
              <a:rPr lang="en-US" altLang="zh-CN" sz="1400" smtClean="0">
                <a:latin typeface="微软雅黑" panose="020B0503020204020204" pitchFamily="34" charset="-122"/>
                <a:ea typeface="微软雅黑" panose="020B0503020204020204" pitchFamily="34" charset="-122"/>
              </a:rPr>
              <a:t>/Verilog</a:t>
            </a:r>
            <a:r>
              <a:rPr lang="zh-CN" altLang="en-US" sz="1400" smtClean="0">
                <a:latin typeface="微软雅黑" panose="020B0503020204020204" pitchFamily="34" charset="-122"/>
                <a:ea typeface="微软雅黑" panose="020B0503020204020204" pitchFamily="34" charset="-122"/>
              </a:rPr>
              <a:t>、</a:t>
            </a:r>
            <a:r>
              <a:rPr lang="en-US" altLang="zh-CN" sz="1400" smtClean="0">
                <a:latin typeface="微软雅黑" panose="020B0503020204020204" pitchFamily="34" charset="-122"/>
                <a:ea typeface="微软雅黑" panose="020B0503020204020204" pitchFamily="34" charset="-122"/>
              </a:rPr>
              <a:t>Logisim</a:t>
            </a:r>
            <a:r>
              <a:rPr lang="zh-CN" altLang="en-US" sz="1400" smtClean="0">
                <a:latin typeface="微软雅黑" panose="020B0503020204020204" pitchFamily="34" charset="-122"/>
                <a:ea typeface="微软雅黑" panose="020B0503020204020204" pitchFamily="34" charset="-122"/>
              </a:rPr>
              <a:t>、</a:t>
            </a:r>
            <a:r>
              <a:rPr lang="en-US" altLang="zh-CN" sz="1400" smtClean="0">
                <a:latin typeface="微软雅黑" panose="020B0503020204020204" pitchFamily="34" charset="-122"/>
                <a:ea typeface="微软雅黑" panose="020B0503020204020204" pitchFamily="34" charset="-122"/>
              </a:rPr>
              <a:t>MARS</a:t>
            </a:r>
            <a:r>
              <a:rPr lang="zh-CN" altLang="en-US" sz="1400" smtClean="0">
                <a:latin typeface="微软雅黑" panose="020B0503020204020204" pitchFamily="34" charset="-122"/>
                <a:ea typeface="微软雅黑" panose="020B0503020204020204" pitchFamily="34" charset="-122"/>
              </a:rPr>
              <a:t>、</a:t>
            </a:r>
            <a:r>
              <a:rPr lang="en-US" altLang="zh-CN" sz="1400" smtClean="0">
                <a:latin typeface="微软雅黑" panose="020B0503020204020204" pitchFamily="34" charset="-122"/>
                <a:ea typeface="微软雅黑" panose="020B0503020204020204" pitchFamily="34" charset="-122"/>
              </a:rPr>
              <a:t>ISE</a:t>
            </a:r>
            <a:r>
              <a:rPr lang="zh-CN" altLang="zh-CN" sz="1050" smtClean="0">
                <a:latin typeface="微软雅黑" panose="020B0503020204020204" pitchFamily="34" charset="-122"/>
                <a:ea typeface="微软雅黑" panose="020B0503020204020204" pitchFamily="34" charset="-122"/>
                <a:cs typeface="宋体" panose="02010600030101010101" pitchFamily="2" charset="-122"/>
              </a:rPr>
              <a:t>。</a:t>
            </a:r>
            <a:endParaRPr lang="zh-CN" altLang="zh-CN" sz="1050" dirty="0" smtClean="0">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内容占位符 2"/>
          <p:cNvSpPr>
            <a:spLocks noGrp="1"/>
          </p:cNvSpPr>
          <p:nvPr>
            <p:ph idx="1"/>
          </p:nvPr>
        </p:nvSpPr>
        <p:spPr>
          <a:xfrm>
            <a:off x="417095" y="562495"/>
            <a:ext cx="8726905" cy="469350"/>
          </a:xfrm>
        </p:spPr>
        <p:txBody>
          <a:bodyPr/>
          <a:lstStyle/>
          <a:p>
            <a:r>
              <a:rPr lang="zh-CN" altLang="en-US" b="1" dirty="0" smtClean="0">
                <a:latin typeface="微软雅黑" panose="020B0503020204020204" pitchFamily="34" charset="-122"/>
                <a:ea typeface="微软雅黑" panose="020B0503020204020204" pitchFamily="34" charset="-122"/>
              </a:rPr>
              <a:t>大数据专业一站式解决方案</a:t>
            </a:r>
            <a:endParaRPr lang="en-US" altLang="zh-CN" dirty="0" smtClean="0">
              <a:latin typeface="微软雅黑" panose="020B0503020204020204" pitchFamily="34" charset="-122"/>
              <a:ea typeface="微软雅黑" panose="020B0503020204020204" pitchFamily="34" charset="-122"/>
            </a:endParaRPr>
          </a:p>
        </p:txBody>
      </p:sp>
      <p:sp>
        <p:nvSpPr>
          <p:cNvPr id="96" name="标题 1"/>
          <p:cNvSpPr txBox="1"/>
          <p:nvPr/>
        </p:nvSpPr>
        <p:spPr bwMode="auto">
          <a:xfrm>
            <a:off x="672867" y="0"/>
            <a:ext cx="7886700" cy="637563"/>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平台：大数据实验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nvGrpSpPr>
          <p:cNvPr id="2" name="组合 110"/>
          <p:cNvGrpSpPr/>
          <p:nvPr/>
        </p:nvGrpSpPr>
        <p:grpSpPr>
          <a:xfrm>
            <a:off x="276837" y="1032895"/>
            <a:ext cx="8707772" cy="4110605"/>
            <a:chOff x="58723" y="333402"/>
            <a:chExt cx="9043331" cy="4770540"/>
          </a:xfrm>
        </p:grpSpPr>
        <p:grpSp>
          <p:nvGrpSpPr>
            <p:cNvPr id="3" name="组合 125"/>
            <p:cNvGrpSpPr/>
            <p:nvPr/>
          </p:nvGrpSpPr>
          <p:grpSpPr>
            <a:xfrm>
              <a:off x="89972" y="333402"/>
              <a:ext cx="9012082" cy="4770540"/>
              <a:chOff x="22860" y="285777"/>
              <a:chExt cx="9012082" cy="4770539"/>
            </a:xfrm>
          </p:grpSpPr>
          <p:sp>
            <p:nvSpPr>
              <p:cNvPr id="214" name="立方体 213"/>
              <p:cNvSpPr/>
              <p:nvPr/>
            </p:nvSpPr>
            <p:spPr>
              <a:xfrm>
                <a:off x="22860" y="2926080"/>
                <a:ext cx="990600" cy="1691640"/>
              </a:xfrm>
              <a:prstGeom prst="cube">
                <a:avLst>
                  <a:gd name="adj" fmla="val 688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smtClean="0">
                    <a:latin typeface="微软雅黑" panose="020B0503020204020204" pitchFamily="34" charset="-122"/>
                    <a:ea typeface="微软雅黑" panose="020B0503020204020204" pitchFamily="34" charset="-122"/>
                  </a:rPr>
                  <a:t>教育大数据</a:t>
                </a:r>
                <a:endParaRPr lang="zh-CN" altLang="en-US" sz="1000" b="1" dirty="0">
                  <a:latin typeface="微软雅黑" panose="020B0503020204020204" pitchFamily="34" charset="-122"/>
                  <a:ea typeface="微软雅黑" panose="020B0503020204020204" pitchFamily="34" charset="-122"/>
                </a:endParaRPr>
              </a:p>
            </p:txBody>
          </p:sp>
          <p:sp>
            <p:nvSpPr>
              <p:cNvPr id="215" name="矩形 214"/>
              <p:cNvSpPr/>
              <p:nvPr/>
            </p:nvSpPr>
            <p:spPr>
              <a:xfrm>
                <a:off x="3105068" y="4733151"/>
                <a:ext cx="3019507" cy="323165"/>
              </a:xfrm>
              <a:prstGeom prst="rect">
                <a:avLst/>
              </a:prstGeom>
            </p:spPr>
            <p:txBody>
              <a:bodyPr wrap="square">
                <a:spAutoFit/>
              </a:bodyPr>
              <a:lstStyle/>
              <a:p>
                <a:r>
                  <a:rPr lang="zh-CN" altLang="en-US" sz="1500" b="1" dirty="0" smtClean="0">
                    <a:latin typeface="微软雅黑" panose="020B0503020204020204" pitchFamily="34" charset="-122"/>
                    <a:ea typeface="微软雅黑" panose="020B0503020204020204" pitchFamily="34" charset="-122"/>
                  </a:rPr>
                  <a:t>大数据专业课一体化支撑平台</a:t>
                </a:r>
                <a:endParaRPr lang="en-US" altLang="zh-CN" sz="1500" b="1" dirty="0" smtClean="0">
                  <a:latin typeface="微软雅黑" panose="020B0503020204020204" pitchFamily="34" charset="-122"/>
                  <a:ea typeface="微软雅黑" panose="020B0503020204020204" pitchFamily="34" charset="-122"/>
                </a:endParaRPr>
              </a:p>
            </p:txBody>
          </p:sp>
          <p:sp>
            <p:nvSpPr>
              <p:cNvPr id="216" name="立方体 215"/>
              <p:cNvSpPr/>
              <p:nvPr/>
            </p:nvSpPr>
            <p:spPr>
              <a:xfrm>
                <a:off x="487681" y="3812554"/>
                <a:ext cx="8538873" cy="817615"/>
              </a:xfrm>
              <a:prstGeom prst="cube">
                <a:avLst>
                  <a:gd name="adj" fmla="val 6888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17" name="TextBox 216"/>
              <p:cNvSpPr txBox="1"/>
              <p:nvPr/>
            </p:nvSpPr>
            <p:spPr>
              <a:xfrm>
                <a:off x="3054089" y="4362031"/>
                <a:ext cx="1842528" cy="321470"/>
              </a:xfrm>
              <a:prstGeom prst="rect">
                <a:avLst/>
              </a:prstGeom>
              <a:noFill/>
            </p:spPr>
            <p:txBody>
              <a:bodyPr wrap="square" rtlCol="0">
                <a:spAutoFit/>
              </a:bodyPr>
              <a:lstStyle/>
              <a:p>
                <a:r>
                  <a:rPr lang="zh-CN" altLang="en-US" sz="1200" b="1" dirty="0" smtClean="0">
                    <a:solidFill>
                      <a:schemeClr val="bg1"/>
                    </a:solidFill>
                    <a:latin typeface="微软雅黑" panose="020B0503020204020204" pitchFamily="34" charset="-122"/>
                    <a:ea typeface="微软雅黑" panose="020B0503020204020204" pitchFamily="34" charset="-122"/>
                  </a:rPr>
                  <a:t>系统管理与自动化运维</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nvGrpSpPr>
              <p:cNvPr id="4" name="组合 43"/>
              <p:cNvGrpSpPr/>
              <p:nvPr/>
            </p:nvGrpSpPr>
            <p:grpSpPr>
              <a:xfrm>
                <a:off x="2903788" y="3855586"/>
                <a:ext cx="557036" cy="486212"/>
                <a:chOff x="1266502" y="238"/>
                <a:chExt cx="668789" cy="668789"/>
              </a:xfrm>
            </p:grpSpPr>
            <p:sp>
              <p:nvSpPr>
                <p:cNvPr id="312" name="椭圆 311"/>
                <p:cNvSpPr/>
                <p:nvPr/>
              </p:nvSpPr>
              <p:spPr>
                <a:xfrm>
                  <a:off x="1266502" y="238"/>
                  <a:ext cx="668789" cy="668789"/>
                </a:xfrm>
                <a:prstGeom prst="ellipse">
                  <a:avLst/>
                </a:prstGeom>
                <a:ln>
                  <a:noFill/>
                </a:ln>
              </p:spPr>
              <p:style>
                <a:lnRef idx="2">
                  <a:schemeClr val="lt1">
                    <a:hueOff val="0"/>
                    <a:satOff val="0"/>
                    <a:lumOff val="0"/>
                    <a:alphaOff val="0"/>
                  </a:schemeClr>
                </a:lnRef>
                <a:fillRef idx="1">
                  <a:schemeClr val="accent5">
                    <a:alpha val="50000"/>
                    <a:hueOff val="-1241735"/>
                    <a:satOff val="4976"/>
                    <a:lumOff val="1078"/>
                    <a:alphaOff val="0"/>
                  </a:schemeClr>
                </a:fillRef>
                <a:effectRef idx="0">
                  <a:schemeClr val="accent5">
                    <a:alpha val="50000"/>
                    <a:hueOff val="-1241735"/>
                    <a:satOff val="4976"/>
                    <a:lumOff val="1078"/>
                    <a:alphaOff val="0"/>
                  </a:schemeClr>
                </a:effectRef>
                <a:fontRef idx="minor">
                  <a:schemeClr val="tx1"/>
                </a:fontRef>
              </p:style>
            </p:sp>
            <p:sp>
              <p:nvSpPr>
                <p:cNvPr id="313" name="椭圆 4"/>
                <p:cNvSpPr/>
                <p:nvPr/>
              </p:nvSpPr>
              <p:spPr>
                <a:xfrm>
                  <a:off x="1364444" y="98180"/>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系统</a:t>
                  </a:r>
                  <a:endParaRPr lang="en-US" altLang="zh-CN" sz="1000" b="1" dirty="0" smtClean="0">
                    <a:latin typeface="微软雅黑" panose="020B0503020204020204" pitchFamily="34" charset="-122"/>
                    <a:ea typeface="微软雅黑" panose="020B0503020204020204" pitchFamily="34" charset="-122"/>
                  </a:endParaRPr>
                </a:p>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备份</a:t>
                  </a:r>
                  <a:endParaRPr lang="zh-CN" altLang="en-US" sz="1000" b="1" dirty="0">
                    <a:latin typeface="微软雅黑" panose="020B0503020204020204" pitchFamily="34" charset="-122"/>
                    <a:ea typeface="微软雅黑" panose="020B0503020204020204" pitchFamily="34" charset="-122"/>
                  </a:endParaRPr>
                </a:p>
              </p:txBody>
            </p:sp>
          </p:grpSp>
          <p:grpSp>
            <p:nvGrpSpPr>
              <p:cNvPr id="5" name="组合 46"/>
              <p:cNvGrpSpPr/>
              <p:nvPr/>
            </p:nvGrpSpPr>
            <p:grpSpPr>
              <a:xfrm>
                <a:off x="1079675" y="3855586"/>
                <a:ext cx="556492" cy="485737"/>
                <a:chOff x="650660" y="255369"/>
                <a:chExt cx="668789" cy="668789"/>
              </a:xfrm>
            </p:grpSpPr>
            <p:sp>
              <p:nvSpPr>
                <p:cNvPr id="310" name="椭圆 309"/>
                <p:cNvSpPr/>
                <p:nvPr/>
              </p:nvSpPr>
              <p:spPr>
                <a:xfrm>
                  <a:off x="650660" y="255369"/>
                  <a:ext cx="668789" cy="668789"/>
                </a:xfrm>
                <a:prstGeom prst="ellipse">
                  <a:avLst/>
                </a:prstGeom>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311" name="椭圆 4"/>
                <p:cNvSpPr/>
                <p:nvPr/>
              </p:nvSpPr>
              <p:spPr>
                <a:xfrm>
                  <a:off x="748602" y="353311"/>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多课程管理</a:t>
                  </a:r>
                  <a:endParaRPr lang="zh-CN" altLang="en-US" sz="1000" b="1" dirty="0">
                    <a:latin typeface="微软雅黑" panose="020B0503020204020204" pitchFamily="34" charset="-122"/>
                    <a:ea typeface="微软雅黑" panose="020B0503020204020204" pitchFamily="34" charset="-122"/>
                  </a:endParaRPr>
                </a:p>
              </p:txBody>
            </p:sp>
          </p:grpSp>
          <p:grpSp>
            <p:nvGrpSpPr>
              <p:cNvPr id="6" name="组合 49"/>
              <p:cNvGrpSpPr/>
              <p:nvPr/>
            </p:nvGrpSpPr>
            <p:grpSpPr>
              <a:xfrm>
                <a:off x="3914904" y="3855586"/>
                <a:ext cx="557036" cy="486212"/>
                <a:chOff x="395430" y="871310"/>
                <a:chExt cx="668789" cy="668789"/>
              </a:xfrm>
            </p:grpSpPr>
            <p:sp>
              <p:nvSpPr>
                <p:cNvPr id="308" name="椭圆 307"/>
                <p:cNvSpPr/>
                <p:nvPr/>
              </p:nvSpPr>
              <p:spPr>
                <a:xfrm>
                  <a:off x="395430" y="871310"/>
                  <a:ext cx="668789" cy="668789"/>
                </a:xfrm>
                <a:prstGeom prst="ellipse">
                  <a:avLst/>
                </a:prstGeom>
                <a:ln>
                  <a:noFill/>
                </a:ln>
              </p:spPr>
              <p:style>
                <a:lnRef idx="2">
                  <a:schemeClr val="lt1">
                    <a:hueOff val="0"/>
                    <a:satOff val="0"/>
                    <a:lumOff val="0"/>
                    <a:alphaOff val="0"/>
                  </a:schemeClr>
                </a:lnRef>
                <a:fillRef idx="1">
                  <a:schemeClr val="accent5">
                    <a:alpha val="50000"/>
                    <a:hueOff val="-8692142"/>
                    <a:satOff val="34835"/>
                    <a:lumOff val="7549"/>
                    <a:alphaOff val="0"/>
                  </a:schemeClr>
                </a:fillRef>
                <a:effectRef idx="0">
                  <a:schemeClr val="accent5">
                    <a:alpha val="50000"/>
                    <a:hueOff val="-8692142"/>
                    <a:satOff val="34835"/>
                    <a:lumOff val="7549"/>
                    <a:alphaOff val="0"/>
                  </a:schemeClr>
                </a:effectRef>
                <a:fontRef idx="minor">
                  <a:schemeClr val="tx1"/>
                </a:fontRef>
              </p:style>
            </p:sp>
            <p:sp>
              <p:nvSpPr>
                <p:cNvPr id="309" name="椭圆 4"/>
                <p:cNvSpPr/>
                <p:nvPr/>
              </p:nvSpPr>
              <p:spPr>
                <a:xfrm>
                  <a:off x="493372" y="969252"/>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系统</a:t>
                  </a:r>
                  <a:endParaRPr lang="en-US" altLang="zh-CN" sz="1000" b="1" dirty="0" smtClean="0">
                    <a:latin typeface="微软雅黑" panose="020B0503020204020204" pitchFamily="34" charset="-122"/>
                    <a:ea typeface="微软雅黑" panose="020B0503020204020204" pitchFamily="34" charset="-122"/>
                  </a:endParaRPr>
                </a:p>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升级</a:t>
                  </a:r>
                  <a:endParaRPr lang="zh-CN" altLang="en-US" sz="1000" b="1" dirty="0">
                    <a:latin typeface="微软雅黑" panose="020B0503020204020204" pitchFamily="34" charset="-122"/>
                    <a:ea typeface="微软雅黑" panose="020B0503020204020204" pitchFamily="34" charset="-122"/>
                  </a:endParaRPr>
                </a:p>
              </p:txBody>
            </p:sp>
          </p:grpSp>
          <p:grpSp>
            <p:nvGrpSpPr>
              <p:cNvPr id="7" name="组合 55"/>
              <p:cNvGrpSpPr/>
              <p:nvPr/>
            </p:nvGrpSpPr>
            <p:grpSpPr>
              <a:xfrm>
                <a:off x="4990192" y="3847565"/>
                <a:ext cx="557036" cy="486212"/>
                <a:chOff x="1266502" y="1742382"/>
                <a:chExt cx="668789" cy="668789"/>
              </a:xfrm>
            </p:grpSpPr>
            <p:sp>
              <p:nvSpPr>
                <p:cNvPr id="306" name="椭圆 305"/>
                <p:cNvSpPr/>
                <p:nvPr/>
              </p:nvSpPr>
              <p:spPr>
                <a:xfrm>
                  <a:off x="1266502" y="1742382"/>
                  <a:ext cx="668789" cy="668789"/>
                </a:xfrm>
                <a:prstGeom prst="ellipse">
                  <a:avLst/>
                </a:prstGeom>
                <a:ln>
                  <a:noFill/>
                </a:ln>
              </p:spPr>
              <p:style>
                <a:lnRef idx="2">
                  <a:schemeClr val="lt1">
                    <a:hueOff val="0"/>
                    <a:satOff val="0"/>
                    <a:lumOff val="0"/>
                    <a:alphaOff val="0"/>
                  </a:schemeClr>
                </a:lnRef>
                <a:fillRef idx="1">
                  <a:schemeClr val="accent5">
                    <a:alpha val="50000"/>
                    <a:hueOff val="-6208672"/>
                    <a:satOff val="24882"/>
                    <a:lumOff val="5392"/>
                    <a:alphaOff val="0"/>
                  </a:schemeClr>
                </a:fillRef>
                <a:effectRef idx="0">
                  <a:schemeClr val="accent5">
                    <a:alpha val="50000"/>
                    <a:hueOff val="-6208672"/>
                    <a:satOff val="24882"/>
                    <a:lumOff val="5392"/>
                    <a:alphaOff val="0"/>
                  </a:schemeClr>
                </a:effectRef>
                <a:fontRef idx="minor">
                  <a:schemeClr val="tx1"/>
                </a:fontRef>
              </p:style>
            </p:sp>
            <p:sp>
              <p:nvSpPr>
                <p:cNvPr id="307" name="椭圆 4"/>
                <p:cNvSpPr/>
                <p:nvPr/>
              </p:nvSpPr>
              <p:spPr>
                <a:xfrm>
                  <a:off x="1364445" y="1840324"/>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系统</a:t>
                  </a:r>
                  <a:endParaRPr lang="en-US" altLang="zh-CN" sz="1000" b="1" dirty="0" smtClean="0">
                    <a:latin typeface="微软雅黑" panose="020B0503020204020204" pitchFamily="34" charset="-122"/>
                    <a:ea typeface="微软雅黑" panose="020B0503020204020204" pitchFamily="34" charset="-122"/>
                  </a:endParaRPr>
                </a:p>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迁移</a:t>
                  </a:r>
                  <a:endParaRPr lang="zh-CN" altLang="en-US" sz="1000" b="1" dirty="0">
                    <a:latin typeface="微软雅黑" panose="020B0503020204020204" pitchFamily="34" charset="-122"/>
                    <a:ea typeface="微软雅黑" panose="020B0503020204020204" pitchFamily="34" charset="-122"/>
                  </a:endParaRPr>
                </a:p>
              </p:txBody>
            </p:sp>
          </p:grpSp>
          <p:grpSp>
            <p:nvGrpSpPr>
              <p:cNvPr id="8" name="组合 61"/>
              <p:cNvGrpSpPr/>
              <p:nvPr/>
            </p:nvGrpSpPr>
            <p:grpSpPr>
              <a:xfrm>
                <a:off x="6024961" y="3842731"/>
                <a:ext cx="566725" cy="486212"/>
                <a:chOff x="650561" y="1487251"/>
                <a:chExt cx="668789" cy="668789"/>
              </a:xfrm>
            </p:grpSpPr>
            <p:sp>
              <p:nvSpPr>
                <p:cNvPr id="304" name="椭圆 303"/>
                <p:cNvSpPr/>
                <p:nvPr/>
              </p:nvSpPr>
              <p:spPr>
                <a:xfrm>
                  <a:off x="650561" y="1487251"/>
                  <a:ext cx="668789" cy="668789"/>
                </a:xfrm>
                <a:prstGeom prst="ellipse">
                  <a:avLst/>
                </a:prstGeom>
                <a:ln>
                  <a:noFill/>
                </a:ln>
              </p:spPr>
              <p:style>
                <a:lnRef idx="2">
                  <a:schemeClr val="lt1">
                    <a:hueOff val="0"/>
                    <a:satOff val="0"/>
                    <a:lumOff val="0"/>
                    <a:alphaOff val="0"/>
                  </a:schemeClr>
                </a:lnRef>
                <a:fillRef idx="1">
                  <a:schemeClr val="accent5">
                    <a:alpha val="50000"/>
                    <a:hueOff val="-7450407"/>
                    <a:satOff val="29858"/>
                    <a:lumOff val="6471"/>
                    <a:alphaOff val="0"/>
                  </a:schemeClr>
                </a:fillRef>
                <a:effectRef idx="0">
                  <a:schemeClr val="accent5">
                    <a:alpha val="50000"/>
                    <a:hueOff val="-7450407"/>
                    <a:satOff val="29858"/>
                    <a:lumOff val="6471"/>
                    <a:alphaOff val="0"/>
                  </a:schemeClr>
                </a:effectRef>
                <a:fontRef idx="minor">
                  <a:schemeClr val="tx1"/>
                </a:fontRef>
              </p:style>
            </p:sp>
            <p:sp>
              <p:nvSpPr>
                <p:cNvPr id="305" name="椭圆 4"/>
                <p:cNvSpPr/>
                <p:nvPr/>
              </p:nvSpPr>
              <p:spPr>
                <a:xfrm>
                  <a:off x="748503" y="1585193"/>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100" b="1" dirty="0" smtClean="0">
                      <a:latin typeface="微软雅黑" panose="020B0503020204020204" pitchFamily="34" charset="-122"/>
                      <a:ea typeface="微软雅黑" panose="020B0503020204020204" pitchFamily="34" charset="-122"/>
                    </a:rPr>
                    <a:t>系统性能</a:t>
                  </a:r>
                  <a:endParaRPr lang="zh-CN" altLang="en-US" sz="1100" b="1" dirty="0">
                    <a:latin typeface="微软雅黑" panose="020B0503020204020204" pitchFamily="34" charset="-122"/>
                    <a:ea typeface="微软雅黑" panose="020B0503020204020204" pitchFamily="34" charset="-122"/>
                  </a:endParaRPr>
                </a:p>
              </p:txBody>
            </p:sp>
          </p:grpSp>
          <p:grpSp>
            <p:nvGrpSpPr>
              <p:cNvPr id="9" name="组合 67"/>
              <p:cNvGrpSpPr/>
              <p:nvPr/>
            </p:nvGrpSpPr>
            <p:grpSpPr>
              <a:xfrm>
                <a:off x="7043699" y="3855586"/>
                <a:ext cx="557036" cy="486212"/>
                <a:chOff x="650561" y="255369"/>
                <a:chExt cx="668789" cy="668789"/>
              </a:xfrm>
            </p:grpSpPr>
            <p:sp>
              <p:nvSpPr>
                <p:cNvPr id="302" name="椭圆 301"/>
                <p:cNvSpPr/>
                <p:nvPr/>
              </p:nvSpPr>
              <p:spPr>
                <a:xfrm>
                  <a:off x="650561" y="255369"/>
                  <a:ext cx="668789" cy="668789"/>
                </a:xfrm>
                <a:prstGeom prst="ellipse">
                  <a:avLst/>
                </a:prstGeom>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303" name="椭圆 4"/>
                <p:cNvSpPr/>
                <p:nvPr/>
              </p:nvSpPr>
              <p:spPr>
                <a:xfrm>
                  <a:off x="748503" y="353311"/>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系统</a:t>
                  </a:r>
                  <a:endParaRPr lang="en-US" altLang="zh-CN" sz="1000" b="1" dirty="0" smtClean="0">
                    <a:latin typeface="微软雅黑" panose="020B0503020204020204" pitchFamily="34" charset="-122"/>
                    <a:ea typeface="微软雅黑" panose="020B0503020204020204" pitchFamily="34" charset="-122"/>
                  </a:endParaRPr>
                </a:p>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外观</a:t>
                  </a:r>
                  <a:endParaRPr lang="zh-CN" altLang="en-US" sz="1000" b="1" dirty="0">
                    <a:latin typeface="微软雅黑" panose="020B0503020204020204" pitchFamily="34" charset="-122"/>
                    <a:ea typeface="微软雅黑" panose="020B0503020204020204" pitchFamily="34" charset="-122"/>
                  </a:endParaRPr>
                </a:p>
              </p:txBody>
            </p:sp>
          </p:grpSp>
          <p:grpSp>
            <p:nvGrpSpPr>
              <p:cNvPr id="10" name="组合 73"/>
              <p:cNvGrpSpPr/>
              <p:nvPr/>
            </p:nvGrpSpPr>
            <p:grpSpPr>
              <a:xfrm>
                <a:off x="1991731" y="3855586"/>
                <a:ext cx="557036" cy="486212"/>
                <a:chOff x="395430" y="871310"/>
                <a:chExt cx="668789" cy="668789"/>
              </a:xfrm>
            </p:grpSpPr>
            <p:sp>
              <p:nvSpPr>
                <p:cNvPr id="300" name="椭圆 74"/>
                <p:cNvSpPr/>
                <p:nvPr/>
              </p:nvSpPr>
              <p:spPr>
                <a:xfrm>
                  <a:off x="395430" y="871310"/>
                  <a:ext cx="668789" cy="668789"/>
                </a:xfrm>
                <a:prstGeom prst="ellipse">
                  <a:avLst/>
                </a:prstGeom>
                <a:ln>
                  <a:noFill/>
                </a:ln>
              </p:spPr>
              <p:style>
                <a:lnRef idx="2">
                  <a:schemeClr val="lt1">
                    <a:hueOff val="0"/>
                    <a:satOff val="0"/>
                    <a:lumOff val="0"/>
                    <a:alphaOff val="0"/>
                  </a:schemeClr>
                </a:lnRef>
                <a:fillRef idx="1">
                  <a:schemeClr val="accent5">
                    <a:alpha val="50000"/>
                    <a:hueOff val="-8692142"/>
                    <a:satOff val="34835"/>
                    <a:lumOff val="7549"/>
                    <a:alphaOff val="0"/>
                  </a:schemeClr>
                </a:fillRef>
                <a:effectRef idx="0">
                  <a:schemeClr val="accent5">
                    <a:alpha val="50000"/>
                    <a:hueOff val="-8692142"/>
                    <a:satOff val="34835"/>
                    <a:lumOff val="7549"/>
                    <a:alphaOff val="0"/>
                  </a:schemeClr>
                </a:effectRef>
                <a:fontRef idx="minor">
                  <a:schemeClr val="tx1"/>
                </a:fontRef>
              </p:style>
            </p:sp>
            <p:sp>
              <p:nvSpPr>
                <p:cNvPr id="301" name="椭圆 4"/>
                <p:cNvSpPr/>
                <p:nvPr/>
              </p:nvSpPr>
              <p:spPr>
                <a:xfrm>
                  <a:off x="493372" y="969252"/>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教师权限管理</a:t>
                  </a:r>
                  <a:endParaRPr lang="zh-CN" altLang="en-US" sz="1000" b="1" dirty="0">
                    <a:latin typeface="微软雅黑" panose="020B0503020204020204" pitchFamily="34" charset="-122"/>
                    <a:ea typeface="微软雅黑" panose="020B0503020204020204" pitchFamily="34" charset="-122"/>
                  </a:endParaRPr>
                </a:p>
              </p:txBody>
            </p:sp>
          </p:grpSp>
          <p:sp>
            <p:nvSpPr>
              <p:cNvPr id="225" name="立方体 224"/>
              <p:cNvSpPr/>
              <p:nvPr/>
            </p:nvSpPr>
            <p:spPr>
              <a:xfrm>
                <a:off x="474397" y="2933770"/>
                <a:ext cx="8560545" cy="817615"/>
              </a:xfrm>
              <a:prstGeom prst="cube">
                <a:avLst>
                  <a:gd name="adj" fmla="val 6888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1" name="Diagram group"/>
              <p:cNvGrpSpPr/>
              <p:nvPr/>
            </p:nvGrpSpPr>
            <p:grpSpPr>
              <a:xfrm>
                <a:off x="871777" y="2976802"/>
                <a:ext cx="474708" cy="467939"/>
                <a:chOff x="2346933" y="2472"/>
                <a:chExt cx="783024" cy="783024"/>
              </a:xfrm>
              <a:scene3d>
                <a:camera prst="orthographicFront">
                  <a:rot lat="0" lon="0" rev="0"/>
                </a:camera>
                <a:lightRig rig="threePt" dir="t"/>
              </a:scene3d>
            </p:grpSpPr>
            <p:grpSp>
              <p:nvGrpSpPr>
                <p:cNvPr id="12" name="组合 6"/>
                <p:cNvGrpSpPr/>
                <p:nvPr/>
              </p:nvGrpSpPr>
              <p:grpSpPr>
                <a:xfrm>
                  <a:off x="2346933" y="2472"/>
                  <a:ext cx="783024" cy="783024"/>
                  <a:chOff x="2346933" y="2472"/>
                  <a:chExt cx="783024" cy="783024"/>
                </a:xfrm>
                <a:scene3d>
                  <a:camera prst="orthographicFront">
                    <a:rot lat="0" lon="0" rev="0"/>
                  </a:camera>
                  <a:lightRig rig="threePt" dir="t"/>
                </a:scene3d>
              </p:grpSpPr>
              <p:sp>
                <p:nvSpPr>
                  <p:cNvPr id="298" name="椭圆 7"/>
                  <p:cNvSpPr/>
                  <p:nvPr/>
                </p:nvSpPr>
                <p:spPr>
                  <a:xfrm>
                    <a:off x="2346933" y="2472"/>
                    <a:ext cx="783024" cy="783024"/>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9" name="椭圆 4"/>
                  <p:cNvSpPr/>
                  <p:nvPr/>
                </p:nvSpPr>
                <p:spPr>
                  <a:xfrm>
                    <a:off x="2461604" y="117143"/>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在线考试</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13" name="Diagram group"/>
              <p:cNvGrpSpPr/>
              <p:nvPr/>
            </p:nvGrpSpPr>
            <p:grpSpPr>
              <a:xfrm>
                <a:off x="1360080" y="2976802"/>
                <a:ext cx="515795" cy="467939"/>
                <a:chOff x="3231672" y="350700"/>
                <a:chExt cx="783024" cy="783024"/>
              </a:xfrm>
              <a:scene3d>
                <a:camera prst="orthographicFront">
                  <a:rot lat="0" lon="0" rev="0"/>
                </a:camera>
                <a:lightRig rig="threePt" dir="t"/>
              </a:scene3d>
            </p:grpSpPr>
            <p:grpSp>
              <p:nvGrpSpPr>
                <p:cNvPr id="14" name="组合 10"/>
                <p:cNvGrpSpPr/>
                <p:nvPr/>
              </p:nvGrpSpPr>
              <p:grpSpPr>
                <a:xfrm>
                  <a:off x="3231672" y="350700"/>
                  <a:ext cx="783024" cy="783024"/>
                  <a:chOff x="3231672" y="350700"/>
                  <a:chExt cx="783024" cy="783024"/>
                </a:xfrm>
                <a:scene3d>
                  <a:camera prst="orthographicFront">
                    <a:rot lat="0" lon="0" rev="0"/>
                  </a:camera>
                  <a:lightRig rig="threePt" dir="t"/>
                </a:scene3d>
              </p:grpSpPr>
              <p:sp>
                <p:nvSpPr>
                  <p:cNvPr id="295" name="椭圆 294"/>
                  <p:cNvSpPr/>
                  <p:nvPr/>
                </p:nvSpPr>
                <p:spPr>
                  <a:xfrm>
                    <a:off x="3231672" y="350700"/>
                    <a:ext cx="783024" cy="783024"/>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96" name="椭圆 4"/>
                  <p:cNvSpPr/>
                  <p:nvPr/>
                </p:nvSpPr>
                <p:spPr>
                  <a:xfrm>
                    <a:off x="3346343" y="465371"/>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在线作业</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15" name="Diagram group"/>
              <p:cNvGrpSpPr/>
              <p:nvPr/>
            </p:nvGrpSpPr>
            <p:grpSpPr>
              <a:xfrm>
                <a:off x="1896510" y="2976802"/>
                <a:ext cx="508755" cy="467939"/>
                <a:chOff x="3668739" y="1232442"/>
                <a:chExt cx="783024" cy="783024"/>
              </a:xfrm>
              <a:scene3d>
                <a:camera prst="orthographicFront">
                  <a:rot lat="0" lon="0" rev="0"/>
                </a:camera>
                <a:lightRig rig="threePt" dir="t"/>
              </a:scene3d>
            </p:grpSpPr>
            <p:grpSp>
              <p:nvGrpSpPr>
                <p:cNvPr id="16" name="组合 14"/>
                <p:cNvGrpSpPr/>
                <p:nvPr/>
              </p:nvGrpSpPr>
              <p:grpSpPr>
                <a:xfrm>
                  <a:off x="3668739" y="1232442"/>
                  <a:ext cx="783024" cy="783024"/>
                  <a:chOff x="3668739" y="1232442"/>
                  <a:chExt cx="783024" cy="783024"/>
                </a:xfrm>
                <a:scene3d>
                  <a:camera prst="orthographicFront">
                    <a:rot lat="0" lon="0" rev="0"/>
                  </a:camera>
                  <a:lightRig rig="threePt" dir="t"/>
                </a:scene3d>
              </p:grpSpPr>
              <p:sp>
                <p:nvSpPr>
                  <p:cNvPr id="292" name="椭圆 15"/>
                  <p:cNvSpPr/>
                  <p:nvPr/>
                </p:nvSpPr>
                <p:spPr>
                  <a:xfrm>
                    <a:off x="3668739" y="1232442"/>
                    <a:ext cx="783024" cy="783024"/>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93" name="椭圆 4"/>
                  <p:cNvSpPr/>
                  <p:nvPr/>
                </p:nvSpPr>
                <p:spPr>
                  <a:xfrm>
                    <a:off x="3783410" y="1347113"/>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在线答疑</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17" name="Diagram group"/>
              <p:cNvGrpSpPr/>
              <p:nvPr/>
            </p:nvGrpSpPr>
            <p:grpSpPr>
              <a:xfrm>
                <a:off x="2952822" y="2976802"/>
                <a:ext cx="503202" cy="467939"/>
                <a:chOff x="4221083" y="2235123"/>
                <a:chExt cx="783024" cy="783024"/>
              </a:xfrm>
              <a:scene3d>
                <a:camera prst="orthographicFront">
                  <a:rot lat="0" lon="0" rev="0"/>
                </a:camera>
                <a:lightRig rig="threePt" dir="t"/>
              </a:scene3d>
            </p:grpSpPr>
            <p:grpSp>
              <p:nvGrpSpPr>
                <p:cNvPr id="18" name="组合 18"/>
                <p:cNvGrpSpPr/>
                <p:nvPr/>
              </p:nvGrpSpPr>
              <p:grpSpPr>
                <a:xfrm>
                  <a:off x="4221083" y="2235123"/>
                  <a:ext cx="783024" cy="783024"/>
                  <a:chOff x="4221083" y="2235123"/>
                  <a:chExt cx="783024" cy="783024"/>
                </a:xfrm>
                <a:scene3d>
                  <a:camera prst="orthographicFront">
                    <a:rot lat="0" lon="0" rev="0"/>
                  </a:camera>
                  <a:lightRig rig="threePt" dir="t"/>
                </a:scene3d>
              </p:grpSpPr>
              <p:sp>
                <p:nvSpPr>
                  <p:cNvPr id="289" name="椭圆 19"/>
                  <p:cNvSpPr/>
                  <p:nvPr/>
                </p:nvSpPr>
                <p:spPr>
                  <a:xfrm>
                    <a:off x="4221083" y="2235123"/>
                    <a:ext cx="783024" cy="78302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90" name="椭圆 4"/>
                  <p:cNvSpPr/>
                  <p:nvPr/>
                </p:nvSpPr>
                <p:spPr>
                  <a:xfrm>
                    <a:off x="4335754"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成绩管理</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19" name="Diagram group"/>
              <p:cNvGrpSpPr/>
              <p:nvPr/>
            </p:nvGrpSpPr>
            <p:grpSpPr>
              <a:xfrm>
                <a:off x="3481736" y="2976802"/>
                <a:ext cx="527742" cy="467939"/>
                <a:chOff x="2341915" y="2889576"/>
                <a:chExt cx="783024" cy="783024"/>
              </a:xfrm>
              <a:scene3d>
                <a:camera prst="orthographicFront">
                  <a:rot lat="0" lon="0" rev="0"/>
                </a:camera>
                <a:lightRig rig="threePt" dir="t"/>
              </a:scene3d>
            </p:grpSpPr>
            <p:grpSp>
              <p:nvGrpSpPr>
                <p:cNvPr id="20" name="组合 22"/>
                <p:cNvGrpSpPr/>
                <p:nvPr/>
              </p:nvGrpSpPr>
              <p:grpSpPr>
                <a:xfrm>
                  <a:off x="2341915" y="2889576"/>
                  <a:ext cx="783024" cy="783024"/>
                  <a:chOff x="2341915" y="2889576"/>
                  <a:chExt cx="783024" cy="783024"/>
                </a:xfrm>
                <a:scene3d>
                  <a:camera prst="orthographicFront">
                    <a:rot lat="0" lon="0" rev="0"/>
                  </a:camera>
                  <a:lightRig rig="threePt" dir="t"/>
                </a:scene3d>
              </p:grpSpPr>
              <p:sp>
                <p:nvSpPr>
                  <p:cNvPr id="286" name="椭圆 23"/>
                  <p:cNvSpPr/>
                  <p:nvPr/>
                </p:nvSpPr>
                <p:spPr>
                  <a:xfrm>
                    <a:off x="2341915" y="2889576"/>
                    <a:ext cx="783024" cy="783024"/>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7" name="椭圆 4"/>
                  <p:cNvSpPr/>
                  <p:nvPr/>
                </p:nvSpPr>
                <p:spPr>
                  <a:xfrm>
                    <a:off x="2456586" y="3004247"/>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权限管理</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21" name="Diagram group"/>
              <p:cNvGrpSpPr/>
              <p:nvPr/>
            </p:nvGrpSpPr>
            <p:grpSpPr>
              <a:xfrm>
                <a:off x="4033538" y="2984823"/>
                <a:ext cx="497305" cy="467939"/>
                <a:chOff x="3288056" y="2889576"/>
                <a:chExt cx="783024" cy="783024"/>
              </a:xfrm>
              <a:scene3d>
                <a:camera prst="orthographicFront">
                  <a:rot lat="0" lon="0" rev="0"/>
                </a:camera>
                <a:lightRig rig="threePt" dir="t"/>
              </a:scene3d>
            </p:grpSpPr>
            <p:grpSp>
              <p:nvGrpSpPr>
                <p:cNvPr id="22" name="组合 26"/>
                <p:cNvGrpSpPr/>
                <p:nvPr/>
              </p:nvGrpSpPr>
              <p:grpSpPr>
                <a:xfrm>
                  <a:off x="3288056" y="2889576"/>
                  <a:ext cx="783024" cy="783024"/>
                  <a:chOff x="3288056" y="2889576"/>
                  <a:chExt cx="783024" cy="783024"/>
                </a:xfrm>
                <a:scene3d>
                  <a:camera prst="orthographicFront">
                    <a:rot lat="0" lon="0" rev="0"/>
                  </a:camera>
                  <a:lightRig rig="threePt" dir="t"/>
                </a:scene3d>
              </p:grpSpPr>
              <p:sp>
                <p:nvSpPr>
                  <p:cNvPr id="283" name="椭圆 27"/>
                  <p:cNvSpPr/>
                  <p:nvPr/>
                </p:nvSpPr>
                <p:spPr>
                  <a:xfrm>
                    <a:off x="3288056" y="2889576"/>
                    <a:ext cx="783024" cy="783024"/>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84" name="椭圆 4"/>
                  <p:cNvSpPr/>
                  <p:nvPr/>
                </p:nvSpPr>
                <p:spPr>
                  <a:xfrm>
                    <a:off x="3402727" y="3004247"/>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资源管理</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23" name="Diagram group"/>
              <p:cNvGrpSpPr/>
              <p:nvPr/>
            </p:nvGrpSpPr>
            <p:grpSpPr>
              <a:xfrm>
                <a:off x="4554595" y="2976802"/>
                <a:ext cx="521684" cy="467939"/>
                <a:chOff x="1169144" y="1232442"/>
                <a:chExt cx="783024" cy="783024"/>
              </a:xfrm>
              <a:scene3d>
                <a:camera prst="orthographicFront">
                  <a:rot lat="0" lon="0" rev="0"/>
                </a:camera>
                <a:lightRig rig="threePt" dir="t"/>
              </a:scene3d>
            </p:grpSpPr>
            <p:grpSp>
              <p:nvGrpSpPr>
                <p:cNvPr id="24" name="组合 30"/>
                <p:cNvGrpSpPr/>
                <p:nvPr/>
              </p:nvGrpSpPr>
              <p:grpSpPr>
                <a:xfrm>
                  <a:off x="1169144" y="1232442"/>
                  <a:ext cx="783024" cy="783024"/>
                  <a:chOff x="1169144" y="1232442"/>
                  <a:chExt cx="783024" cy="783024"/>
                </a:xfrm>
                <a:scene3d>
                  <a:camera prst="orthographicFront">
                    <a:rot lat="0" lon="0" rev="0"/>
                  </a:camera>
                  <a:lightRig rig="threePt" dir="t"/>
                </a:scene3d>
              </p:grpSpPr>
              <p:sp>
                <p:nvSpPr>
                  <p:cNvPr id="280" name="椭圆 31"/>
                  <p:cNvSpPr/>
                  <p:nvPr/>
                </p:nvSpPr>
                <p:spPr>
                  <a:xfrm>
                    <a:off x="1169144" y="1232442"/>
                    <a:ext cx="783024" cy="783024"/>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81" name="椭圆 4"/>
                  <p:cNvSpPr/>
                  <p:nvPr/>
                </p:nvSpPr>
                <p:spPr>
                  <a:xfrm>
                    <a:off x="1275386" y="1347113"/>
                    <a:ext cx="553683"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抄袭检测</a:t>
                    </a:r>
                    <a:endParaRPr lang="zh-CN" altLang="en-US" sz="1000" b="1" dirty="0">
                      <a:latin typeface="微软雅黑" panose="020B0503020204020204" pitchFamily="34" charset="-122"/>
                      <a:ea typeface="微软雅黑" panose="020B0503020204020204" pitchFamily="34" charset="-122"/>
                    </a:endParaRPr>
                  </a:p>
                </p:txBody>
              </p:sp>
            </p:grpSp>
          </p:grpSp>
          <p:sp>
            <p:nvSpPr>
              <p:cNvPr id="233" name="TextBox 232"/>
              <p:cNvSpPr txBox="1"/>
              <p:nvPr/>
            </p:nvSpPr>
            <p:spPr>
              <a:xfrm>
                <a:off x="3168153" y="3473300"/>
                <a:ext cx="1313489" cy="276999"/>
              </a:xfrm>
              <a:prstGeom prst="rect">
                <a:avLst/>
              </a:prstGeom>
              <a:noFill/>
            </p:spPr>
            <p:txBody>
              <a:bodyPr wrap="square" rtlCol="0">
                <a:spAutoFit/>
              </a:bodyPr>
              <a:lstStyle/>
              <a:p>
                <a:r>
                  <a:rPr lang="zh-CN" altLang="en-US" sz="1200" b="1" dirty="0" smtClean="0">
                    <a:solidFill>
                      <a:schemeClr val="bg1"/>
                    </a:solidFill>
                    <a:latin typeface="微软雅黑" panose="020B0503020204020204" pitchFamily="34" charset="-122"/>
                    <a:ea typeface="微软雅黑" panose="020B0503020204020204" pitchFamily="34" charset="-122"/>
                  </a:rPr>
                  <a:t>课程管理平台</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nvGrpSpPr>
              <p:cNvPr id="25" name="组合 40"/>
              <p:cNvGrpSpPr/>
              <p:nvPr/>
            </p:nvGrpSpPr>
            <p:grpSpPr>
              <a:xfrm>
                <a:off x="5091024" y="2982219"/>
                <a:ext cx="514644" cy="467939"/>
                <a:chOff x="3923987" y="2235123"/>
                <a:chExt cx="783024" cy="783024"/>
              </a:xfrm>
            </p:grpSpPr>
            <p:sp>
              <p:nvSpPr>
                <p:cNvPr id="277" name="椭圆 276"/>
                <p:cNvSpPr/>
                <p:nvPr/>
              </p:nvSpPr>
              <p:spPr>
                <a:xfrm>
                  <a:off x="3923987" y="2235123"/>
                  <a:ext cx="783024" cy="78302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78" name="椭圆 4"/>
                <p:cNvSpPr/>
                <p:nvPr/>
              </p:nvSpPr>
              <p:spPr>
                <a:xfrm>
                  <a:off x="4038658"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栏目定制</a:t>
                  </a:r>
                  <a:endParaRPr lang="zh-CN" altLang="en-US" sz="1000" b="1" dirty="0">
                    <a:latin typeface="微软雅黑" panose="020B0503020204020204" pitchFamily="34" charset="-122"/>
                    <a:ea typeface="微软雅黑" panose="020B0503020204020204" pitchFamily="34" charset="-122"/>
                  </a:endParaRPr>
                </a:p>
              </p:txBody>
            </p:sp>
          </p:grpSp>
          <p:grpSp>
            <p:nvGrpSpPr>
              <p:cNvPr id="26" name="组合 79"/>
              <p:cNvGrpSpPr/>
              <p:nvPr/>
            </p:nvGrpSpPr>
            <p:grpSpPr>
              <a:xfrm>
                <a:off x="2424919" y="2976802"/>
                <a:ext cx="493694" cy="467939"/>
                <a:chOff x="2209401" y="2870122"/>
                <a:chExt cx="493694" cy="467939"/>
              </a:xfrm>
            </p:grpSpPr>
            <p:sp>
              <p:nvSpPr>
                <p:cNvPr id="275" name="椭圆 274"/>
                <p:cNvSpPr/>
                <p:nvPr/>
              </p:nvSpPr>
              <p:spPr>
                <a:xfrm>
                  <a:off x="2209401" y="2870122"/>
                  <a:ext cx="493694" cy="467939"/>
                </a:xfrm>
                <a:prstGeom prst="ellipse">
                  <a:avLst/>
                </a:prstGeom>
                <a:scene3d>
                  <a:camera prst="orthographicFront">
                    <a:rot lat="0" lon="0" rev="0"/>
                  </a:camera>
                  <a:lightRig rig="threePt" dir="t"/>
                </a:scene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76" name="椭圆 4"/>
                <p:cNvSpPr/>
                <p:nvPr/>
              </p:nvSpPr>
              <p:spPr>
                <a:xfrm>
                  <a:off x="2272395" y="2938650"/>
                  <a:ext cx="392270" cy="330883"/>
                </a:xfrm>
                <a:prstGeom prst="rect">
                  <a:avLst/>
                </a:prstGeom>
                <a:scene3d>
                  <a:camera prst="orthographicFront">
                    <a:rot lat="0" lon="0" rev="0"/>
                  </a:camera>
                  <a:lightRig rig="threePt" dir="t"/>
                </a:scene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学生管理</a:t>
                  </a:r>
                  <a:endParaRPr lang="zh-CN" altLang="en-US" sz="1000" b="1" dirty="0">
                    <a:latin typeface="微软雅黑" panose="020B0503020204020204" pitchFamily="34" charset="-122"/>
                    <a:ea typeface="微软雅黑" panose="020B0503020204020204" pitchFamily="34" charset="-122"/>
                  </a:endParaRPr>
                </a:p>
              </p:txBody>
            </p:sp>
          </p:grpSp>
          <p:grpSp>
            <p:nvGrpSpPr>
              <p:cNvPr id="27" name="组合 40"/>
              <p:cNvGrpSpPr/>
              <p:nvPr/>
            </p:nvGrpSpPr>
            <p:grpSpPr>
              <a:xfrm>
                <a:off x="5625239" y="2992006"/>
                <a:ext cx="2948311" cy="467939"/>
                <a:chOff x="3923987" y="2235123"/>
                <a:chExt cx="1353856" cy="783024"/>
              </a:xfrm>
            </p:grpSpPr>
            <p:sp>
              <p:nvSpPr>
                <p:cNvPr id="273" name="椭圆 272"/>
                <p:cNvSpPr/>
                <p:nvPr/>
              </p:nvSpPr>
              <p:spPr>
                <a:xfrm>
                  <a:off x="3923987" y="2235123"/>
                  <a:ext cx="1353856" cy="783024"/>
                </a:xfrm>
                <a:prstGeom prst="ellipse">
                  <a:avLst/>
                </a:prstGeom>
                <a:solidFill>
                  <a:srgbClr val="C00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74" name="椭圆 4"/>
                <p:cNvSpPr/>
                <p:nvPr/>
              </p:nvSpPr>
              <p:spPr>
                <a:xfrm>
                  <a:off x="4038658" y="2349794"/>
                  <a:ext cx="1054279"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800" b="1" dirty="0" smtClean="0">
                      <a:latin typeface="微软雅黑" panose="020B0503020204020204" pitchFamily="34" charset="-122"/>
                      <a:ea typeface="微软雅黑" panose="020B0503020204020204" pitchFamily="34" charset="-122"/>
                    </a:rPr>
                    <a:t>在线实验</a:t>
                  </a:r>
                  <a:endParaRPr lang="zh-CN" altLang="en-US" sz="1800" b="1" dirty="0">
                    <a:latin typeface="微软雅黑" panose="020B0503020204020204" pitchFamily="34" charset="-122"/>
                    <a:ea typeface="微软雅黑" panose="020B0503020204020204" pitchFamily="34" charset="-122"/>
                  </a:endParaRPr>
                </a:p>
              </p:txBody>
            </p:sp>
          </p:grpSp>
          <p:sp>
            <p:nvSpPr>
              <p:cNvPr id="237" name="矩形 236"/>
              <p:cNvSpPr/>
              <p:nvPr/>
            </p:nvSpPr>
            <p:spPr>
              <a:xfrm>
                <a:off x="1103641" y="77416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程序设计课程</a:t>
                </a:r>
                <a:endParaRPr lang="en-US" altLang="zh-CN" sz="800" dirty="0" smtClean="0">
                  <a:latin typeface="微软雅黑" panose="020B0503020204020204" pitchFamily="34" charset="-122"/>
                  <a:ea typeface="微软雅黑" panose="020B0503020204020204" pitchFamily="34" charset="-122"/>
                </a:endParaRPr>
              </a:p>
              <a:p>
                <a:pPr algn="ctr"/>
                <a:r>
                  <a:rPr lang="en-US" altLang="zh-CN" sz="700" dirty="0" smtClean="0">
                    <a:latin typeface="微软雅黑" panose="020B0503020204020204" pitchFamily="34" charset="-122"/>
                    <a:ea typeface="微软雅黑" panose="020B0503020204020204" pitchFamily="34" charset="-122"/>
                  </a:rPr>
                  <a:t>C</a:t>
                </a:r>
                <a:r>
                  <a:rPr lang="zh-CN" altLang="en-US" sz="700" dirty="0" smtClean="0">
                    <a:latin typeface="微软雅黑" panose="020B0503020204020204" pitchFamily="34" charset="-122"/>
                    <a:ea typeface="微软雅黑" panose="020B0503020204020204" pitchFamily="34" charset="-122"/>
                  </a:rPr>
                  <a:t>、</a:t>
                </a:r>
                <a:r>
                  <a:rPr lang="en-US" altLang="zh-CN" sz="700" dirty="0" smtClean="0">
                    <a:latin typeface="微软雅黑" panose="020B0503020204020204" pitchFamily="34" charset="-122"/>
                    <a:ea typeface="微软雅黑" panose="020B0503020204020204" pitchFamily="34" charset="-122"/>
                  </a:rPr>
                  <a:t>C++</a:t>
                </a:r>
                <a:r>
                  <a:rPr lang="zh-CN" altLang="en-US" sz="700" dirty="0" smtClean="0">
                    <a:latin typeface="微软雅黑" panose="020B0503020204020204" pitchFamily="34" charset="-122"/>
                    <a:ea typeface="微软雅黑" panose="020B0503020204020204" pitchFamily="34" charset="-122"/>
                  </a:rPr>
                  <a:t>、</a:t>
                </a:r>
                <a:r>
                  <a:rPr lang="en-US" altLang="zh-CN" sz="700" dirty="0" smtClean="0">
                    <a:latin typeface="微软雅黑" panose="020B0503020204020204" pitchFamily="34" charset="-122"/>
                    <a:ea typeface="微软雅黑" panose="020B0503020204020204" pitchFamily="34" charset="-122"/>
                  </a:rPr>
                  <a:t>Java</a:t>
                </a:r>
                <a:r>
                  <a:rPr lang="zh-CN" altLang="en-US" sz="700" dirty="0" smtClean="0">
                    <a:latin typeface="微软雅黑" panose="020B0503020204020204" pitchFamily="34" charset="-122"/>
                    <a:ea typeface="微软雅黑" panose="020B0503020204020204" pitchFamily="34" charset="-122"/>
                  </a:rPr>
                  <a:t>、</a:t>
                </a:r>
                <a:r>
                  <a:rPr lang="en-US" altLang="zh-CN" sz="700" dirty="0" smtClean="0">
                    <a:latin typeface="微软雅黑" panose="020B0503020204020204" pitchFamily="34" charset="-122"/>
                    <a:ea typeface="微软雅黑" panose="020B0503020204020204" pitchFamily="34" charset="-122"/>
                  </a:rPr>
                  <a:t>Python</a:t>
                </a:r>
                <a:r>
                  <a:rPr lang="zh-CN" altLang="en-US" sz="700" dirty="0" smtClean="0">
                    <a:latin typeface="微软雅黑" panose="020B0503020204020204" pitchFamily="34" charset="-122"/>
                    <a:ea typeface="微软雅黑" panose="020B0503020204020204" pitchFamily="34" charset="-122"/>
                  </a:rPr>
                  <a:t>、</a:t>
                </a:r>
                <a:r>
                  <a:rPr lang="en-US" altLang="zh-CN" sz="700" dirty="0" smtClean="0">
                    <a:latin typeface="微软雅黑" panose="020B0503020204020204" pitchFamily="34" charset="-122"/>
                    <a:ea typeface="微软雅黑" panose="020B0503020204020204" pitchFamily="34" charset="-122"/>
                  </a:rPr>
                  <a:t>C#</a:t>
                </a:r>
                <a:endParaRPr lang="zh-CN" altLang="en-US" sz="700" dirty="0">
                  <a:latin typeface="微软雅黑" panose="020B0503020204020204" pitchFamily="34" charset="-122"/>
                  <a:ea typeface="微软雅黑" panose="020B0503020204020204" pitchFamily="34" charset="-122"/>
                </a:endParaRPr>
              </a:p>
            </p:txBody>
          </p:sp>
          <p:sp>
            <p:nvSpPr>
              <p:cNvPr id="238" name="圆角矩形 237"/>
              <p:cNvSpPr/>
              <p:nvPr/>
            </p:nvSpPr>
            <p:spPr>
              <a:xfrm>
                <a:off x="1019683" y="2346541"/>
                <a:ext cx="1380617"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anose="020B0503020204020204" pitchFamily="34" charset="-122"/>
                    <a:ea typeface="微软雅黑" panose="020B0503020204020204" pitchFamily="34" charset="-122"/>
                  </a:rPr>
                  <a:t>程序自动评判、算法可视化、大数据性能等</a:t>
                </a:r>
                <a:endParaRPr lang="zh-CN" altLang="en-US" sz="1000" b="1" dirty="0">
                  <a:latin typeface="微软雅黑" panose="020B0503020204020204" pitchFamily="34" charset="-122"/>
                  <a:ea typeface="微软雅黑" panose="020B0503020204020204" pitchFamily="34" charset="-122"/>
                </a:endParaRPr>
              </a:p>
            </p:txBody>
          </p:sp>
          <p:sp>
            <p:nvSpPr>
              <p:cNvPr id="239" name="圆角矩形 238"/>
              <p:cNvSpPr/>
              <p:nvPr/>
            </p:nvSpPr>
            <p:spPr>
              <a:xfrm>
                <a:off x="4363453" y="2348708"/>
                <a:ext cx="778042"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smtClean="0">
                    <a:latin typeface="微软雅黑" panose="020B0503020204020204" pitchFamily="34" charset="-122"/>
                    <a:ea typeface="微软雅黑" panose="020B0503020204020204" pitchFamily="34" charset="-122"/>
                  </a:rPr>
                  <a:t>SQL</a:t>
                </a:r>
                <a:r>
                  <a:rPr lang="zh-CN" altLang="en-US" sz="1000" b="1" dirty="0" smtClean="0">
                    <a:latin typeface="微软雅黑" panose="020B0503020204020204" pitchFamily="34" charset="-122"/>
                    <a:ea typeface="微软雅黑" panose="020B0503020204020204" pitchFamily="34" charset="-122"/>
                  </a:rPr>
                  <a:t>自动评测</a:t>
                </a:r>
                <a:endParaRPr lang="zh-CN" altLang="en-US" sz="1000" b="1" dirty="0">
                  <a:latin typeface="微软雅黑" panose="020B0503020204020204" pitchFamily="34" charset="-122"/>
                  <a:ea typeface="微软雅黑" panose="020B0503020204020204" pitchFamily="34" charset="-122"/>
                </a:endParaRPr>
              </a:p>
            </p:txBody>
          </p:sp>
          <p:sp>
            <p:nvSpPr>
              <p:cNvPr id="240" name="矩形 239"/>
              <p:cNvSpPr/>
              <p:nvPr/>
            </p:nvSpPr>
            <p:spPr>
              <a:xfrm>
                <a:off x="1103641" y="116278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数据结构与算法课程</a:t>
                </a:r>
                <a:endParaRPr lang="en-US" altLang="zh-CN" sz="800" dirty="0" smtClean="0">
                  <a:latin typeface="微软雅黑" panose="020B0503020204020204" pitchFamily="34" charset="-122"/>
                  <a:ea typeface="微软雅黑" panose="020B0503020204020204" pitchFamily="34" charset="-122"/>
                </a:endParaRPr>
              </a:p>
            </p:txBody>
          </p:sp>
          <p:sp>
            <p:nvSpPr>
              <p:cNvPr id="241" name="矩形 240"/>
              <p:cNvSpPr/>
              <p:nvPr/>
            </p:nvSpPr>
            <p:spPr>
              <a:xfrm>
                <a:off x="4371475" y="1940024"/>
                <a:ext cx="77002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数据库系统概论</a:t>
                </a:r>
                <a:endParaRPr lang="en-US" altLang="zh-CN" sz="800" dirty="0" smtClean="0">
                  <a:latin typeface="微软雅黑" panose="020B0503020204020204" pitchFamily="34" charset="-122"/>
                  <a:ea typeface="微软雅黑" panose="020B0503020204020204" pitchFamily="34" charset="-122"/>
                </a:endParaRPr>
              </a:p>
            </p:txBody>
          </p:sp>
          <p:sp>
            <p:nvSpPr>
              <p:cNvPr id="242" name="矩形 241"/>
              <p:cNvSpPr/>
              <p:nvPr/>
            </p:nvSpPr>
            <p:spPr>
              <a:xfrm>
                <a:off x="1103641" y="155140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算法设计与分析</a:t>
                </a:r>
                <a:endParaRPr lang="en-US" altLang="zh-CN" sz="800" dirty="0" smtClean="0">
                  <a:latin typeface="微软雅黑" panose="020B0503020204020204" pitchFamily="34" charset="-122"/>
                  <a:ea typeface="微软雅黑" panose="020B0503020204020204" pitchFamily="34" charset="-122"/>
                </a:endParaRPr>
              </a:p>
            </p:txBody>
          </p:sp>
          <p:sp>
            <p:nvSpPr>
              <p:cNvPr id="243" name="矩形 242"/>
              <p:cNvSpPr/>
              <p:nvPr/>
            </p:nvSpPr>
            <p:spPr>
              <a:xfrm>
                <a:off x="1103641" y="194002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计算概论</a:t>
                </a:r>
                <a:endParaRPr lang="en-US" altLang="zh-CN" sz="800" dirty="0" smtClean="0">
                  <a:latin typeface="微软雅黑" panose="020B0503020204020204" pitchFamily="34" charset="-122"/>
                  <a:ea typeface="微软雅黑" panose="020B0503020204020204" pitchFamily="34" charset="-122"/>
                </a:endParaRPr>
              </a:p>
            </p:txBody>
          </p:sp>
          <p:sp>
            <p:nvSpPr>
              <p:cNvPr id="244" name="圆角矩形 243"/>
              <p:cNvSpPr/>
              <p:nvPr/>
            </p:nvSpPr>
            <p:spPr>
              <a:xfrm>
                <a:off x="2421014" y="2356328"/>
                <a:ext cx="992345"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anose="020B0503020204020204" pitchFamily="34" charset="-122"/>
                    <a:ea typeface="微软雅黑" panose="020B0503020204020204" pitchFamily="34" charset="-122"/>
                  </a:rPr>
                  <a:t>小组作业、小组互评、</a:t>
                </a:r>
                <a:r>
                  <a:rPr lang="en-US" altLang="zh-CN" sz="1000" b="1" dirty="0" err="1" smtClean="0">
                    <a:latin typeface="微软雅黑" panose="020B0503020204020204" pitchFamily="34" charset="-122"/>
                    <a:ea typeface="微软雅黑" panose="020B0503020204020204" pitchFamily="34" charset="-122"/>
                  </a:rPr>
                  <a:t>Github</a:t>
                </a:r>
                <a:endParaRPr lang="zh-CN" altLang="en-US" sz="1000" b="1" dirty="0">
                  <a:latin typeface="微软雅黑" panose="020B0503020204020204" pitchFamily="34" charset="-122"/>
                  <a:ea typeface="微软雅黑" panose="020B0503020204020204" pitchFamily="34" charset="-122"/>
                </a:endParaRPr>
              </a:p>
            </p:txBody>
          </p:sp>
          <p:sp>
            <p:nvSpPr>
              <p:cNvPr id="245" name="矩形 244"/>
              <p:cNvSpPr/>
              <p:nvPr/>
            </p:nvSpPr>
            <p:spPr>
              <a:xfrm>
                <a:off x="2458798" y="76654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软件工程</a:t>
                </a:r>
                <a:endParaRPr lang="en-US" altLang="zh-CN" sz="800" dirty="0" smtClean="0">
                  <a:latin typeface="微软雅黑" panose="020B0503020204020204" pitchFamily="34" charset="-122"/>
                  <a:ea typeface="微软雅黑" panose="020B0503020204020204" pitchFamily="34" charset="-122"/>
                </a:endParaRPr>
              </a:p>
            </p:txBody>
          </p:sp>
          <p:sp>
            <p:nvSpPr>
              <p:cNvPr id="246" name="矩形 245"/>
              <p:cNvSpPr/>
              <p:nvPr/>
            </p:nvSpPr>
            <p:spPr>
              <a:xfrm>
                <a:off x="2458798" y="115516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面向对象设计</a:t>
                </a:r>
                <a:endParaRPr lang="en-US" altLang="zh-CN" sz="800" dirty="0" smtClean="0">
                  <a:latin typeface="微软雅黑" panose="020B0503020204020204" pitchFamily="34" charset="-122"/>
                  <a:ea typeface="微软雅黑" panose="020B0503020204020204" pitchFamily="34" charset="-122"/>
                </a:endParaRPr>
              </a:p>
            </p:txBody>
          </p:sp>
          <p:sp>
            <p:nvSpPr>
              <p:cNvPr id="247" name="矩形 246"/>
              <p:cNvSpPr/>
              <p:nvPr/>
            </p:nvSpPr>
            <p:spPr>
              <a:xfrm>
                <a:off x="2458798" y="154378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软件体系结构</a:t>
                </a:r>
                <a:endParaRPr lang="en-US" altLang="zh-CN" sz="800" dirty="0" smtClean="0">
                  <a:latin typeface="微软雅黑" panose="020B0503020204020204" pitchFamily="34" charset="-122"/>
                  <a:ea typeface="微软雅黑" panose="020B0503020204020204" pitchFamily="34" charset="-122"/>
                </a:endParaRPr>
              </a:p>
            </p:txBody>
          </p:sp>
          <p:sp>
            <p:nvSpPr>
              <p:cNvPr id="248" name="矩形 247"/>
              <p:cNvSpPr/>
              <p:nvPr/>
            </p:nvSpPr>
            <p:spPr>
              <a:xfrm>
                <a:off x="2458798" y="193240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软件测试</a:t>
                </a:r>
                <a:endParaRPr lang="en-US" altLang="zh-CN" sz="800" dirty="0" smtClean="0">
                  <a:latin typeface="微软雅黑" panose="020B0503020204020204" pitchFamily="34" charset="-122"/>
                  <a:ea typeface="微软雅黑" panose="020B0503020204020204" pitchFamily="34" charset="-122"/>
                </a:endParaRPr>
              </a:p>
            </p:txBody>
          </p:sp>
          <p:sp>
            <p:nvSpPr>
              <p:cNvPr id="249" name="圆角矩形 248"/>
              <p:cNvSpPr/>
              <p:nvPr/>
            </p:nvSpPr>
            <p:spPr>
              <a:xfrm>
                <a:off x="3434073" y="2348708"/>
                <a:ext cx="908525"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anose="020B0503020204020204" pitchFamily="34" charset="-122"/>
                    <a:ea typeface="微软雅黑" panose="020B0503020204020204" pitchFamily="34" charset="-122"/>
                  </a:rPr>
                  <a:t>计算机系统</a:t>
                </a:r>
                <a:endParaRPr lang="zh-CN" altLang="en-US" sz="1000" b="1" dirty="0">
                  <a:latin typeface="微软雅黑" panose="020B0503020204020204" pitchFamily="34" charset="-122"/>
                  <a:ea typeface="微软雅黑" panose="020B0503020204020204" pitchFamily="34" charset="-122"/>
                </a:endParaRPr>
              </a:p>
            </p:txBody>
          </p:sp>
          <p:sp>
            <p:nvSpPr>
              <p:cNvPr id="250" name="矩形 249"/>
              <p:cNvSpPr/>
              <p:nvPr/>
            </p:nvSpPr>
            <p:spPr>
              <a:xfrm>
                <a:off x="3495118" y="77416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计算机组成原理</a:t>
                </a:r>
                <a:endParaRPr lang="en-US" altLang="zh-CN" sz="800" dirty="0" smtClean="0">
                  <a:latin typeface="微软雅黑" panose="020B0503020204020204" pitchFamily="34" charset="-122"/>
                  <a:ea typeface="微软雅黑" panose="020B0503020204020204" pitchFamily="34" charset="-122"/>
                </a:endParaRPr>
              </a:p>
            </p:txBody>
          </p:sp>
          <p:sp>
            <p:nvSpPr>
              <p:cNvPr id="251" name="矩形 250"/>
              <p:cNvSpPr/>
              <p:nvPr/>
            </p:nvSpPr>
            <p:spPr>
              <a:xfrm>
                <a:off x="3495118" y="116278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多核程序设计</a:t>
                </a:r>
                <a:endParaRPr lang="en-US" altLang="zh-CN" sz="800" dirty="0" smtClean="0">
                  <a:latin typeface="微软雅黑" panose="020B0503020204020204" pitchFamily="34" charset="-122"/>
                  <a:ea typeface="微软雅黑" panose="020B0503020204020204" pitchFamily="34" charset="-122"/>
                </a:endParaRPr>
              </a:p>
            </p:txBody>
          </p:sp>
          <p:sp>
            <p:nvSpPr>
              <p:cNvPr id="252" name="矩形 251"/>
              <p:cNvSpPr/>
              <p:nvPr/>
            </p:nvSpPr>
            <p:spPr>
              <a:xfrm>
                <a:off x="3495118" y="155140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高性能计算</a:t>
                </a:r>
                <a:endParaRPr lang="en-US" altLang="zh-CN" sz="800" dirty="0" smtClean="0">
                  <a:latin typeface="微软雅黑" panose="020B0503020204020204" pitchFamily="34" charset="-122"/>
                  <a:ea typeface="微软雅黑" panose="020B0503020204020204" pitchFamily="34" charset="-122"/>
                </a:endParaRPr>
              </a:p>
            </p:txBody>
          </p:sp>
          <p:sp>
            <p:nvSpPr>
              <p:cNvPr id="253" name="矩形 252"/>
              <p:cNvSpPr/>
              <p:nvPr/>
            </p:nvSpPr>
            <p:spPr>
              <a:xfrm>
                <a:off x="3495118" y="194002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并行计算</a:t>
                </a:r>
                <a:endParaRPr lang="en-US" altLang="zh-CN" sz="800" dirty="0" smtClean="0">
                  <a:latin typeface="微软雅黑" panose="020B0503020204020204" pitchFamily="34" charset="-122"/>
                  <a:ea typeface="微软雅黑" panose="020B0503020204020204" pitchFamily="34" charset="-122"/>
                </a:endParaRPr>
              </a:p>
            </p:txBody>
          </p:sp>
          <p:sp>
            <p:nvSpPr>
              <p:cNvPr id="254" name="圆角矩形 253"/>
              <p:cNvSpPr/>
              <p:nvPr/>
            </p:nvSpPr>
            <p:spPr>
              <a:xfrm>
                <a:off x="5208026" y="2348708"/>
                <a:ext cx="1075327" cy="51172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b="1" dirty="0" smtClean="0">
                    <a:latin typeface="微软雅黑" panose="020B0503020204020204" pitchFamily="34" charset="-122"/>
                    <a:ea typeface="微软雅黑" panose="020B0503020204020204" pitchFamily="34" charset="-122"/>
                  </a:rPr>
                  <a:t>OS</a:t>
                </a:r>
                <a:r>
                  <a:rPr lang="zh-CN" altLang="en-US" sz="1000" b="1" dirty="0" smtClean="0">
                    <a:latin typeface="微软雅黑" panose="020B0503020204020204" pitchFamily="34" charset="-122"/>
                    <a:ea typeface="微软雅黑" panose="020B0503020204020204" pitchFamily="34" charset="-122"/>
                  </a:rPr>
                  <a:t>实验环境</a:t>
                </a:r>
                <a:endParaRPr lang="zh-CN" altLang="en-US" sz="1000" b="1" dirty="0">
                  <a:latin typeface="微软雅黑" panose="020B0503020204020204" pitchFamily="34" charset="-122"/>
                  <a:ea typeface="微软雅黑" panose="020B0503020204020204" pitchFamily="34" charset="-122"/>
                </a:endParaRPr>
              </a:p>
            </p:txBody>
          </p:sp>
          <p:sp>
            <p:nvSpPr>
              <p:cNvPr id="255" name="矩形 254"/>
              <p:cNvSpPr/>
              <p:nvPr/>
            </p:nvSpPr>
            <p:spPr>
              <a:xfrm>
                <a:off x="5231372" y="1940024"/>
                <a:ext cx="1018731"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操作系统</a:t>
                </a:r>
                <a:endParaRPr lang="en-US" altLang="zh-CN" sz="800" dirty="0" smtClean="0">
                  <a:latin typeface="微软雅黑" panose="020B0503020204020204" pitchFamily="34" charset="-122"/>
                  <a:ea typeface="微软雅黑" panose="020B0503020204020204" pitchFamily="34" charset="-122"/>
                </a:endParaRPr>
              </a:p>
              <a:p>
                <a:pPr algn="ctr"/>
                <a:r>
                  <a:rPr lang="zh-CN" altLang="en-US" sz="800" dirty="0" smtClean="0">
                    <a:latin typeface="微软雅黑" panose="020B0503020204020204" pitchFamily="34" charset="-122"/>
                    <a:ea typeface="微软雅黑" panose="020B0503020204020204" pitchFamily="34" charset="-122"/>
                  </a:rPr>
                  <a:t>实验</a:t>
                </a:r>
                <a:endParaRPr lang="en-US" altLang="zh-CN" sz="800" dirty="0" smtClean="0">
                  <a:latin typeface="微软雅黑" panose="020B0503020204020204" pitchFamily="34" charset="-122"/>
                  <a:ea typeface="微软雅黑" panose="020B0503020204020204" pitchFamily="34" charset="-122"/>
                </a:endParaRPr>
              </a:p>
            </p:txBody>
          </p:sp>
          <p:sp>
            <p:nvSpPr>
              <p:cNvPr id="256" name="圆角矩形 255"/>
              <p:cNvSpPr/>
              <p:nvPr/>
            </p:nvSpPr>
            <p:spPr>
              <a:xfrm>
                <a:off x="6333688" y="2348708"/>
                <a:ext cx="2281806" cy="51172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anose="020B0503020204020204" pitchFamily="34" charset="-122"/>
                    <a:ea typeface="微软雅黑" panose="020B0503020204020204" pitchFamily="34" charset="-122"/>
                  </a:rPr>
                  <a:t>大数据实验环境</a:t>
                </a:r>
                <a:endParaRPr lang="zh-CN" altLang="en-US" sz="1000" b="1" dirty="0">
                  <a:latin typeface="微软雅黑" panose="020B0503020204020204" pitchFamily="34" charset="-122"/>
                  <a:ea typeface="微软雅黑" panose="020B0503020204020204" pitchFamily="34" charset="-122"/>
                </a:endParaRPr>
              </a:p>
            </p:txBody>
          </p:sp>
          <p:sp>
            <p:nvSpPr>
              <p:cNvPr id="257" name="矩形 256"/>
              <p:cNvSpPr/>
              <p:nvPr/>
            </p:nvSpPr>
            <p:spPr>
              <a:xfrm>
                <a:off x="6375633" y="1944918"/>
                <a:ext cx="216436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大数据基础</a:t>
                </a:r>
                <a:endParaRPr lang="en-US" altLang="zh-CN" sz="800" dirty="0" smtClean="0">
                  <a:latin typeface="微软雅黑" panose="020B0503020204020204" pitchFamily="34" charset="-122"/>
                  <a:ea typeface="微软雅黑" panose="020B0503020204020204" pitchFamily="34" charset="-122"/>
                </a:endParaRPr>
              </a:p>
            </p:txBody>
          </p:sp>
          <p:sp>
            <p:nvSpPr>
              <p:cNvPr id="258" name="TextBox 257"/>
              <p:cNvSpPr txBox="1"/>
              <p:nvPr/>
            </p:nvSpPr>
            <p:spPr>
              <a:xfrm>
                <a:off x="2404486" y="285777"/>
                <a:ext cx="2014895" cy="300082"/>
              </a:xfrm>
              <a:prstGeom prst="rect">
                <a:avLst/>
              </a:prstGeom>
              <a:noFill/>
            </p:spPr>
            <p:txBody>
              <a:bodyPr wrap="square" rtlCol="0">
                <a:spAutoFit/>
              </a:bodyPr>
              <a:lstStyle/>
              <a:p>
                <a:pPr algn="ctr"/>
                <a:r>
                  <a:rPr lang="zh-CN" altLang="en-US" b="1" dirty="0" smtClean="0">
                    <a:latin typeface="微软雅黑" panose="020B0503020204020204" pitchFamily="34" charset="-122"/>
                    <a:ea typeface="微软雅黑" panose="020B0503020204020204" pitchFamily="34" charset="-122"/>
                  </a:rPr>
                  <a:t>大数据基础能力培养</a:t>
                </a:r>
                <a:endParaRPr lang="zh-CN" altLang="en-US" b="1" dirty="0">
                  <a:latin typeface="微软雅黑" panose="020B0503020204020204" pitchFamily="34" charset="-122"/>
                  <a:ea typeface="微软雅黑" panose="020B0503020204020204" pitchFamily="34" charset="-122"/>
                </a:endParaRPr>
              </a:p>
            </p:txBody>
          </p:sp>
          <p:sp>
            <p:nvSpPr>
              <p:cNvPr id="259" name="TextBox 258"/>
              <p:cNvSpPr txBox="1"/>
              <p:nvPr/>
            </p:nvSpPr>
            <p:spPr>
              <a:xfrm>
                <a:off x="6333750" y="285777"/>
                <a:ext cx="2064600" cy="300082"/>
              </a:xfrm>
              <a:prstGeom prst="rect">
                <a:avLst/>
              </a:prstGeom>
              <a:noFill/>
            </p:spPr>
            <p:txBody>
              <a:bodyPr wrap="square" rtlCol="0">
                <a:spAutoFit/>
              </a:bodyPr>
              <a:lstStyle/>
              <a:p>
                <a:pPr algn="ctr"/>
                <a:r>
                  <a:rPr lang="zh-CN" altLang="en-US" b="1" dirty="0" smtClean="0">
                    <a:latin typeface="微软雅黑" panose="020B0503020204020204" pitchFamily="34" charset="-122"/>
                    <a:ea typeface="微软雅黑" panose="020B0503020204020204" pitchFamily="34" charset="-122"/>
                  </a:rPr>
                  <a:t>大数据专业能力培养</a:t>
                </a:r>
                <a:endParaRPr lang="zh-CN" altLang="en-US" b="1" dirty="0">
                  <a:latin typeface="微软雅黑" panose="020B0503020204020204" pitchFamily="34" charset="-122"/>
                  <a:ea typeface="微软雅黑" panose="020B0503020204020204" pitchFamily="34" charset="-122"/>
                </a:endParaRPr>
              </a:p>
            </p:txBody>
          </p:sp>
          <p:sp>
            <p:nvSpPr>
              <p:cNvPr id="260" name="矩形 259"/>
              <p:cNvSpPr/>
              <p:nvPr/>
            </p:nvSpPr>
            <p:spPr>
              <a:xfrm>
                <a:off x="1074419" y="622935"/>
                <a:ext cx="5150211"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1" name="矩形 260"/>
              <p:cNvSpPr/>
              <p:nvPr/>
            </p:nvSpPr>
            <p:spPr>
              <a:xfrm>
                <a:off x="6367243" y="630555"/>
                <a:ext cx="2016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8" name="组合 67"/>
              <p:cNvGrpSpPr/>
              <p:nvPr/>
            </p:nvGrpSpPr>
            <p:grpSpPr>
              <a:xfrm>
                <a:off x="7935239" y="3863206"/>
                <a:ext cx="557036" cy="486212"/>
                <a:chOff x="650561" y="255369"/>
                <a:chExt cx="668789" cy="668789"/>
              </a:xfrm>
              <a:solidFill>
                <a:srgbClr val="FFC000"/>
              </a:solidFill>
            </p:grpSpPr>
            <p:sp>
              <p:nvSpPr>
                <p:cNvPr id="271" name="椭圆 270"/>
                <p:cNvSpPr/>
                <p:nvPr/>
              </p:nvSpPr>
              <p:spPr>
                <a:xfrm>
                  <a:off x="650561" y="255369"/>
                  <a:ext cx="668789" cy="668789"/>
                </a:xfrm>
                <a:prstGeom prst="ellipse">
                  <a:avLst/>
                </a:prstGeom>
                <a:grpFill/>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272" name="椭圆 4"/>
                <p:cNvSpPr/>
                <p:nvPr/>
              </p:nvSpPr>
              <p:spPr>
                <a:xfrm>
                  <a:off x="748503" y="353311"/>
                  <a:ext cx="472905" cy="472905"/>
                </a:xfrm>
                <a:prstGeom prst="rect">
                  <a:avLst/>
                </a:prstGeom>
                <a:grpFill/>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统计</a:t>
                  </a:r>
                  <a:endParaRPr lang="en-US" altLang="zh-CN" sz="1000" b="1" dirty="0" smtClean="0">
                    <a:latin typeface="微软雅黑" panose="020B0503020204020204" pitchFamily="34" charset="-122"/>
                    <a:ea typeface="微软雅黑" panose="020B0503020204020204" pitchFamily="34" charset="-122"/>
                  </a:endParaRPr>
                </a:p>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分析</a:t>
                  </a:r>
                  <a:endParaRPr lang="zh-CN" altLang="en-US" sz="1000" b="1" dirty="0">
                    <a:latin typeface="微软雅黑" panose="020B0503020204020204" pitchFamily="34" charset="-122"/>
                    <a:ea typeface="微软雅黑" panose="020B0503020204020204" pitchFamily="34" charset="-122"/>
                  </a:endParaRPr>
                </a:p>
              </p:txBody>
            </p:sp>
          </p:grpSp>
          <p:grpSp>
            <p:nvGrpSpPr>
              <p:cNvPr id="29" name="Diagram group"/>
              <p:cNvGrpSpPr/>
              <p:nvPr/>
            </p:nvGrpSpPr>
            <p:grpSpPr>
              <a:xfrm>
                <a:off x="437437" y="2702482"/>
                <a:ext cx="474708" cy="467939"/>
                <a:chOff x="2346933" y="2472"/>
                <a:chExt cx="783024" cy="783024"/>
              </a:xfrm>
              <a:solidFill>
                <a:srgbClr val="00B050"/>
              </a:solidFill>
              <a:scene3d>
                <a:camera prst="orthographicFront">
                  <a:rot lat="0" lon="0" rev="0"/>
                </a:camera>
                <a:lightRig rig="threePt" dir="t"/>
              </a:scene3d>
            </p:grpSpPr>
            <p:grpSp>
              <p:nvGrpSpPr>
                <p:cNvPr id="30" name="组合 6"/>
                <p:cNvGrpSpPr/>
                <p:nvPr/>
              </p:nvGrpSpPr>
              <p:grpSpPr>
                <a:xfrm>
                  <a:off x="2346933" y="2472"/>
                  <a:ext cx="783024" cy="783024"/>
                  <a:chOff x="2346933" y="2472"/>
                  <a:chExt cx="783024" cy="783024"/>
                </a:xfrm>
                <a:grpFill/>
                <a:scene3d>
                  <a:camera prst="orthographicFront">
                    <a:rot lat="0" lon="0" rev="0"/>
                  </a:camera>
                  <a:lightRig rig="threePt" dir="t"/>
                </a:scene3d>
              </p:grpSpPr>
              <p:sp>
                <p:nvSpPr>
                  <p:cNvPr id="269" name="椭圆 268"/>
                  <p:cNvSpPr/>
                  <p:nvPr/>
                </p:nvSpPr>
                <p:spPr>
                  <a:xfrm>
                    <a:off x="2346933" y="2472"/>
                    <a:ext cx="783024" cy="783024"/>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70" name="椭圆 4"/>
                  <p:cNvSpPr/>
                  <p:nvPr/>
                </p:nvSpPr>
                <p:spPr>
                  <a:xfrm>
                    <a:off x="2461604" y="117143"/>
                    <a:ext cx="553682" cy="5536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数据</a:t>
                    </a:r>
                    <a:r>
                      <a:rPr lang="en-US" altLang="zh-CN" sz="1000" b="1" dirty="0" smtClean="0">
                        <a:latin typeface="微软雅黑" panose="020B0503020204020204" pitchFamily="34" charset="-122"/>
                        <a:ea typeface="微软雅黑" panose="020B0503020204020204" pitchFamily="34" charset="-122"/>
                      </a:rPr>
                      <a:t>API</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31" name="Diagram group"/>
              <p:cNvGrpSpPr/>
              <p:nvPr/>
            </p:nvGrpSpPr>
            <p:grpSpPr>
              <a:xfrm>
                <a:off x="86917" y="3068242"/>
                <a:ext cx="474708" cy="467939"/>
                <a:chOff x="2346933" y="2472"/>
                <a:chExt cx="783024" cy="783024"/>
              </a:xfrm>
              <a:solidFill>
                <a:srgbClr val="00B050"/>
              </a:solidFill>
              <a:scene3d>
                <a:camera prst="orthographicFront">
                  <a:rot lat="0" lon="0" rev="0"/>
                </a:camera>
                <a:lightRig rig="threePt" dir="t"/>
              </a:scene3d>
            </p:grpSpPr>
            <p:grpSp>
              <p:nvGrpSpPr>
                <p:cNvPr id="224" name="组合 6"/>
                <p:cNvGrpSpPr/>
                <p:nvPr/>
              </p:nvGrpSpPr>
              <p:grpSpPr>
                <a:xfrm>
                  <a:off x="2346933" y="2472"/>
                  <a:ext cx="783024" cy="783024"/>
                  <a:chOff x="2346933" y="2472"/>
                  <a:chExt cx="783024" cy="783024"/>
                </a:xfrm>
                <a:grpFill/>
                <a:scene3d>
                  <a:camera prst="orthographicFront">
                    <a:rot lat="0" lon="0" rev="0"/>
                  </a:camera>
                  <a:lightRig rig="threePt" dir="t"/>
                </a:scene3d>
              </p:grpSpPr>
              <p:sp>
                <p:nvSpPr>
                  <p:cNvPr id="266" name="椭圆 265"/>
                  <p:cNvSpPr/>
                  <p:nvPr/>
                </p:nvSpPr>
                <p:spPr>
                  <a:xfrm>
                    <a:off x="2346933" y="2472"/>
                    <a:ext cx="783024" cy="783024"/>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67" name="椭圆 4"/>
                  <p:cNvSpPr/>
                  <p:nvPr/>
                </p:nvSpPr>
                <p:spPr>
                  <a:xfrm>
                    <a:off x="2461604" y="117143"/>
                    <a:ext cx="553682" cy="5536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数据挖掘</a:t>
                    </a:r>
                    <a:endParaRPr lang="zh-CN" altLang="en-US" sz="1000" b="1" dirty="0">
                      <a:latin typeface="微软雅黑" panose="020B0503020204020204" pitchFamily="34" charset="-122"/>
                      <a:ea typeface="微软雅黑" panose="020B0503020204020204" pitchFamily="34" charset="-122"/>
                    </a:endParaRPr>
                  </a:p>
                </p:txBody>
              </p:sp>
            </p:grpSp>
          </p:grpSp>
        </p:grpSp>
        <p:sp>
          <p:nvSpPr>
            <p:cNvPr id="208" name="矩形 207"/>
            <p:cNvSpPr/>
            <p:nvPr/>
          </p:nvSpPr>
          <p:spPr>
            <a:xfrm>
              <a:off x="58723" y="1560353"/>
              <a:ext cx="1073791" cy="1107996"/>
            </a:xfrm>
            <a:prstGeom prst="rect">
              <a:avLst/>
            </a:prstGeom>
          </p:spPr>
          <p:txBody>
            <a:bodyPr wrap="square" lIns="68580" tIns="34290" rIns="68580" bIns="34290">
              <a:spAutoFit/>
            </a:bodyPr>
            <a:lstStyle/>
            <a:p>
              <a:pPr algn="just"/>
              <a:r>
                <a:rPr lang="zh-CN" altLang="en-US" b="1" dirty="0" smtClean="0">
                  <a:solidFill>
                    <a:srgbClr val="C00000"/>
                  </a:solidFill>
                  <a:latin typeface="微软雅黑" panose="020B0503020204020204" pitchFamily="34" charset="-122"/>
                  <a:ea typeface="微软雅黑" panose="020B0503020204020204" pitchFamily="34" charset="-122"/>
                </a:rPr>
                <a:t>基于</a:t>
              </a:r>
              <a:r>
                <a:rPr lang="en-US" altLang="zh-CN" b="1" dirty="0" smtClean="0">
                  <a:solidFill>
                    <a:srgbClr val="C00000"/>
                  </a:solidFill>
                  <a:latin typeface="微软雅黑" panose="020B0503020204020204" pitchFamily="34" charset="-122"/>
                  <a:ea typeface="微软雅黑" panose="020B0503020204020204" pitchFamily="34" charset="-122"/>
                </a:rPr>
                <a:t>CG</a:t>
              </a:r>
              <a:r>
                <a:rPr lang="zh-CN" altLang="en-US" b="1" dirty="0" smtClean="0">
                  <a:solidFill>
                    <a:srgbClr val="C00000"/>
                  </a:solidFill>
                  <a:latin typeface="微软雅黑" panose="020B0503020204020204" pitchFamily="34" charset="-122"/>
                  <a:ea typeface="微软雅黑" panose="020B0503020204020204" pitchFamily="34" charset="-122"/>
                </a:rPr>
                <a:t>一体化平台，沉淀教育数据，开展教育大数据科研</a:t>
              </a:r>
              <a:endParaRPr lang="zh-CN" altLang="en-US" b="1" dirty="0" smtClean="0">
                <a:solidFill>
                  <a:srgbClr val="C00000"/>
                </a:solidFill>
                <a:latin typeface="微软雅黑" panose="020B0503020204020204" pitchFamily="34" charset="-122"/>
                <a:ea typeface="微软雅黑" panose="020B0503020204020204" pitchFamily="34" charset="-122"/>
              </a:endParaRPr>
            </a:p>
          </p:txBody>
        </p:sp>
        <p:sp>
          <p:nvSpPr>
            <p:cNvPr id="209" name="矩形 208"/>
            <p:cNvSpPr/>
            <p:nvPr/>
          </p:nvSpPr>
          <p:spPr>
            <a:xfrm>
              <a:off x="4446977" y="1594621"/>
              <a:ext cx="77002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数据库系统原理</a:t>
              </a:r>
              <a:endParaRPr lang="en-US" altLang="zh-CN" sz="800" dirty="0" smtClean="0">
                <a:latin typeface="微软雅黑" panose="020B0503020204020204" pitchFamily="34" charset="-122"/>
                <a:ea typeface="微软雅黑" panose="020B0503020204020204" pitchFamily="34" charset="-122"/>
              </a:endParaRPr>
            </a:p>
          </p:txBody>
        </p:sp>
        <p:sp>
          <p:nvSpPr>
            <p:cNvPr id="210" name="矩形 209"/>
            <p:cNvSpPr/>
            <p:nvPr/>
          </p:nvSpPr>
          <p:spPr>
            <a:xfrm>
              <a:off x="5299882" y="1586375"/>
              <a:ext cx="1018731"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dirty="0" smtClean="0">
                  <a:latin typeface="微软雅黑" panose="020B0503020204020204" pitchFamily="34" charset="-122"/>
                  <a:ea typeface="微软雅黑" panose="020B0503020204020204" pitchFamily="34" charset="-122"/>
                </a:rPr>
                <a:t>Linux</a:t>
              </a:r>
              <a:r>
                <a:rPr lang="zh-CN" altLang="en-US" sz="800" dirty="0" smtClean="0">
                  <a:latin typeface="微软雅黑" panose="020B0503020204020204" pitchFamily="34" charset="-122"/>
                  <a:ea typeface="微软雅黑" panose="020B0503020204020204" pitchFamily="34" charset="-122"/>
                </a:rPr>
                <a:t>操作系统</a:t>
              </a:r>
              <a:endParaRPr lang="en-US" altLang="zh-CN" sz="800" dirty="0" smtClean="0">
                <a:latin typeface="微软雅黑" panose="020B0503020204020204" pitchFamily="34" charset="-122"/>
                <a:ea typeface="微软雅黑" panose="020B0503020204020204" pitchFamily="34" charset="-122"/>
              </a:endParaRPr>
            </a:p>
          </p:txBody>
        </p:sp>
        <p:sp>
          <p:nvSpPr>
            <p:cNvPr id="211" name="矩形 210"/>
            <p:cNvSpPr/>
            <p:nvPr/>
          </p:nvSpPr>
          <p:spPr>
            <a:xfrm>
              <a:off x="6444143" y="1599658"/>
              <a:ext cx="216436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数据采集与清洗</a:t>
              </a:r>
              <a:endParaRPr lang="en-US" altLang="zh-CN" sz="800" dirty="0" smtClean="0">
                <a:latin typeface="微软雅黑" panose="020B0503020204020204" pitchFamily="34" charset="-122"/>
                <a:ea typeface="微软雅黑" panose="020B0503020204020204" pitchFamily="34" charset="-122"/>
              </a:endParaRPr>
            </a:p>
          </p:txBody>
        </p:sp>
        <p:sp>
          <p:nvSpPr>
            <p:cNvPr id="212" name="矩形 211"/>
            <p:cNvSpPr/>
            <p:nvPr/>
          </p:nvSpPr>
          <p:spPr>
            <a:xfrm>
              <a:off x="6445541" y="1206773"/>
              <a:ext cx="216436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机器学习与数据挖掘</a:t>
              </a:r>
              <a:endParaRPr lang="en-US" altLang="zh-CN" sz="800" dirty="0" smtClean="0">
                <a:latin typeface="微软雅黑" panose="020B0503020204020204" pitchFamily="34" charset="-122"/>
                <a:ea typeface="微软雅黑" panose="020B0503020204020204" pitchFamily="34" charset="-122"/>
              </a:endParaRPr>
            </a:p>
          </p:txBody>
        </p:sp>
        <p:sp>
          <p:nvSpPr>
            <p:cNvPr id="213" name="矩形 212"/>
            <p:cNvSpPr/>
            <p:nvPr/>
          </p:nvSpPr>
          <p:spPr>
            <a:xfrm>
              <a:off x="6446939" y="813889"/>
              <a:ext cx="216436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大数据项目实训</a:t>
              </a:r>
              <a:endParaRPr lang="en-US" altLang="zh-CN" sz="800" dirty="0" smtClean="0">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417095" y="973556"/>
            <a:ext cx="8726905" cy="789930"/>
          </a:xfrm>
        </p:spPr>
        <p:txBody>
          <a:bodyPr/>
          <a:lstStyle/>
          <a:p>
            <a:r>
              <a:rPr lang="zh-CN" altLang="en-US" b="1" dirty="0" smtClean="0">
                <a:latin typeface="微软雅黑" panose="020B0503020204020204" pitchFamily="34" charset="-122"/>
                <a:ea typeface="微软雅黑" panose="020B0503020204020204" pitchFamily="34" charset="-122"/>
              </a:rPr>
              <a:t>大数据实验</a:t>
            </a:r>
            <a:r>
              <a:rPr lang="zh-CN" altLang="en-US" smtClean="0">
                <a:latin typeface="微软雅黑" panose="020B0503020204020204" pitchFamily="34" charset="-122"/>
                <a:ea typeface="微软雅黑" panose="020B0503020204020204" pitchFamily="34" charset="-122"/>
              </a:rPr>
              <a:t>：</a:t>
            </a:r>
            <a:r>
              <a:rPr lang="zh-CN" altLang="en-US" b="1" smtClean="0"/>
              <a:t> </a:t>
            </a:r>
            <a:r>
              <a:rPr lang="zh-CN" altLang="en-US" smtClean="0">
                <a:latin typeface="微软雅黑" panose="020B0503020204020204" pitchFamily="34" charset="-122"/>
                <a:ea typeface="微软雅黑" panose="020B0503020204020204" pitchFamily="34" charset="-122"/>
              </a:rPr>
              <a:t>大数据知识体系</a:t>
            </a:r>
            <a:endParaRPr lang="en-US" altLang="zh-CN" dirty="0" smtClean="0">
              <a:latin typeface="微软雅黑" panose="020B0503020204020204" pitchFamily="34" charset="-122"/>
              <a:ea typeface="微软雅黑" panose="020B0503020204020204" pitchFamily="34" charset="-122"/>
            </a:endParaRPr>
          </a:p>
        </p:txBody>
      </p:sp>
      <p:sp>
        <p:nvSpPr>
          <p:cNvPr id="6"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平台：大数据实验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7" name="矩形 6"/>
          <p:cNvSpPr/>
          <p:nvPr/>
        </p:nvSpPr>
        <p:spPr>
          <a:xfrm>
            <a:off x="633663" y="1355707"/>
            <a:ext cx="7907994" cy="338554"/>
          </a:xfrm>
          <a:prstGeom prst="rect">
            <a:avLst/>
          </a:prstGeom>
        </p:spPr>
        <p:txBody>
          <a:bodyPr wrap="square">
            <a:spAutoFit/>
          </a:bodyPr>
          <a:lstStyle/>
          <a:p>
            <a:r>
              <a:rPr lang="zh-CN" altLang="en-US" sz="1600" smtClean="0">
                <a:latin typeface="微软雅黑" panose="020B0503020204020204" pitchFamily="34" charset="-122"/>
                <a:ea typeface="微软雅黑" panose="020B0503020204020204" pitchFamily="34" charset="-122"/>
              </a:rPr>
              <a:t>覆盖：专业基础知识、大数据基础、数据挖掘、数据清洗、机器学习、数据可视化等。</a:t>
            </a:r>
            <a:endParaRPr lang="zh-CN" altLang="en-US" sz="1600" dirty="0">
              <a:latin typeface="微软雅黑" panose="020B0503020204020204" pitchFamily="34" charset="-122"/>
              <a:ea typeface="微软雅黑" panose="020B0503020204020204" pitchFamily="34" charset="-122"/>
            </a:endParaRPr>
          </a:p>
        </p:txBody>
      </p:sp>
      <p:pic>
        <p:nvPicPr>
          <p:cNvPr id="48129" name="Picture 1"/>
          <p:cNvPicPr>
            <a:picLocks noChangeAspect="1" noChangeArrowheads="1"/>
          </p:cNvPicPr>
          <p:nvPr/>
        </p:nvPicPr>
        <p:blipFill>
          <a:blip r:embed="rId1" cstate="print"/>
          <a:srcRect/>
          <a:stretch>
            <a:fillRect/>
          </a:stretch>
        </p:blipFill>
        <p:spPr bwMode="auto">
          <a:xfrm>
            <a:off x="565668" y="1879135"/>
            <a:ext cx="7960586" cy="28690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1" cstate="print"/>
          <a:stretch>
            <a:fillRect/>
          </a:stretch>
        </p:blipFill>
        <p:spPr>
          <a:xfrm>
            <a:off x="5450848" y="1424873"/>
            <a:ext cx="3231397" cy="2438133"/>
          </a:xfrm>
          <a:prstGeom prst="rect">
            <a:avLst/>
          </a:prstGeom>
        </p:spPr>
      </p:pic>
      <p:sp>
        <p:nvSpPr>
          <p:cNvPr id="5"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平台：大数据实验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aphicFrame>
        <p:nvGraphicFramePr>
          <p:cNvPr id="6" name="表格 5"/>
          <p:cNvGraphicFramePr>
            <a:graphicFrameLocks noGrp="1"/>
          </p:cNvGraphicFramePr>
          <p:nvPr/>
        </p:nvGraphicFramePr>
        <p:xfrm>
          <a:off x="433138" y="1598530"/>
          <a:ext cx="4876800" cy="2931160"/>
        </p:xfrm>
        <a:graphic>
          <a:graphicData uri="http://schemas.openxmlformats.org/drawingml/2006/table">
            <a:tbl>
              <a:tblPr firstRow="1" bandRow="1">
                <a:tableStyleId>{7DF18680-E054-41AD-8BC1-D1AEF772440D}</a:tableStyleId>
              </a:tblPr>
              <a:tblGrid>
                <a:gridCol w="1152381"/>
                <a:gridCol w="1484852"/>
                <a:gridCol w="2239567"/>
              </a:tblGrid>
              <a:tr h="370840">
                <a:tc>
                  <a:txBody>
                    <a:bodyPr/>
                    <a:lstStyle/>
                    <a:p>
                      <a:endParaRPr lang="zh-CN" altLang="en-US" dirty="0">
                        <a:latin typeface="微软雅黑" panose="020B0503020204020204" pitchFamily="34" charset="-122"/>
                        <a:ea typeface="微软雅黑" panose="020B0503020204020204" pitchFamily="34" charset="-122"/>
                      </a:endParaRPr>
                    </a:p>
                  </a:txBody>
                  <a:tcPr anchor="ctr"/>
                </a:tc>
                <a:tc>
                  <a:txBody>
                    <a:bodyPr/>
                    <a:lstStyle/>
                    <a:p>
                      <a:r>
                        <a:rPr lang="en-US" altLang="zh-CN" dirty="0" smtClean="0"/>
                        <a:t>CG</a:t>
                      </a:r>
                      <a:r>
                        <a:rPr lang="zh-CN" altLang="en-US" dirty="0" smtClean="0"/>
                        <a:t>大数据</a:t>
                      </a:r>
                      <a:endParaRPr lang="zh-CN" altLang="en-US" dirty="0">
                        <a:latin typeface="微软雅黑" panose="020B0503020204020204" pitchFamily="34" charset="-122"/>
                        <a:ea typeface="微软雅黑" panose="020B0503020204020204" pitchFamily="34" charset="-122"/>
                      </a:endParaRPr>
                    </a:p>
                  </a:txBody>
                  <a:tcPr anchor="ctr"/>
                </a:tc>
                <a:tc>
                  <a:txBody>
                    <a:bodyPr/>
                    <a:lstStyle/>
                    <a:p>
                      <a:r>
                        <a:rPr lang="zh-CN" altLang="en-US" dirty="0" smtClean="0"/>
                        <a:t>其它</a:t>
                      </a:r>
                      <a:endParaRPr lang="zh-CN" altLang="en-US" dirty="0">
                        <a:latin typeface="微软雅黑" panose="020B0503020204020204" pitchFamily="34" charset="-122"/>
                        <a:ea typeface="微软雅黑" panose="020B0503020204020204" pitchFamily="34" charset="-122"/>
                      </a:endParaRPr>
                    </a:p>
                  </a:txBody>
                  <a:tcPr anchor="ctr"/>
                </a:tc>
              </a:tr>
              <a:tr h="370840">
                <a:tc>
                  <a:txBody>
                    <a:bodyPr/>
                    <a:lstStyle/>
                    <a:p>
                      <a:r>
                        <a:rPr lang="zh-CN" altLang="en-US" dirty="0" smtClean="0">
                          <a:latin typeface="微软雅黑" panose="020B0503020204020204" pitchFamily="34" charset="-122"/>
                          <a:ea typeface="微软雅黑" panose="020B0503020204020204" pitchFamily="34" charset="-122"/>
                        </a:rPr>
                        <a:t>软件平台与硬件松耦合</a:t>
                      </a:r>
                      <a:endParaRPr lang="zh-CN" altLang="en-US" dirty="0">
                        <a:latin typeface="微软雅黑" panose="020B0503020204020204" pitchFamily="34" charset="-122"/>
                        <a:ea typeface="微软雅黑" panose="020B0503020204020204" pitchFamily="34" charset="-122"/>
                      </a:endParaRPr>
                    </a:p>
                  </a:txBody>
                  <a:tcPr anchor="ctr"/>
                </a:tc>
                <a:tc>
                  <a:txBody>
                    <a:bodyPr/>
                    <a:lstStyle/>
                    <a:p>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r>
                        <a:rPr lang="zh-CN" altLang="en-US" sz="1000" dirty="0" smtClean="0">
                          <a:latin typeface="微软雅黑" panose="020B0503020204020204" pitchFamily="34" charset="-122"/>
                          <a:ea typeface="微软雅黑" panose="020B0503020204020204" pitchFamily="34" charset="-122"/>
                        </a:rPr>
                        <a:t>独立建设、独立维护升级换代</a:t>
                      </a:r>
                      <a:endParaRPr lang="zh-CN" altLang="en-US" sz="1000" dirty="0">
                        <a:latin typeface="微软雅黑" panose="020B0503020204020204" pitchFamily="34" charset="-122"/>
                        <a:ea typeface="微软雅黑" panose="020B0503020204020204" pitchFamily="34" charset="-122"/>
                      </a:endParaRPr>
                    </a:p>
                  </a:txBody>
                  <a:tcPr anchor="ctr"/>
                </a:tc>
                <a:tc>
                  <a:txBody>
                    <a:bodyPr/>
                    <a:lstStyle/>
                    <a:p>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r>
                        <a:rPr lang="zh-CN" altLang="en-US" sz="1000" dirty="0" smtClean="0">
                          <a:latin typeface="微软雅黑" panose="020B0503020204020204" pitchFamily="34" charset="-122"/>
                          <a:ea typeface="微软雅黑" panose="020B0503020204020204" pitchFamily="34" charset="-122"/>
                        </a:rPr>
                        <a:t>一体机模式，与服务器和虚拟化软件紧耦合</a:t>
                      </a:r>
                      <a:endParaRPr lang="zh-CN" altLang="en-US" sz="1000" dirty="0">
                        <a:latin typeface="微软雅黑" panose="020B0503020204020204" pitchFamily="34" charset="-122"/>
                        <a:ea typeface="微软雅黑" panose="020B0503020204020204" pitchFamily="34" charset="-122"/>
                      </a:endParaRPr>
                    </a:p>
                  </a:txBody>
                  <a:tcPr anchor="ctr"/>
                </a:tc>
              </a:tr>
              <a:tr h="370840">
                <a:tc>
                  <a:txBody>
                    <a:bodyPr/>
                    <a:lstStyle/>
                    <a:p>
                      <a:r>
                        <a:rPr lang="zh-CN" altLang="en-US" dirty="0" smtClean="0">
                          <a:latin typeface="微软雅黑" panose="020B0503020204020204" pitchFamily="34" charset="-122"/>
                          <a:ea typeface="微软雅黑" panose="020B0503020204020204" pitchFamily="34" charset="-122"/>
                        </a:rPr>
                        <a:t>对专业支撑的全面性</a:t>
                      </a:r>
                      <a:endParaRPr lang="zh-CN" altLang="en-US" dirty="0">
                        <a:latin typeface="微软雅黑" panose="020B0503020204020204" pitchFamily="34" charset="-122"/>
                        <a:ea typeface="微软雅黑" panose="020B0503020204020204" pitchFamily="34" charset="-122"/>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defRPr/>
                      </a:pPr>
                      <a:r>
                        <a:rPr lang="zh-CN" altLang="en-US" sz="1350" kern="1200" dirty="0" smtClean="0">
                          <a:solidFill>
                            <a:schemeClr val="dk1"/>
                          </a:solidFill>
                          <a:latin typeface="微软雅黑" panose="020B0503020204020204" pitchFamily="34" charset="-122"/>
                          <a:ea typeface="微软雅黑" panose="020B0503020204020204" pitchFamily="34" charset="-122"/>
                          <a:cs typeface="+mn-cs"/>
                        </a:rPr>
                        <a:t>✔</a:t>
                      </a:r>
                      <a:endParaRPr lang="en-US" altLang="zh-CN" sz="1350" kern="1200" dirty="0" smtClean="0">
                        <a:solidFill>
                          <a:schemeClr val="dk1"/>
                        </a:solidFill>
                        <a:latin typeface="微软雅黑" panose="020B0503020204020204" pitchFamily="34" charset="-122"/>
                        <a:ea typeface="微软雅黑" panose="020B0503020204020204" pitchFamily="34" charset="-122"/>
                        <a:cs typeface="+mn-cs"/>
                      </a:endParaRPr>
                    </a:p>
                    <a:p>
                      <a:pPr marL="0" marR="0" indent="0" algn="l" defTabSz="685800" rtl="0" eaLnBrk="1" fontAlgn="auto" latinLnBrk="0" hangingPunct="1">
                        <a:lnSpc>
                          <a:spcPct val="100000"/>
                        </a:lnSpc>
                        <a:spcBef>
                          <a:spcPts val="0"/>
                        </a:spcBef>
                        <a:spcAft>
                          <a:spcPts val="0"/>
                        </a:spcAft>
                        <a:buClrTx/>
                        <a:buSzTx/>
                        <a:buFontTx/>
                        <a:buNone/>
                        <a:defRPr/>
                      </a:pPr>
                      <a:r>
                        <a:rPr lang="zh-CN" altLang="en-US" sz="1000" kern="1200" dirty="0" smtClean="0">
                          <a:solidFill>
                            <a:schemeClr val="dk1"/>
                          </a:solidFill>
                          <a:latin typeface="微软雅黑" panose="020B0503020204020204" pitchFamily="34" charset="-122"/>
                          <a:ea typeface="微软雅黑" panose="020B0503020204020204" pitchFamily="34" charset="-122"/>
                          <a:cs typeface="+mn-cs"/>
                        </a:rPr>
                        <a:t>支撑所有大数据专业课程的教学与实验</a:t>
                      </a:r>
                      <a:endParaRPr lang="zh-CN" altLang="en-US" sz="1000" kern="1200" dirty="0" smtClean="0">
                        <a:solidFill>
                          <a:schemeClr val="dk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defRPr/>
                      </a:pPr>
                      <a:r>
                        <a:rPr lang="zh-CN" altLang="en-US" sz="1350" kern="1200" dirty="0" smtClean="0">
                          <a:solidFill>
                            <a:schemeClr val="dk1"/>
                          </a:solidFill>
                          <a:latin typeface="微软雅黑" panose="020B0503020204020204" pitchFamily="34" charset="-122"/>
                          <a:ea typeface="微软雅黑" panose="020B0503020204020204" pitchFamily="34" charset="-122"/>
                          <a:cs typeface="+mn-cs"/>
                        </a:rPr>
                        <a:t>✘</a:t>
                      </a:r>
                      <a:endParaRPr lang="en-US" altLang="zh-CN" sz="1350" kern="1200" dirty="0" smtClean="0">
                        <a:solidFill>
                          <a:schemeClr val="dk1"/>
                        </a:solidFill>
                        <a:latin typeface="微软雅黑" panose="020B0503020204020204" pitchFamily="34" charset="-122"/>
                        <a:ea typeface="微软雅黑" panose="020B0503020204020204" pitchFamily="34" charset="-122"/>
                        <a:cs typeface="+mn-cs"/>
                      </a:endParaRPr>
                    </a:p>
                    <a:p>
                      <a:pPr marL="0" marR="0" indent="0" algn="l" defTabSz="685800" rtl="0" eaLnBrk="1" fontAlgn="auto" latinLnBrk="0" hangingPunct="1">
                        <a:lnSpc>
                          <a:spcPct val="100000"/>
                        </a:lnSpc>
                        <a:spcBef>
                          <a:spcPts val="0"/>
                        </a:spcBef>
                        <a:spcAft>
                          <a:spcPts val="0"/>
                        </a:spcAft>
                        <a:buClrTx/>
                        <a:buSzTx/>
                        <a:buFontTx/>
                        <a:buNone/>
                        <a:defRPr/>
                      </a:pPr>
                      <a:r>
                        <a:rPr lang="zh-CN" altLang="en-US" sz="1000" kern="1200" dirty="0" smtClean="0">
                          <a:solidFill>
                            <a:schemeClr val="dk1"/>
                          </a:solidFill>
                          <a:latin typeface="微软雅黑" panose="020B0503020204020204" pitchFamily="34" charset="-122"/>
                          <a:ea typeface="微软雅黑" panose="020B0503020204020204" pitchFamily="34" charset="-122"/>
                          <a:cs typeface="+mn-cs"/>
                        </a:rPr>
                        <a:t>昂贵的软硬件，只能做有限的大数据实验，无法支持相关课程的实验，</a:t>
                      </a:r>
                      <a:r>
                        <a:rPr lang="zh-CN" altLang="en-US" sz="1000" b="1" kern="1200" dirty="0" smtClean="0">
                          <a:solidFill>
                            <a:schemeClr val="accent2">
                              <a:lumMod val="75000"/>
                            </a:schemeClr>
                          </a:solidFill>
                          <a:latin typeface="微软雅黑" panose="020B0503020204020204" pitchFamily="34" charset="-122"/>
                          <a:ea typeface="微软雅黑" panose="020B0503020204020204" pitchFamily="34" charset="-122"/>
                          <a:cs typeface="+mn-cs"/>
                        </a:rPr>
                        <a:t>例如数据库、编程语言、操作系统等。</a:t>
                      </a:r>
                      <a:endParaRPr lang="zh-CN" altLang="en-US" sz="1000" b="1" kern="1200" dirty="0" smtClean="0">
                        <a:solidFill>
                          <a:schemeClr val="accent2">
                            <a:lumMod val="75000"/>
                          </a:schemeClr>
                        </a:solidFill>
                        <a:latin typeface="微软雅黑" panose="020B0503020204020204" pitchFamily="34" charset="-122"/>
                        <a:ea typeface="微软雅黑" panose="020B0503020204020204" pitchFamily="34" charset="-122"/>
                        <a:cs typeface="+mn-cs"/>
                      </a:endParaRPr>
                    </a:p>
                  </a:txBody>
                  <a:tcPr anchor="ctr"/>
                </a:tc>
              </a:tr>
              <a:tr h="370840">
                <a:tc>
                  <a:txBody>
                    <a:bodyPr/>
                    <a:lstStyle/>
                    <a:p>
                      <a:r>
                        <a:rPr lang="zh-CN" altLang="en-US" dirty="0" smtClean="0">
                          <a:latin typeface="微软雅黑" panose="020B0503020204020204" pitchFamily="34" charset="-122"/>
                          <a:ea typeface="微软雅黑" panose="020B0503020204020204" pitchFamily="34" charset="-122"/>
                        </a:rPr>
                        <a:t>资源的可扩展性</a:t>
                      </a:r>
                      <a:endParaRPr lang="zh-CN" altLang="en-US" dirty="0">
                        <a:latin typeface="微软雅黑" panose="020B0503020204020204" pitchFamily="34" charset="-122"/>
                        <a:ea typeface="微软雅黑" panose="020B0503020204020204" pitchFamily="34" charset="-122"/>
                      </a:endParaRPr>
                    </a:p>
                  </a:txBody>
                  <a:tcPr anchor="ctr"/>
                </a:tc>
                <a:tc>
                  <a:txBody>
                    <a:bodyPr/>
                    <a:lstStyle/>
                    <a:p>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r>
                        <a:rPr lang="zh-CN" altLang="en-US" sz="1000" kern="1200" dirty="0" smtClean="0">
                          <a:solidFill>
                            <a:schemeClr val="dk1"/>
                          </a:solidFill>
                          <a:latin typeface="微软雅黑" panose="020B0503020204020204" pitchFamily="34" charset="-122"/>
                          <a:ea typeface="微软雅黑" panose="020B0503020204020204" pitchFamily="34" charset="-122"/>
                          <a:cs typeface="+mn-cs"/>
                        </a:rPr>
                        <a:t>轻松自建教学与实验资源</a:t>
                      </a:r>
                      <a:endParaRPr lang="zh-CN" altLang="en-US" sz="1000" kern="1200" dirty="0" smtClean="0">
                        <a:solidFill>
                          <a:schemeClr val="dk1"/>
                        </a:solidFill>
                        <a:latin typeface="微软雅黑" panose="020B0503020204020204" pitchFamily="34" charset="-122"/>
                        <a:ea typeface="微软雅黑" panose="020B0503020204020204" pitchFamily="34" charset="-122"/>
                        <a:cs typeface="+mn-cs"/>
                      </a:endParaRPr>
                    </a:p>
                  </a:txBody>
                  <a:tcPr anchor="ctr"/>
                </a:tc>
                <a:tc>
                  <a:txBody>
                    <a:bodyPr/>
                    <a:lstStyle/>
                    <a:p>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r>
                        <a:rPr lang="zh-CN" altLang="en-US" sz="1000" kern="1200" dirty="0" smtClean="0">
                          <a:solidFill>
                            <a:schemeClr val="dk1"/>
                          </a:solidFill>
                          <a:latin typeface="微软雅黑" panose="020B0503020204020204" pitchFamily="34" charset="-122"/>
                          <a:ea typeface="微软雅黑" panose="020B0503020204020204" pitchFamily="34" charset="-122"/>
                          <a:cs typeface="+mn-cs"/>
                        </a:rPr>
                        <a:t>教学与实验资源固化</a:t>
                      </a:r>
                      <a:endParaRPr lang="zh-CN" altLang="en-US" sz="1000" kern="1200" dirty="0" smtClean="0">
                        <a:solidFill>
                          <a:schemeClr val="dk1"/>
                        </a:solidFill>
                        <a:latin typeface="微软雅黑" panose="020B0503020204020204" pitchFamily="34" charset="-122"/>
                        <a:ea typeface="微软雅黑" panose="020B0503020204020204" pitchFamily="34" charset="-122"/>
                        <a:cs typeface="+mn-cs"/>
                      </a:endParaRPr>
                    </a:p>
                  </a:txBody>
                  <a:tcPr anchor="ctr"/>
                </a:tc>
              </a:tr>
              <a:tr h="370840">
                <a:tc>
                  <a:txBody>
                    <a:bodyPr/>
                    <a:lstStyle/>
                    <a:p>
                      <a:r>
                        <a:rPr lang="zh-CN" altLang="en-US" dirty="0" smtClean="0">
                          <a:latin typeface="微软雅黑" panose="020B0503020204020204" pitchFamily="34" charset="-122"/>
                          <a:ea typeface="微软雅黑" panose="020B0503020204020204" pitchFamily="34" charset="-122"/>
                        </a:rPr>
                        <a:t>使用体验</a:t>
                      </a:r>
                      <a:endParaRPr lang="zh-CN" altLang="en-US" dirty="0">
                        <a:latin typeface="微软雅黑" panose="020B0503020204020204" pitchFamily="34" charset="-122"/>
                        <a:ea typeface="微软雅黑" panose="020B0503020204020204" pitchFamily="34" charset="-122"/>
                      </a:endParaRPr>
                    </a:p>
                  </a:txBody>
                  <a:tcPr anchor="ctr"/>
                </a:tc>
                <a:tc>
                  <a:txBody>
                    <a:bodyPr/>
                    <a:lstStyle/>
                    <a:p>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r>
                        <a:rPr lang="en-US" altLang="zh-CN" sz="1000" kern="1200" dirty="0" smtClean="0">
                          <a:solidFill>
                            <a:schemeClr val="dk1"/>
                          </a:solidFill>
                          <a:latin typeface="微软雅黑" panose="020B0503020204020204" pitchFamily="34" charset="-122"/>
                          <a:ea typeface="微软雅黑" panose="020B0503020204020204" pitchFamily="34" charset="-122"/>
                          <a:cs typeface="+mn-cs"/>
                        </a:rPr>
                        <a:t>B/S</a:t>
                      </a:r>
                      <a:r>
                        <a:rPr lang="zh-CN" altLang="en-US" sz="1000" kern="1200" dirty="0" smtClean="0">
                          <a:solidFill>
                            <a:schemeClr val="dk1"/>
                          </a:solidFill>
                          <a:latin typeface="微软雅黑" panose="020B0503020204020204" pitchFamily="34" charset="-122"/>
                          <a:ea typeface="微软雅黑" panose="020B0503020204020204" pitchFamily="34" charset="-122"/>
                          <a:cs typeface="+mn-cs"/>
                        </a:rPr>
                        <a:t>架构图形桌面，客户端分辨率自适应</a:t>
                      </a:r>
                      <a:endParaRPr lang="zh-CN" altLang="en-US" sz="1000" dirty="0">
                        <a:latin typeface="微软雅黑" panose="020B0503020204020204" pitchFamily="34" charset="-122"/>
                        <a:ea typeface="微软雅黑" panose="020B0503020204020204" pitchFamily="34" charset="-122"/>
                      </a:endParaRPr>
                    </a:p>
                  </a:txBody>
                  <a:tcPr anchor="ctr"/>
                </a:tc>
                <a:tc>
                  <a:txBody>
                    <a:bodyPr/>
                    <a:lstStyle/>
                    <a:p>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r>
                        <a:rPr lang="en-US" altLang="zh-CN" sz="1000" kern="1200" dirty="0" smtClean="0">
                          <a:solidFill>
                            <a:schemeClr val="dk1"/>
                          </a:solidFill>
                          <a:latin typeface="微软雅黑" panose="020B0503020204020204" pitchFamily="34" charset="-122"/>
                          <a:ea typeface="微软雅黑" panose="020B0503020204020204" pitchFamily="34" charset="-122"/>
                          <a:cs typeface="+mn-cs"/>
                        </a:rPr>
                        <a:t>C/S</a:t>
                      </a:r>
                      <a:r>
                        <a:rPr lang="zh-CN" altLang="en-US" sz="1000" kern="1200" dirty="0" smtClean="0">
                          <a:solidFill>
                            <a:schemeClr val="dk1"/>
                          </a:solidFill>
                          <a:latin typeface="微软雅黑" panose="020B0503020204020204" pitchFamily="34" charset="-122"/>
                          <a:ea typeface="微软雅黑" panose="020B0503020204020204" pitchFamily="34" charset="-122"/>
                          <a:cs typeface="+mn-cs"/>
                        </a:rPr>
                        <a:t>架构或者命令行界面</a:t>
                      </a:r>
                      <a:endParaRPr lang="zh-CN" altLang="en-US" sz="1000" dirty="0">
                        <a:latin typeface="微软雅黑" panose="020B0503020204020204" pitchFamily="34" charset="-122"/>
                        <a:ea typeface="微软雅黑" panose="020B0503020204020204" pitchFamily="34" charset="-122"/>
                      </a:endParaRPr>
                    </a:p>
                  </a:txBody>
                  <a:tcPr/>
                </a:tc>
              </a:tr>
            </a:tbl>
          </a:graphicData>
        </a:graphic>
      </p:graphicFrame>
      <p:sp>
        <p:nvSpPr>
          <p:cNvPr id="7" name="内容占位符 2"/>
          <p:cNvSpPr>
            <a:spLocks noGrp="1"/>
          </p:cNvSpPr>
          <p:nvPr>
            <p:ph idx="1"/>
          </p:nvPr>
        </p:nvSpPr>
        <p:spPr>
          <a:xfrm>
            <a:off x="417095" y="973556"/>
            <a:ext cx="8726905" cy="1015665"/>
          </a:xfrm>
        </p:spPr>
        <p:txBody>
          <a:bodyPr/>
          <a:lstStyle/>
          <a:p>
            <a:r>
              <a:rPr lang="en-US" altLang="zh-CN" b="1" dirty="0" smtClean="0">
                <a:latin typeface="微软雅黑" panose="020B0503020204020204" pitchFamily="34" charset="-122"/>
                <a:ea typeface="微软雅黑" panose="020B0503020204020204" pitchFamily="34" charset="-122"/>
              </a:rPr>
              <a:t>CG</a:t>
            </a:r>
            <a:r>
              <a:rPr lang="zh-CN" altLang="en-US" b="1" dirty="0" smtClean="0">
                <a:latin typeface="微软雅黑" panose="020B0503020204020204" pitchFamily="34" charset="-122"/>
                <a:ea typeface="微软雅黑" panose="020B0503020204020204" pitchFamily="34" charset="-122"/>
              </a:rPr>
              <a:t>大数据解决方案特点</a:t>
            </a:r>
            <a:endParaRPr lang="en-US" altLang="zh-CN" dirty="0" smtClean="0">
              <a:latin typeface="微软雅黑" panose="020B0503020204020204" pitchFamily="34" charset="-122"/>
              <a:ea typeface="微软雅黑" panose="020B0503020204020204" pitchFamily="34" charset="-122"/>
            </a:endParaRPr>
          </a:p>
        </p:txBody>
      </p:sp>
      <p:sp>
        <p:nvSpPr>
          <p:cNvPr id="8" name="矩形 7"/>
          <p:cNvSpPr/>
          <p:nvPr/>
        </p:nvSpPr>
        <p:spPr>
          <a:xfrm>
            <a:off x="5478377" y="3930466"/>
            <a:ext cx="3449053" cy="646331"/>
          </a:xfrm>
          <a:prstGeom prst="rect">
            <a:avLst/>
          </a:prstGeom>
        </p:spPr>
        <p:txBody>
          <a:bodyPr wrap="square">
            <a:spAutoFit/>
          </a:bodyPr>
          <a:lstStyle/>
          <a:p>
            <a:r>
              <a:rPr lang="zh-CN" altLang="zh-CN" sz="1200" dirty="0" smtClean="0">
                <a:latin typeface="微软雅黑" panose="020B0503020204020204" pitchFamily="34" charset="-122"/>
                <a:ea typeface="微软雅黑" panose="020B0503020204020204" pitchFamily="34" charset="-122"/>
              </a:rPr>
              <a:t>基于云计算技术，实验所需数据、软件共建和硬件实验设备均抽象为实验资源，提高了软硬件资源利用率，并利于系统维护和升级换代</a:t>
            </a:r>
            <a:r>
              <a:rPr lang="zh-CN" altLang="en-US" sz="1200" dirty="0" smtClean="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2"/>
            <a:ext cx="8229600" cy="3943349"/>
          </a:xfrm>
        </p:spPr>
        <p:txBody>
          <a:bodyPr>
            <a:normAutofit/>
          </a:bodyPr>
          <a:lstStyle/>
          <a:p>
            <a:r>
              <a:rPr lang="zh-CN" altLang="en-US" sz="2400" b="1" dirty="0" smtClean="0">
                <a:latin typeface="微软雅黑" panose="020B0503020204020204" pitchFamily="34" charset="-122"/>
                <a:ea typeface="微软雅黑" panose="020B0503020204020204" pitchFamily="34" charset="-122"/>
              </a:rPr>
              <a:t>丰富的题目类型</a:t>
            </a:r>
            <a:endParaRPr lang="en-US" altLang="zh-CN" sz="2400" b="1" dirty="0" smtClean="0">
              <a:latin typeface="微软雅黑" panose="020B0503020204020204" pitchFamily="34" charset="-122"/>
              <a:ea typeface="微软雅黑" panose="020B0503020204020204" pitchFamily="34" charset="-122"/>
            </a:endParaRPr>
          </a:p>
          <a:p>
            <a:pPr lvl="1"/>
            <a:r>
              <a:rPr lang="zh-CN" altLang="en-US" sz="1400" dirty="0" smtClean="0">
                <a:latin typeface="微软雅黑" panose="020B0503020204020204" pitchFamily="34" charset="-122"/>
                <a:ea typeface="微软雅黑" panose="020B0503020204020204" pitchFamily="34" charset="-122"/>
              </a:rPr>
              <a:t>选择题</a:t>
            </a:r>
            <a:endParaRPr lang="en-US" altLang="zh-CN" sz="1400" dirty="0" smtClean="0">
              <a:latin typeface="微软雅黑" panose="020B0503020204020204" pitchFamily="34" charset="-122"/>
              <a:ea typeface="微软雅黑" panose="020B0503020204020204" pitchFamily="34" charset="-122"/>
            </a:endParaRPr>
          </a:p>
          <a:p>
            <a:pPr lvl="1"/>
            <a:r>
              <a:rPr lang="zh-CN" altLang="en-US" sz="1400" dirty="0" smtClean="0">
                <a:latin typeface="微软雅黑" panose="020B0503020204020204" pitchFamily="34" charset="-122"/>
                <a:ea typeface="微软雅黑" panose="020B0503020204020204" pitchFamily="34" charset="-122"/>
              </a:rPr>
              <a:t>填空题</a:t>
            </a:r>
            <a:endParaRPr lang="en-US" altLang="zh-CN" sz="1400" dirty="0" smtClean="0">
              <a:latin typeface="微软雅黑" panose="020B0503020204020204" pitchFamily="34" charset="-122"/>
              <a:ea typeface="微软雅黑" panose="020B0503020204020204" pitchFamily="34" charset="-122"/>
            </a:endParaRPr>
          </a:p>
          <a:p>
            <a:pPr lvl="1"/>
            <a:r>
              <a:rPr lang="zh-CN" altLang="en-US" sz="1400" dirty="0" smtClean="0">
                <a:latin typeface="微软雅黑" panose="020B0503020204020204" pitchFamily="34" charset="-122"/>
                <a:ea typeface="微软雅黑" panose="020B0503020204020204" pitchFamily="34" charset="-122"/>
              </a:rPr>
              <a:t>判断题</a:t>
            </a:r>
            <a:endParaRPr lang="en-US" altLang="zh-CN" sz="1400" dirty="0" smtClean="0">
              <a:latin typeface="微软雅黑" panose="020B0503020204020204" pitchFamily="34" charset="-122"/>
              <a:ea typeface="微软雅黑" panose="020B0503020204020204" pitchFamily="34" charset="-122"/>
            </a:endParaRPr>
          </a:p>
          <a:p>
            <a:pPr lvl="1"/>
            <a:r>
              <a:rPr lang="zh-CN" altLang="en-US" sz="1400" b="1" dirty="0" smtClean="0">
                <a:solidFill>
                  <a:srgbClr val="C00000"/>
                </a:solidFill>
                <a:latin typeface="微软雅黑" panose="020B0503020204020204" pitchFamily="34" charset="-122"/>
                <a:ea typeface="微软雅黑" panose="020B0503020204020204" pitchFamily="34" charset="-122"/>
              </a:rPr>
              <a:t>简答题</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pPr lvl="1"/>
            <a:r>
              <a:rPr lang="zh-CN" altLang="en-US" sz="1400" dirty="0" smtClean="0">
                <a:latin typeface="微软雅黑" panose="020B0503020204020204" pitchFamily="34" charset="-122"/>
                <a:ea typeface="微软雅黑" panose="020B0503020204020204" pitchFamily="34" charset="-122"/>
              </a:rPr>
              <a:t>文件上传题</a:t>
            </a:r>
            <a:endParaRPr lang="en-US" altLang="zh-CN" sz="1400" dirty="0" smtClean="0">
              <a:latin typeface="微软雅黑" panose="020B0503020204020204" pitchFamily="34" charset="-122"/>
              <a:ea typeface="微软雅黑" panose="020B0503020204020204" pitchFamily="34" charset="-122"/>
            </a:endParaRPr>
          </a:p>
          <a:p>
            <a:pPr lvl="1"/>
            <a:r>
              <a:rPr lang="zh-CN" altLang="en-US" sz="1400" dirty="0" smtClean="0">
                <a:latin typeface="微软雅黑" panose="020B0503020204020204" pitchFamily="34" charset="-122"/>
                <a:ea typeface="微软雅黑" panose="020B0503020204020204" pitchFamily="34" charset="-122"/>
              </a:rPr>
              <a:t>编程题</a:t>
            </a:r>
            <a:endParaRPr lang="en-US" altLang="zh-CN" sz="1400" dirty="0" smtClean="0">
              <a:latin typeface="微软雅黑" panose="020B0503020204020204" pitchFamily="34" charset="-122"/>
              <a:ea typeface="微软雅黑" panose="020B0503020204020204" pitchFamily="34" charset="-122"/>
            </a:endParaRPr>
          </a:p>
          <a:p>
            <a:pPr lvl="1"/>
            <a:r>
              <a:rPr lang="zh-CN" altLang="en-US" sz="1400" dirty="0" smtClean="0">
                <a:latin typeface="微软雅黑" panose="020B0503020204020204" pitchFamily="34" charset="-122"/>
                <a:ea typeface="微软雅黑" panose="020B0503020204020204" pitchFamily="34" charset="-122"/>
              </a:rPr>
              <a:t>接口编程题</a:t>
            </a:r>
            <a:endParaRPr lang="en-US" altLang="zh-CN" sz="1400" dirty="0" smtClean="0">
              <a:latin typeface="微软雅黑" panose="020B0503020204020204" pitchFamily="34" charset="-122"/>
              <a:ea typeface="微软雅黑" panose="020B0503020204020204" pitchFamily="34" charset="-122"/>
            </a:endParaRPr>
          </a:p>
          <a:p>
            <a:pPr lvl="1"/>
            <a:r>
              <a:rPr lang="zh-CN" altLang="en-US" sz="1400" dirty="0" smtClean="0">
                <a:latin typeface="微软雅黑" panose="020B0503020204020204" pitchFamily="34" charset="-122"/>
                <a:ea typeface="微软雅黑" panose="020B0503020204020204" pitchFamily="34" charset="-122"/>
              </a:rPr>
              <a:t>程序片段编程题</a:t>
            </a:r>
            <a:endParaRPr lang="en-US" altLang="zh-CN" sz="1400" dirty="0" smtClean="0">
              <a:latin typeface="微软雅黑" panose="020B0503020204020204" pitchFamily="34" charset="-122"/>
              <a:ea typeface="微软雅黑" panose="020B0503020204020204" pitchFamily="34" charset="-122"/>
            </a:endParaRPr>
          </a:p>
          <a:p>
            <a:pPr lvl="1"/>
            <a:r>
              <a:rPr lang="zh-CN" altLang="en-US" sz="1400" dirty="0" smtClean="0">
                <a:latin typeface="微软雅黑" panose="020B0503020204020204" pitchFamily="34" charset="-122"/>
                <a:ea typeface="微软雅黑" panose="020B0503020204020204" pitchFamily="34" charset="-122"/>
              </a:rPr>
              <a:t>算法可视化</a:t>
            </a:r>
            <a:endParaRPr lang="en-US" altLang="zh-CN" sz="1400" dirty="0" smtClean="0">
              <a:latin typeface="微软雅黑" panose="020B0503020204020204" pitchFamily="34" charset="-122"/>
              <a:ea typeface="微软雅黑" panose="020B0503020204020204" pitchFamily="34" charset="-122"/>
            </a:endParaRPr>
          </a:p>
          <a:p>
            <a:pPr lvl="1"/>
            <a:r>
              <a:rPr lang="zh-CN" altLang="en-US" sz="1400" dirty="0" smtClean="0">
                <a:latin typeface="微软雅黑" panose="020B0503020204020204" pitchFamily="34" charset="-122"/>
                <a:ea typeface="微软雅黑" panose="020B0503020204020204" pitchFamily="34" charset="-122"/>
              </a:rPr>
              <a:t>并行编程题</a:t>
            </a:r>
            <a:endParaRPr lang="en-US" altLang="zh-CN" sz="1400" dirty="0" smtClean="0">
              <a:latin typeface="微软雅黑" panose="020B0503020204020204" pitchFamily="34" charset="-122"/>
              <a:ea typeface="微软雅黑" panose="020B0503020204020204" pitchFamily="34" charset="-122"/>
            </a:endParaRPr>
          </a:p>
          <a:p>
            <a:pPr lvl="2"/>
            <a:r>
              <a:rPr lang="en-US" altLang="zh-CN" sz="1400" dirty="0" smtClean="0">
                <a:latin typeface="微软雅黑" panose="020B0503020204020204" pitchFamily="34" charset="-122"/>
                <a:ea typeface="微软雅黑" panose="020B0503020204020204" pitchFamily="34" charset="-122"/>
              </a:rPr>
              <a:t>MPI</a:t>
            </a:r>
            <a:r>
              <a:rPr lang="zh-CN" altLang="en-US" sz="1400" dirty="0" smtClean="0">
                <a:latin typeface="微软雅黑" panose="020B0503020204020204" pitchFamily="34" charset="-122"/>
                <a:ea typeface="微软雅黑" panose="020B0503020204020204" pitchFamily="34" charset="-122"/>
              </a:rPr>
              <a:t>分布式</a:t>
            </a:r>
            <a:endParaRPr lang="en-US" altLang="zh-CN" sz="1400" dirty="0" smtClean="0">
              <a:latin typeface="微软雅黑" panose="020B0503020204020204" pitchFamily="34" charset="-122"/>
              <a:ea typeface="微软雅黑" panose="020B0503020204020204" pitchFamily="34" charset="-122"/>
            </a:endParaRPr>
          </a:p>
          <a:p>
            <a:pPr lvl="2"/>
            <a:r>
              <a:rPr lang="zh-CN" altLang="en-US" sz="1400" dirty="0" smtClean="0">
                <a:latin typeface="微软雅黑" panose="020B0503020204020204" pitchFamily="34" charset="-122"/>
                <a:ea typeface="微软雅黑" panose="020B0503020204020204" pitchFamily="34" charset="-122"/>
              </a:rPr>
              <a:t>多线程</a:t>
            </a:r>
            <a:endParaRPr lang="en-US" altLang="zh-CN" sz="1400" dirty="0" smtClean="0">
              <a:latin typeface="微软雅黑" panose="020B0503020204020204" pitchFamily="34" charset="-122"/>
              <a:ea typeface="微软雅黑" panose="020B0503020204020204" pitchFamily="34" charset="-122"/>
            </a:endParaRPr>
          </a:p>
          <a:p>
            <a:pPr lvl="1"/>
            <a:r>
              <a:rPr lang="zh-CN" altLang="en-US" sz="1400" dirty="0" smtClean="0">
                <a:latin typeface="微软雅黑" panose="020B0503020204020204" pitchFamily="34" charset="-122"/>
                <a:ea typeface="微软雅黑" panose="020B0503020204020204" pitchFamily="34" charset="-122"/>
              </a:rPr>
              <a:t>项目题</a:t>
            </a:r>
            <a:endParaRPr lang="en-US" altLang="zh-CN" sz="1400" dirty="0" smtClean="0">
              <a:latin typeface="微软雅黑" panose="020B0503020204020204" pitchFamily="34" charset="-122"/>
              <a:ea typeface="微软雅黑" panose="020B0503020204020204" pitchFamily="34" charset="-122"/>
            </a:endParaRPr>
          </a:p>
          <a:p>
            <a:pPr lvl="1"/>
            <a:r>
              <a:rPr lang="zh-CN" altLang="en-US" sz="1400" dirty="0" smtClean="0">
                <a:latin typeface="微软雅黑" panose="020B0503020204020204" pitchFamily="34" charset="-122"/>
                <a:ea typeface="微软雅黑" panose="020B0503020204020204" pitchFamily="34" charset="-122"/>
              </a:rPr>
              <a:t>通用评测题</a:t>
            </a:r>
            <a:endParaRPr lang="en-US" altLang="zh-CN" sz="1400" dirty="0" smtClean="0">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0" y="2788710"/>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3764213"/>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5</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通用</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smtClean="0">
              <a:solidFill>
                <a:prstClr val="black"/>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0" y="2849151"/>
            <a:ext cx="928662"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4</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编程</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smtClean="0">
              <a:solidFill>
                <a:prstClr val="black"/>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1" y="3832139"/>
            <a:ext cx="1441940"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1</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并行编程</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17" name="矩形 16"/>
          <p:cNvSpPr/>
          <p:nvPr/>
        </p:nvSpPr>
        <p:spPr>
          <a:xfrm>
            <a:off x="3165232" y="4558717"/>
            <a:ext cx="5690738" cy="300077"/>
          </a:xfrm>
          <a:prstGeom prst="rect">
            <a:avLst/>
          </a:prstGeom>
        </p:spPr>
        <p:txBody>
          <a:bodyPr wrap="square" lIns="91436" tIns="45718" rIns="91436" bIns="45718">
            <a:spAutoFit/>
          </a:bodyPr>
          <a:lstStyle/>
          <a:p>
            <a:pPr defTabSz="914400"/>
            <a:r>
              <a:rPr lang="zh-CN" altLang="en-US" dirty="0" smtClean="0">
                <a:solidFill>
                  <a:prstClr val="black"/>
                </a:solidFill>
                <a:latin typeface="微软雅黑" panose="020B0503020204020204" pitchFamily="34" charset="-122"/>
                <a:ea typeface="微软雅黑" panose="020B0503020204020204" pitchFamily="34" charset="-122"/>
              </a:rPr>
              <a:t>系统将自动将学生答案与参考答案进行</a:t>
            </a:r>
            <a:r>
              <a:rPr lang="zh-CN" altLang="en-US" b="1" dirty="0" smtClean="0">
                <a:solidFill>
                  <a:prstClr val="black"/>
                </a:solidFill>
                <a:latin typeface="微软雅黑" panose="020B0503020204020204" pitchFamily="34" charset="-122"/>
                <a:ea typeface="微软雅黑" panose="020B0503020204020204" pitchFamily="34" charset="-122"/>
              </a:rPr>
              <a:t>相似性比较</a:t>
            </a:r>
            <a:r>
              <a:rPr lang="zh-CN" altLang="en-US" dirty="0" smtClean="0">
                <a:solidFill>
                  <a:prstClr val="black"/>
                </a:solidFill>
                <a:latin typeface="微软雅黑" panose="020B0503020204020204" pitchFamily="34" charset="-122"/>
                <a:ea typeface="微软雅黑" panose="020B0503020204020204" pitchFamily="34" charset="-122"/>
              </a:rPr>
              <a:t>，利用相似度辅助判分</a:t>
            </a:r>
            <a:endParaRPr lang="en-US" altLang="zh-CN" dirty="0" smtClean="0">
              <a:solidFill>
                <a:prstClr val="black"/>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0" y="4752184"/>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1" cstate="print"/>
          <a:srcRect/>
          <a:stretch>
            <a:fillRect/>
          </a:stretch>
        </p:blipFill>
        <p:spPr bwMode="auto">
          <a:xfrm>
            <a:off x="2777699" y="1648739"/>
            <a:ext cx="7020272" cy="2935342"/>
          </a:xfrm>
          <a:prstGeom prst="rect">
            <a:avLst/>
          </a:prstGeom>
          <a:noFill/>
          <a:ln w="9525">
            <a:noFill/>
            <a:miter lim="800000"/>
            <a:headEnd/>
            <a:tailEnd/>
          </a:ln>
        </p:spPr>
      </p:pic>
      <p:sp>
        <p:nvSpPr>
          <p:cNvPr id="6" name="圆角矩形 5"/>
          <p:cNvSpPr/>
          <p:nvPr/>
        </p:nvSpPr>
        <p:spPr>
          <a:xfrm>
            <a:off x="4619745" y="2292776"/>
            <a:ext cx="3131840" cy="25497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endParaRPr>
          </a:p>
        </p:txBody>
      </p:sp>
      <p:sp>
        <p:nvSpPr>
          <p:cNvPr id="19" name="标题 1"/>
          <p:cNvSpPr txBox="1"/>
          <p:nvPr/>
        </p:nvSpPr>
        <p:spPr bwMode="auto">
          <a:xfrm>
            <a:off x="647700" y="1"/>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平台：课程管理 </a:t>
            </a: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 </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题型</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3" name="TextBox 12"/>
          <p:cNvSpPr txBox="1"/>
          <p:nvPr/>
        </p:nvSpPr>
        <p:spPr>
          <a:xfrm>
            <a:off x="5352178" y="1912690"/>
            <a:ext cx="1971151" cy="362649"/>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简答题辅助判分</a:t>
            </a:r>
            <a:endPar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cstate="print"/>
          <a:srcRect/>
          <a:stretch>
            <a:fillRect/>
          </a:stretch>
        </p:blipFill>
        <p:spPr bwMode="auto">
          <a:xfrm>
            <a:off x="3042888" y="1236307"/>
            <a:ext cx="6659333" cy="3539157"/>
          </a:xfrm>
          <a:prstGeom prst="rect">
            <a:avLst/>
          </a:prstGeom>
          <a:noFill/>
          <a:ln w="9525">
            <a:noFill/>
            <a:miter lim="800000"/>
            <a:headEnd/>
            <a:tailEnd/>
          </a:ln>
        </p:spPr>
      </p:pic>
      <p:sp>
        <p:nvSpPr>
          <p:cNvPr id="3" name="内容占位符 2"/>
          <p:cNvSpPr>
            <a:spLocks noGrp="1"/>
          </p:cNvSpPr>
          <p:nvPr>
            <p:ph idx="1"/>
          </p:nvPr>
        </p:nvSpPr>
        <p:spPr>
          <a:xfrm>
            <a:off x="457200" y="1200152"/>
            <a:ext cx="8229600" cy="3943349"/>
          </a:xfrm>
        </p:spPr>
        <p:txBody>
          <a:bodyPr>
            <a:normAutofit lnSpcReduction="10000"/>
          </a:bodyPr>
          <a:lstStyle/>
          <a:p>
            <a:r>
              <a:rPr lang="zh-CN" altLang="en-US" sz="2400" b="1" dirty="0" smtClean="0">
                <a:latin typeface="微软雅黑" panose="020B0503020204020204" pitchFamily="34" charset="-122"/>
                <a:ea typeface="微软雅黑" panose="020B0503020204020204" pitchFamily="34" charset="-122"/>
              </a:rPr>
              <a:t>丰富的题目类型</a:t>
            </a:r>
            <a:endParaRPr lang="en-US" altLang="zh-CN" sz="2400" b="1"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选择题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填空题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判断题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简答题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b="1" dirty="0" smtClean="0">
                <a:solidFill>
                  <a:srgbClr val="C00000"/>
                </a:solidFill>
                <a:latin typeface="微软雅黑" panose="020B0503020204020204" pitchFamily="34" charset="-122"/>
                <a:ea typeface="微软雅黑" panose="020B0503020204020204" pitchFamily="34" charset="-122"/>
              </a:rPr>
              <a:t>文件上传题</a:t>
            </a:r>
            <a:endParaRPr lang="en-US" altLang="zh-CN" sz="1500" b="1" dirty="0" smtClean="0">
              <a:solidFill>
                <a:srgbClr val="C00000"/>
              </a:solidFill>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编程题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接口编程题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程序片段编程题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算法可视化</a:t>
            </a:r>
            <a:endParaRPr lang="en-US" altLang="zh-CN" sz="1500" dirty="0" smtClean="0">
              <a:latin typeface="微软雅黑" panose="020B0503020204020204" pitchFamily="34" charset="-122"/>
              <a:ea typeface="微软雅黑" panose="020B0503020204020204" pitchFamily="34" charset="-122"/>
            </a:endParaRPr>
          </a:p>
          <a:p>
            <a:pPr lvl="1"/>
            <a:r>
              <a:rPr lang="en-US" altLang="zh-CN" sz="1500" dirty="0" smtClean="0">
                <a:latin typeface="微软雅黑" panose="020B0503020204020204" pitchFamily="34" charset="-122"/>
                <a:ea typeface="微软雅黑" panose="020B0503020204020204" pitchFamily="34" charset="-122"/>
              </a:rPr>
              <a:t>SQL</a:t>
            </a:r>
            <a:r>
              <a:rPr lang="zh-CN" altLang="en-US" sz="1500" dirty="0" smtClean="0">
                <a:latin typeface="微软雅黑" panose="020B0503020204020204" pitchFamily="34" charset="-122"/>
                <a:ea typeface="微软雅黑" panose="020B0503020204020204" pitchFamily="34" charset="-122"/>
              </a:rPr>
              <a:t>评测题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并行编程题</a:t>
            </a:r>
            <a:endParaRPr lang="en-US" altLang="zh-CN" sz="1500" dirty="0" smtClean="0">
              <a:latin typeface="微软雅黑" panose="020B0503020204020204" pitchFamily="34" charset="-122"/>
              <a:ea typeface="微软雅黑" panose="020B0503020204020204" pitchFamily="34" charset="-122"/>
            </a:endParaRPr>
          </a:p>
          <a:p>
            <a:pPr lvl="2"/>
            <a:r>
              <a:rPr lang="en-US" altLang="zh-CN" dirty="0" smtClean="0">
                <a:latin typeface="微软雅黑" panose="020B0503020204020204" pitchFamily="34" charset="-122"/>
                <a:ea typeface="微软雅黑" panose="020B0503020204020204" pitchFamily="34" charset="-122"/>
              </a:rPr>
              <a:t>MPI</a:t>
            </a:r>
            <a:r>
              <a:rPr lang="zh-CN" altLang="en-US" dirty="0" smtClean="0">
                <a:latin typeface="微软雅黑" panose="020B0503020204020204" pitchFamily="34" charset="-122"/>
                <a:ea typeface="微软雅黑" panose="020B0503020204020204" pitchFamily="34" charset="-122"/>
              </a:rPr>
              <a:t>分布式</a:t>
            </a:r>
            <a:endParaRPr lang="en-US" altLang="zh-CN" dirty="0" smtClean="0">
              <a:latin typeface="微软雅黑" panose="020B0503020204020204" pitchFamily="34" charset="-122"/>
              <a:ea typeface="微软雅黑" panose="020B0503020204020204" pitchFamily="34" charset="-122"/>
            </a:endParaRPr>
          </a:p>
          <a:p>
            <a:pPr lvl="2"/>
            <a:r>
              <a:rPr lang="zh-CN" altLang="en-US" dirty="0" smtClean="0">
                <a:latin typeface="微软雅黑" panose="020B0503020204020204" pitchFamily="34" charset="-122"/>
                <a:ea typeface="微软雅黑" panose="020B0503020204020204" pitchFamily="34" charset="-122"/>
              </a:rPr>
              <a:t>多线程</a:t>
            </a:r>
            <a:endParaRPr lang="en-US" altLang="zh-CN"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项目题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通用评测题</a:t>
            </a:r>
            <a:endParaRPr lang="en-US" altLang="zh-CN" sz="1500" dirty="0" smtClean="0">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0" y="2716483"/>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3880316"/>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5</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通用</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smtClean="0">
              <a:solidFill>
                <a:prstClr val="black"/>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0" y="2895447"/>
            <a:ext cx="928662"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5</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编程</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smtClean="0">
              <a:solidFill>
                <a:prstClr val="black"/>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0" y="3867401"/>
            <a:ext cx="1406769"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1</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并行编程</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6" name="圆角矩形 5"/>
          <p:cNvSpPr/>
          <p:nvPr/>
        </p:nvSpPr>
        <p:spPr>
          <a:xfrm>
            <a:off x="5416060" y="3683977"/>
            <a:ext cx="2409092" cy="109024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endParaRPr>
          </a:p>
        </p:txBody>
      </p:sp>
      <p:sp>
        <p:nvSpPr>
          <p:cNvPr id="17" name="矩形 16"/>
          <p:cNvSpPr/>
          <p:nvPr/>
        </p:nvSpPr>
        <p:spPr>
          <a:xfrm>
            <a:off x="3385038" y="4741181"/>
            <a:ext cx="5758962" cy="300077"/>
          </a:xfrm>
          <a:prstGeom prst="rect">
            <a:avLst/>
          </a:prstGeom>
        </p:spPr>
        <p:txBody>
          <a:bodyPr wrap="square" lIns="91436" tIns="45718" rIns="91436" bIns="45718">
            <a:spAutoFit/>
          </a:bodyPr>
          <a:lstStyle/>
          <a:p>
            <a:pPr defTabSz="914400"/>
            <a:r>
              <a:rPr lang="zh-CN" altLang="en-US" dirty="0" smtClean="0">
                <a:solidFill>
                  <a:prstClr val="black"/>
                </a:solidFill>
                <a:latin typeface="微软雅黑" panose="020B0503020204020204" pitchFamily="34" charset="-122"/>
                <a:ea typeface="微软雅黑" panose="020B0503020204020204" pitchFamily="34" charset="-122"/>
              </a:rPr>
              <a:t>文件上传题：可以自动从压缩包内提取</a:t>
            </a:r>
            <a:r>
              <a:rPr lang="zh-CN" altLang="en-US" b="1" dirty="0" smtClean="0">
                <a:solidFill>
                  <a:prstClr val="black"/>
                </a:solidFill>
                <a:latin typeface="微软雅黑" panose="020B0503020204020204" pitchFamily="34" charset="-122"/>
                <a:ea typeface="微软雅黑" panose="020B0503020204020204" pitchFamily="34" charset="-122"/>
              </a:rPr>
              <a:t>文档</a:t>
            </a:r>
            <a:r>
              <a:rPr lang="zh-CN" altLang="en-US" dirty="0" smtClean="0">
                <a:solidFill>
                  <a:prstClr val="black"/>
                </a:solidFill>
                <a:latin typeface="微软雅黑" panose="020B0503020204020204" pitchFamily="34" charset="-122"/>
                <a:ea typeface="微软雅黑" panose="020B0503020204020204" pitchFamily="34" charset="-122"/>
              </a:rPr>
              <a:t>或者</a:t>
            </a:r>
            <a:r>
              <a:rPr lang="zh-CN" altLang="en-US" b="1" dirty="0" smtClean="0">
                <a:solidFill>
                  <a:prstClr val="black"/>
                </a:solidFill>
                <a:latin typeface="微软雅黑" panose="020B0503020204020204" pitchFamily="34" charset="-122"/>
                <a:ea typeface="微软雅黑" panose="020B0503020204020204" pitchFamily="34" charset="-122"/>
              </a:rPr>
              <a:t>源代码</a:t>
            </a:r>
            <a:r>
              <a:rPr lang="zh-CN" altLang="en-US" dirty="0" smtClean="0">
                <a:solidFill>
                  <a:prstClr val="black"/>
                </a:solidFill>
                <a:latin typeface="微软雅黑" panose="020B0503020204020204" pitchFamily="34" charset="-122"/>
                <a:ea typeface="微软雅黑" panose="020B0503020204020204" pitchFamily="34" charset="-122"/>
              </a:rPr>
              <a:t>，进行</a:t>
            </a:r>
            <a:r>
              <a:rPr lang="zh-CN" altLang="en-US" b="1" dirty="0" smtClean="0">
                <a:solidFill>
                  <a:prstClr val="black"/>
                </a:solidFill>
                <a:latin typeface="微软雅黑" panose="020B0503020204020204" pitchFamily="34" charset="-122"/>
                <a:ea typeface="微软雅黑" panose="020B0503020204020204" pitchFamily="34" charset="-122"/>
              </a:rPr>
              <a:t>相似性比较</a:t>
            </a:r>
            <a:endParaRPr lang="en-US" altLang="zh-CN" b="1" dirty="0" smtClean="0">
              <a:solidFill>
                <a:prstClr val="black"/>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5859" y="4803550"/>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标题 1"/>
          <p:cNvSpPr txBox="1"/>
          <p:nvPr/>
        </p:nvSpPr>
        <p:spPr bwMode="auto">
          <a:xfrm>
            <a:off x="647700" y="1"/>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平台：课程管理 </a:t>
            </a: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 </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题型</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3" name="TextBox 12"/>
          <p:cNvSpPr txBox="1"/>
          <p:nvPr/>
        </p:nvSpPr>
        <p:spPr>
          <a:xfrm>
            <a:off x="5620625" y="3322040"/>
            <a:ext cx="1971151" cy="362649"/>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文档 </a:t>
            </a:r>
            <a:r>
              <a:rPr lang="en-US" altLang="zh-CN"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源码相似性比较</a:t>
            </a:r>
            <a:endPar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647700" y="1"/>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平台：课程管理 </a:t>
            </a: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 </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首页风格</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1026" name="Picture 2"/>
          <p:cNvPicPr>
            <a:picLocks noChangeAspect="1" noChangeArrowheads="1"/>
          </p:cNvPicPr>
          <p:nvPr/>
        </p:nvPicPr>
        <p:blipFill>
          <a:blip r:embed="rId1" cstate="print"/>
          <a:srcRect/>
          <a:stretch>
            <a:fillRect/>
          </a:stretch>
        </p:blipFill>
        <p:spPr bwMode="auto">
          <a:xfrm>
            <a:off x="515043" y="844973"/>
            <a:ext cx="3577893" cy="2041486"/>
          </a:xfrm>
          <a:prstGeom prst="rect">
            <a:avLst/>
          </a:prstGeom>
          <a:noFill/>
          <a:ln w="9525">
            <a:noFill/>
            <a:miter lim="800000"/>
            <a:headEnd/>
            <a:tailEnd/>
          </a:ln>
        </p:spPr>
      </p:pic>
      <p:sp>
        <p:nvSpPr>
          <p:cNvPr id="9" name="矩形 8"/>
          <p:cNvSpPr/>
          <p:nvPr/>
        </p:nvSpPr>
        <p:spPr>
          <a:xfrm>
            <a:off x="1716456" y="643137"/>
            <a:ext cx="754053" cy="253916"/>
          </a:xfrm>
          <a:prstGeom prst="rect">
            <a:avLst/>
          </a:prstGeom>
        </p:spPr>
        <p:txBody>
          <a:bodyPr wrap="none" lIns="68580" tIns="34290" rIns="68580" bIns="34290">
            <a:spAutoFit/>
          </a:bodyPr>
          <a:lstStyle/>
          <a:p>
            <a:r>
              <a:rPr lang="zh-CN" altLang="en-US" sz="1200" b="1" dirty="0" smtClean="0">
                <a:solidFill>
                  <a:srgbClr val="BE0202"/>
                </a:solidFill>
                <a:latin typeface="微软雅黑" panose="020B0503020204020204" pitchFamily="34" charset="-122"/>
                <a:ea typeface="微软雅黑" panose="020B0503020204020204" pitchFamily="34" charset="-122"/>
              </a:rPr>
              <a:t>精简风格</a:t>
            </a:r>
            <a:endParaRPr lang="zh-CN" altLang="en-US" sz="1200" b="1" dirty="0">
              <a:solidFill>
                <a:srgbClr val="BE0202"/>
              </a:solidFill>
              <a:latin typeface="微软雅黑" panose="020B0503020204020204" pitchFamily="34" charset="-122"/>
              <a:ea typeface="微软雅黑" panose="020B0503020204020204" pitchFamily="34" charset="-122"/>
            </a:endParaRPr>
          </a:p>
        </p:txBody>
      </p:sp>
      <p:pic>
        <p:nvPicPr>
          <p:cNvPr id="5" name="Picture 2"/>
          <p:cNvPicPr>
            <a:picLocks noChangeAspect="1" noChangeArrowheads="1"/>
          </p:cNvPicPr>
          <p:nvPr/>
        </p:nvPicPr>
        <p:blipFill>
          <a:blip r:embed="rId2" cstate="print"/>
          <a:srcRect/>
          <a:stretch>
            <a:fillRect/>
          </a:stretch>
        </p:blipFill>
        <p:spPr bwMode="auto">
          <a:xfrm>
            <a:off x="4338307" y="862321"/>
            <a:ext cx="3672426" cy="2200929"/>
          </a:xfrm>
          <a:prstGeom prst="rect">
            <a:avLst/>
          </a:prstGeom>
          <a:noFill/>
          <a:ln w="9525">
            <a:noFill/>
            <a:miter lim="800000"/>
            <a:headEnd/>
            <a:tailEnd/>
          </a:ln>
        </p:spPr>
      </p:pic>
      <p:sp>
        <p:nvSpPr>
          <p:cNvPr id="8" name="矩形 7"/>
          <p:cNvSpPr/>
          <p:nvPr/>
        </p:nvSpPr>
        <p:spPr>
          <a:xfrm>
            <a:off x="5728571" y="671758"/>
            <a:ext cx="754053" cy="253916"/>
          </a:xfrm>
          <a:prstGeom prst="rect">
            <a:avLst/>
          </a:prstGeom>
        </p:spPr>
        <p:txBody>
          <a:bodyPr wrap="none" lIns="68580" tIns="34290" rIns="68580" bIns="34290">
            <a:spAutoFit/>
          </a:bodyPr>
          <a:lstStyle/>
          <a:p>
            <a:r>
              <a:rPr lang="zh-CN" altLang="en-US" sz="1200" b="1" dirty="0" smtClean="0">
                <a:solidFill>
                  <a:srgbClr val="BE0202"/>
                </a:solidFill>
                <a:latin typeface="微软雅黑" panose="020B0503020204020204" pitchFamily="34" charset="-122"/>
                <a:ea typeface="微软雅黑" panose="020B0503020204020204" pitchFamily="34" charset="-122"/>
              </a:rPr>
              <a:t>课程中心</a:t>
            </a:r>
            <a:endParaRPr lang="zh-CN" altLang="en-US" sz="1200" b="1" dirty="0">
              <a:solidFill>
                <a:srgbClr val="BE0202"/>
              </a:solidFill>
              <a:latin typeface="微软雅黑" panose="020B0503020204020204" pitchFamily="34" charset="-122"/>
              <a:ea typeface="微软雅黑" panose="020B0503020204020204" pitchFamily="34" charset="-122"/>
            </a:endParaRPr>
          </a:p>
        </p:txBody>
      </p:sp>
      <p:pic>
        <p:nvPicPr>
          <p:cNvPr id="61441" name="Picture 1"/>
          <p:cNvPicPr>
            <a:picLocks noChangeAspect="1" noChangeArrowheads="1"/>
          </p:cNvPicPr>
          <p:nvPr/>
        </p:nvPicPr>
        <p:blipFill>
          <a:blip r:embed="rId3" cstate="print"/>
          <a:srcRect/>
          <a:stretch>
            <a:fillRect/>
          </a:stretch>
        </p:blipFill>
        <p:spPr bwMode="auto">
          <a:xfrm>
            <a:off x="486133" y="2875876"/>
            <a:ext cx="2650582" cy="2221328"/>
          </a:xfrm>
          <a:prstGeom prst="rect">
            <a:avLst/>
          </a:prstGeom>
          <a:noFill/>
          <a:ln w="9525">
            <a:noFill/>
            <a:miter lim="800000"/>
            <a:headEnd/>
            <a:tailEnd/>
          </a:ln>
          <a:effectLst/>
        </p:spPr>
      </p:pic>
      <p:sp>
        <p:nvSpPr>
          <p:cNvPr id="10" name="矩形 9"/>
          <p:cNvSpPr/>
          <p:nvPr/>
        </p:nvSpPr>
        <p:spPr>
          <a:xfrm>
            <a:off x="1592527" y="2855518"/>
            <a:ext cx="754053" cy="253916"/>
          </a:xfrm>
          <a:prstGeom prst="rect">
            <a:avLst/>
          </a:prstGeom>
        </p:spPr>
        <p:txBody>
          <a:bodyPr wrap="none" lIns="68580" tIns="34290" rIns="68580" bIns="34290">
            <a:spAutoFit/>
          </a:bodyPr>
          <a:lstStyle/>
          <a:p>
            <a:r>
              <a:rPr lang="zh-CN" altLang="en-US" sz="1200" b="1" dirty="0" smtClean="0">
                <a:solidFill>
                  <a:srgbClr val="BE0202"/>
                </a:solidFill>
                <a:latin typeface="微软雅黑" panose="020B0503020204020204" pitchFamily="34" charset="-122"/>
                <a:ea typeface="微软雅黑" panose="020B0503020204020204" pitchFamily="34" charset="-122"/>
              </a:rPr>
              <a:t>实验中心</a:t>
            </a:r>
            <a:endParaRPr lang="zh-CN" altLang="en-US" sz="1200" b="1" dirty="0">
              <a:solidFill>
                <a:srgbClr val="BE0202"/>
              </a:solidFill>
              <a:latin typeface="微软雅黑" panose="020B0503020204020204" pitchFamily="34" charset="-122"/>
              <a:ea typeface="微软雅黑" panose="020B0503020204020204" pitchFamily="34" charset="-122"/>
            </a:endParaRPr>
          </a:p>
        </p:txBody>
      </p:sp>
      <p:pic>
        <p:nvPicPr>
          <p:cNvPr id="61442" name="Picture 2"/>
          <p:cNvPicPr>
            <a:picLocks noChangeAspect="1" noChangeArrowheads="1"/>
          </p:cNvPicPr>
          <p:nvPr/>
        </p:nvPicPr>
        <p:blipFill>
          <a:blip r:embed="rId4" cstate="print"/>
          <a:srcRect/>
          <a:stretch>
            <a:fillRect/>
          </a:stretch>
        </p:blipFill>
        <p:spPr bwMode="auto">
          <a:xfrm>
            <a:off x="4328931" y="3094152"/>
            <a:ext cx="3333502" cy="1869944"/>
          </a:xfrm>
          <a:prstGeom prst="rect">
            <a:avLst/>
          </a:prstGeom>
          <a:noFill/>
          <a:ln w="9525">
            <a:noFill/>
            <a:miter lim="800000"/>
            <a:headEnd/>
            <a:tailEnd/>
          </a:ln>
          <a:effectLst/>
        </p:spPr>
      </p:pic>
      <p:sp>
        <p:nvSpPr>
          <p:cNvPr id="11" name="矩形 10"/>
          <p:cNvSpPr/>
          <p:nvPr/>
        </p:nvSpPr>
        <p:spPr>
          <a:xfrm>
            <a:off x="5662973" y="3268352"/>
            <a:ext cx="643381" cy="253916"/>
          </a:xfrm>
          <a:prstGeom prst="rect">
            <a:avLst/>
          </a:prstGeom>
        </p:spPr>
        <p:txBody>
          <a:bodyPr wrap="none" lIns="68580" tIns="34290" rIns="68580" bIns="34290">
            <a:spAutoFit/>
          </a:bodyPr>
          <a:lstStyle/>
          <a:p>
            <a:r>
              <a:rPr lang="en-US" altLang="zh-CN" sz="1200" b="1" dirty="0" smtClean="0">
                <a:solidFill>
                  <a:srgbClr val="BE0202"/>
                </a:solidFill>
                <a:latin typeface="微软雅黑" panose="020B0503020204020204" pitchFamily="34" charset="-122"/>
                <a:ea typeface="微软雅黑" panose="020B0503020204020204" pitchFamily="34" charset="-122"/>
              </a:rPr>
              <a:t>OJ</a:t>
            </a:r>
            <a:r>
              <a:rPr lang="zh-CN" altLang="en-US" sz="1200" b="1" dirty="0" smtClean="0">
                <a:solidFill>
                  <a:srgbClr val="BE0202"/>
                </a:solidFill>
                <a:latin typeface="微软雅黑" panose="020B0503020204020204" pitchFamily="34" charset="-122"/>
                <a:ea typeface="微软雅黑" panose="020B0503020204020204" pitchFamily="34" charset="-122"/>
              </a:rPr>
              <a:t>风格</a:t>
            </a:r>
            <a:endParaRPr lang="zh-CN" altLang="en-US" sz="1200" b="1" dirty="0">
              <a:solidFill>
                <a:srgbClr val="BE0202"/>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02</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864124" y="3239805"/>
            <a:ext cx="54594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程序设计</a:t>
            </a:r>
            <a:r>
              <a:rPr lang="zh-CN" altLang="en-US" sz="2400" dirty="0" smtClean="0">
                <a:latin typeface="微软雅黑" panose="020B0503020204020204" pitchFamily="34" charset="-122"/>
                <a:ea typeface="微软雅黑" panose="020B0503020204020204" pitchFamily="34" charset="-122"/>
              </a:rPr>
              <a:t>：不仅仅告知正确与否</a:t>
            </a:r>
            <a:endParaRPr lang="zh-CN" altLang="en-US" sz="2400" dirty="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411615" y="3661173"/>
            <a:ext cx="4320779"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动态测试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代码风格</a:t>
            </a:r>
            <a:endParaRPr lang="zh-CN" altLang="en-US" dirty="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静态分析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性能剖析</a:t>
            </a:r>
            <a:endParaRPr lang="en-US" altLang="zh-CN"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并发评判   </a:t>
            </a: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代码查重</a:t>
            </a:r>
            <a:endParaRPr lang="en-US" altLang="zh-CN"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输入输出任意组合</a:t>
            </a:r>
            <a:r>
              <a:rPr lang="en-US" altLang="zh-CN" dirty="0" smtClean="0">
                <a:solidFill>
                  <a:srgbClr val="4D4D4D"/>
                </a:solidFill>
                <a:latin typeface="微软雅黑" panose="020B0503020204020204" pitchFamily="34" charset="-122"/>
                <a:ea typeface="微软雅黑" panose="020B0503020204020204" pitchFamily="34" charset="-122"/>
              </a:rPr>
              <a:t>	◎</a:t>
            </a:r>
            <a:r>
              <a:rPr lang="zh-CN" altLang="en-US" dirty="0" smtClean="0">
                <a:solidFill>
                  <a:srgbClr val="4D4D4D"/>
                </a:solidFill>
                <a:latin typeface="微软雅黑" panose="020B0503020204020204" pitchFamily="34" charset="-122"/>
                <a:ea typeface="微软雅黑" panose="020B0503020204020204" pitchFamily="34" charset="-122"/>
              </a:rPr>
              <a:t>项目级源代码评测</a:t>
            </a:r>
            <a:endParaRPr lang="zh-CN" altLang="en-US" dirty="0">
              <a:solidFill>
                <a:srgbClr val="4D4D4D"/>
              </a:solidFill>
              <a:latin typeface="微软雅黑" panose="020B0503020204020204" pitchFamily="34" charset="-122"/>
              <a:ea typeface="微软雅黑" panose="020B0503020204020204" pitchFamily="34" charset="-122"/>
            </a:endParaRPr>
          </a:p>
        </p:txBody>
      </p:sp>
    </p:spTree>
  </p:cSld>
  <p:clrMapOvr>
    <a:masterClrMapping/>
  </p:clrMapOvr>
  <p:transition>
    <p:blinds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6400"/>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程序评判：</a:t>
            </a:r>
            <a:r>
              <a:rPr lang="zh-CN" altLang="en-US" dirty="0" smtClean="0">
                <a:latin typeface="微软雅黑" panose="020B0503020204020204" pitchFamily="34" charset="-122"/>
                <a:ea typeface="微软雅黑" panose="020B0503020204020204" pitchFamily="34" charset="-122"/>
              </a:rPr>
              <a:t>不仅仅对与错</a:t>
            </a:r>
            <a:endParaRPr lang="en-US" altLang="zh-CN" dirty="0" smtClean="0">
              <a:latin typeface="微软雅黑" panose="020B0503020204020204" pitchFamily="34" charset="-122"/>
              <a:ea typeface="微软雅黑" panose="020B0503020204020204" pitchFamily="34" charset="-122"/>
            </a:endParaRPr>
          </a:p>
        </p:txBody>
      </p:sp>
      <p:pic>
        <p:nvPicPr>
          <p:cNvPr id="37890" name="Picture 2"/>
          <p:cNvPicPr>
            <a:picLocks noChangeAspect="1" noChangeArrowheads="1"/>
          </p:cNvPicPr>
          <p:nvPr/>
        </p:nvPicPr>
        <p:blipFill>
          <a:blip r:embed="rId1" cstate="print"/>
          <a:srcRect/>
          <a:stretch>
            <a:fillRect/>
          </a:stretch>
        </p:blipFill>
        <p:spPr bwMode="auto">
          <a:xfrm>
            <a:off x="1011820" y="1842788"/>
            <a:ext cx="4218602" cy="2959318"/>
          </a:xfrm>
          <a:prstGeom prst="rect">
            <a:avLst/>
          </a:prstGeom>
          <a:noFill/>
          <a:ln w="9525">
            <a:noFill/>
            <a:miter lim="800000"/>
            <a:headEnd/>
            <a:tailEnd/>
          </a:ln>
          <a:effectLst/>
        </p:spPr>
      </p:pic>
      <p:sp>
        <p:nvSpPr>
          <p:cNvPr id="8" name="TextBox 7"/>
          <p:cNvSpPr txBox="1"/>
          <p:nvPr/>
        </p:nvSpPr>
        <p:spPr>
          <a:xfrm>
            <a:off x="2362387" y="1507334"/>
            <a:ext cx="1643074" cy="300077"/>
          </a:xfrm>
          <a:prstGeom prst="rect">
            <a:avLst/>
          </a:prstGeom>
          <a:noFill/>
        </p:spPr>
        <p:txBody>
          <a:bodyPr wrap="square" lIns="91436" tIns="45718" rIns="91436" bIns="45718" rtlCol="0">
            <a:spAutoFit/>
          </a:bodyPr>
          <a:lstStyle/>
          <a:p>
            <a:pPr defTabSz="914400"/>
            <a:r>
              <a:rPr lang="zh-CN" altLang="en-US" b="1" dirty="0" smtClean="0">
                <a:solidFill>
                  <a:prstClr val="black"/>
                </a:solidFill>
                <a:latin typeface="微软雅黑" panose="020B0503020204020204" pitchFamily="34" charset="-122"/>
                <a:ea typeface="微软雅黑" panose="020B0503020204020204" pitchFamily="34" charset="-122"/>
              </a:rPr>
              <a:t>基本测评报告</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7" name="矩形 6"/>
          <p:cNvSpPr/>
          <p:nvPr/>
        </p:nvSpPr>
        <p:spPr>
          <a:xfrm>
            <a:off x="5404070" y="2327591"/>
            <a:ext cx="3182718" cy="1015659"/>
          </a:xfrm>
          <a:prstGeom prst="rect">
            <a:avLst/>
          </a:prstGeom>
        </p:spPr>
        <p:txBody>
          <a:bodyPr wrap="square" lIns="91436" tIns="45718" rIns="91436" bIns="45718">
            <a:spAutoFit/>
          </a:bodyPr>
          <a:lstStyle/>
          <a:p>
            <a:pPr algn="ctr" defTabSz="914400"/>
            <a:r>
              <a:rPr lang="zh-CN" altLang="en-US" sz="2000" dirty="0" smtClean="0">
                <a:solidFill>
                  <a:prstClr val="black"/>
                </a:solidFill>
                <a:latin typeface="微软雅黑" panose="020B0503020204020204" pitchFamily="34" charset="-122"/>
                <a:ea typeface="微软雅黑" panose="020B0503020204020204" pitchFamily="34" charset="-122"/>
              </a:rPr>
              <a:t>测试数据中包括了正常情况和边界等异常情况，使学生体会到</a:t>
            </a:r>
            <a:r>
              <a:rPr lang="zh-CN" altLang="en-US" sz="2000" b="1" dirty="0" smtClean="0">
                <a:solidFill>
                  <a:prstClr val="black"/>
                </a:solidFill>
                <a:latin typeface="微软雅黑" panose="020B0503020204020204" pitchFamily="34" charset="-122"/>
                <a:ea typeface="微软雅黑" panose="020B0503020204020204" pitchFamily="34" charset="-122"/>
              </a:rPr>
              <a:t>工程</a:t>
            </a:r>
            <a:r>
              <a:rPr lang="zh-CN" altLang="en-US" sz="2000" dirty="0" smtClean="0">
                <a:solidFill>
                  <a:prstClr val="black"/>
                </a:solidFill>
                <a:latin typeface="微软雅黑" panose="020B0503020204020204" pitchFamily="34" charset="-122"/>
                <a:ea typeface="微软雅黑" panose="020B0503020204020204" pitchFamily="34" charset="-122"/>
              </a:rPr>
              <a:t>编码要求</a:t>
            </a:r>
            <a:endParaRPr lang="zh-CN" altLang="en-US" sz="2000" dirty="0" smtClean="0">
              <a:solidFill>
                <a:prstClr val="black"/>
              </a:solidFill>
              <a:latin typeface="微软雅黑" panose="020B0503020204020204" pitchFamily="34" charset="-122"/>
              <a:ea typeface="微软雅黑" panose="020B0503020204020204" pitchFamily="34" charset="-122"/>
            </a:endParaRPr>
          </a:p>
        </p:txBody>
      </p:sp>
      <p:sp>
        <p:nvSpPr>
          <p:cNvPr id="10"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平台：程序设计</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950730"/>
            <a:ext cx="8229600" cy="3394472"/>
          </a:xfrm>
        </p:spPr>
        <p:txBody>
          <a:bodyPr/>
          <a:lstStyle/>
          <a:p>
            <a:r>
              <a:rPr lang="zh-CN" altLang="en-US" b="1" dirty="0" smtClean="0">
                <a:latin typeface="微软雅黑" panose="020B0503020204020204" pitchFamily="34" charset="-122"/>
                <a:ea typeface="微软雅黑" panose="020B0503020204020204" pitchFamily="34" charset="-122"/>
              </a:rPr>
              <a:t>程序评判：</a:t>
            </a:r>
            <a:r>
              <a:rPr lang="zh-CN" altLang="en-US" dirty="0" smtClean="0">
                <a:latin typeface="微软雅黑" panose="020B0503020204020204" pitchFamily="34" charset="-122"/>
                <a:ea typeface="微软雅黑" panose="020B0503020204020204" pitchFamily="34" charset="-122"/>
              </a:rPr>
              <a:t>不仅仅对与错</a:t>
            </a:r>
            <a:endParaRPr lang="en-US" altLang="zh-CN" dirty="0" smtClean="0">
              <a:latin typeface="微软雅黑" panose="020B0503020204020204" pitchFamily="34" charset="-122"/>
              <a:ea typeface="微软雅黑" panose="020B0503020204020204" pitchFamily="34" charset="-122"/>
            </a:endParaRPr>
          </a:p>
          <a:p>
            <a:pPr lvl="1"/>
            <a:r>
              <a:rPr lang="zh-CN" altLang="en-US" dirty="0" smtClean="0">
                <a:latin typeface="微软雅黑" panose="020B0503020204020204" pitchFamily="34" charset="-122"/>
                <a:ea typeface="微软雅黑" panose="020B0503020204020204" pitchFamily="34" charset="-122"/>
              </a:rPr>
              <a:t>错误分析，协助学生调试程序，降低初学者挫折感</a:t>
            </a:r>
            <a:endParaRPr lang="en-US" altLang="zh-CN" dirty="0" smtClean="0">
              <a:latin typeface="微软雅黑" panose="020B0503020204020204" pitchFamily="34" charset="-122"/>
              <a:ea typeface="微软雅黑" panose="020B0503020204020204" pitchFamily="34" charset="-122"/>
            </a:endParaRPr>
          </a:p>
        </p:txBody>
      </p:sp>
      <p:sp>
        <p:nvSpPr>
          <p:cNvPr id="10" name="任意多边形 9"/>
          <p:cNvSpPr/>
          <p:nvPr/>
        </p:nvSpPr>
        <p:spPr>
          <a:xfrm>
            <a:off x="7956376" y="1860173"/>
            <a:ext cx="845466" cy="197643"/>
          </a:xfrm>
          <a:custGeom>
            <a:avLst/>
            <a:gdLst>
              <a:gd name="connsiteX0" fmla="*/ 154928 w 711142"/>
              <a:gd name="connsiteY0" fmla="*/ 1587 h 334962"/>
              <a:gd name="connsiteX1" fmla="*/ 97778 w 711142"/>
              <a:gd name="connsiteY1" fmla="*/ 49212 h 334962"/>
              <a:gd name="connsiteX2" fmla="*/ 50153 w 711142"/>
              <a:gd name="connsiteY2" fmla="*/ 106362 h 334962"/>
              <a:gd name="connsiteX3" fmla="*/ 40628 w 711142"/>
              <a:gd name="connsiteY3" fmla="*/ 134937 h 334962"/>
              <a:gd name="connsiteX4" fmla="*/ 21578 w 711142"/>
              <a:gd name="connsiteY4" fmla="*/ 163512 h 334962"/>
              <a:gd name="connsiteX5" fmla="*/ 2528 w 711142"/>
              <a:gd name="connsiteY5" fmla="*/ 220662 h 334962"/>
              <a:gd name="connsiteX6" fmla="*/ 12053 w 711142"/>
              <a:gd name="connsiteY6" fmla="*/ 287337 h 334962"/>
              <a:gd name="connsiteX7" fmla="*/ 145403 w 711142"/>
              <a:gd name="connsiteY7" fmla="*/ 334962 h 334962"/>
              <a:gd name="connsiteX8" fmla="*/ 335903 w 711142"/>
              <a:gd name="connsiteY8" fmla="*/ 325437 h 334962"/>
              <a:gd name="connsiteX9" fmla="*/ 364478 w 711142"/>
              <a:gd name="connsiteY9" fmla="*/ 315912 h 334962"/>
              <a:gd name="connsiteX10" fmla="*/ 421628 w 711142"/>
              <a:gd name="connsiteY10" fmla="*/ 306387 h 334962"/>
              <a:gd name="connsiteX11" fmla="*/ 516878 w 711142"/>
              <a:gd name="connsiteY11" fmla="*/ 277812 h 334962"/>
              <a:gd name="connsiteX12" fmla="*/ 669278 w 711142"/>
              <a:gd name="connsiteY12" fmla="*/ 268287 h 334962"/>
              <a:gd name="connsiteX13" fmla="*/ 707378 w 711142"/>
              <a:gd name="connsiteY13" fmla="*/ 211137 h 334962"/>
              <a:gd name="connsiteX14" fmla="*/ 697853 w 711142"/>
              <a:gd name="connsiteY14" fmla="*/ 153987 h 334962"/>
              <a:gd name="connsiteX15" fmla="*/ 678803 w 711142"/>
              <a:gd name="connsiteY15" fmla="*/ 125412 h 334962"/>
              <a:gd name="connsiteX16" fmla="*/ 621653 w 711142"/>
              <a:gd name="connsiteY16" fmla="*/ 77787 h 334962"/>
              <a:gd name="connsiteX17" fmla="*/ 583553 w 711142"/>
              <a:gd name="connsiteY17" fmla="*/ 68262 h 334962"/>
              <a:gd name="connsiteX18" fmla="*/ 526403 w 711142"/>
              <a:gd name="connsiteY18" fmla="*/ 49212 h 334962"/>
              <a:gd name="connsiteX19" fmla="*/ 488303 w 711142"/>
              <a:gd name="connsiteY19" fmla="*/ 39687 h 334962"/>
              <a:gd name="connsiteX20" fmla="*/ 431153 w 711142"/>
              <a:gd name="connsiteY20" fmla="*/ 20637 h 334962"/>
              <a:gd name="connsiteX21" fmla="*/ 259703 w 711142"/>
              <a:gd name="connsiteY21" fmla="*/ 30162 h 334962"/>
              <a:gd name="connsiteX22" fmla="*/ 193028 w 711142"/>
              <a:gd name="connsiteY22" fmla="*/ 39687 h 334962"/>
              <a:gd name="connsiteX23" fmla="*/ 154928 w 711142"/>
              <a:gd name="connsiteY23" fmla="*/ 1587 h 33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1142" h="334962">
                <a:moveTo>
                  <a:pt x="154928" y="1587"/>
                </a:moveTo>
                <a:cubicBezTo>
                  <a:pt x="139053" y="3175"/>
                  <a:pt x="120697" y="21710"/>
                  <a:pt x="97778" y="49212"/>
                </a:cubicBezTo>
                <a:cubicBezTo>
                  <a:pt x="31473" y="128778"/>
                  <a:pt x="133635" y="22880"/>
                  <a:pt x="50153" y="106362"/>
                </a:cubicBezTo>
                <a:cubicBezTo>
                  <a:pt x="46978" y="115887"/>
                  <a:pt x="45118" y="125957"/>
                  <a:pt x="40628" y="134937"/>
                </a:cubicBezTo>
                <a:cubicBezTo>
                  <a:pt x="35508" y="145176"/>
                  <a:pt x="26227" y="153051"/>
                  <a:pt x="21578" y="163512"/>
                </a:cubicBezTo>
                <a:cubicBezTo>
                  <a:pt x="13423" y="181862"/>
                  <a:pt x="2528" y="220662"/>
                  <a:pt x="2528" y="220662"/>
                </a:cubicBezTo>
                <a:cubicBezTo>
                  <a:pt x="5703" y="242887"/>
                  <a:pt x="0" y="268396"/>
                  <a:pt x="12053" y="287337"/>
                </a:cubicBezTo>
                <a:cubicBezTo>
                  <a:pt x="41431" y="333502"/>
                  <a:pt x="101347" y="329455"/>
                  <a:pt x="145403" y="334962"/>
                </a:cubicBezTo>
                <a:cubicBezTo>
                  <a:pt x="208903" y="331787"/>
                  <a:pt x="272563" y="330945"/>
                  <a:pt x="335903" y="325437"/>
                </a:cubicBezTo>
                <a:cubicBezTo>
                  <a:pt x="345905" y="324567"/>
                  <a:pt x="354677" y="318090"/>
                  <a:pt x="364478" y="315912"/>
                </a:cubicBezTo>
                <a:cubicBezTo>
                  <a:pt x="383331" y="311722"/>
                  <a:pt x="402578" y="309562"/>
                  <a:pt x="421628" y="306387"/>
                </a:cubicBezTo>
                <a:cubicBezTo>
                  <a:pt x="434417" y="302124"/>
                  <a:pt x="496313" y="279868"/>
                  <a:pt x="516878" y="277812"/>
                </a:cubicBezTo>
                <a:cubicBezTo>
                  <a:pt x="567525" y="272747"/>
                  <a:pt x="618478" y="271462"/>
                  <a:pt x="669278" y="268287"/>
                </a:cubicBezTo>
                <a:cubicBezTo>
                  <a:pt x="681978" y="249237"/>
                  <a:pt x="711142" y="233721"/>
                  <a:pt x="707378" y="211137"/>
                </a:cubicBezTo>
                <a:cubicBezTo>
                  <a:pt x="704203" y="192087"/>
                  <a:pt x="703960" y="172309"/>
                  <a:pt x="697853" y="153987"/>
                </a:cubicBezTo>
                <a:cubicBezTo>
                  <a:pt x="694233" y="143127"/>
                  <a:pt x="686132" y="134206"/>
                  <a:pt x="678803" y="125412"/>
                </a:cubicBezTo>
                <a:cubicBezTo>
                  <a:pt x="666089" y="110155"/>
                  <a:pt x="641078" y="86112"/>
                  <a:pt x="621653" y="77787"/>
                </a:cubicBezTo>
                <a:cubicBezTo>
                  <a:pt x="609621" y="72630"/>
                  <a:pt x="596092" y="72024"/>
                  <a:pt x="583553" y="68262"/>
                </a:cubicBezTo>
                <a:cubicBezTo>
                  <a:pt x="564319" y="62492"/>
                  <a:pt x="545453" y="55562"/>
                  <a:pt x="526403" y="49212"/>
                </a:cubicBezTo>
                <a:cubicBezTo>
                  <a:pt x="513984" y="45072"/>
                  <a:pt x="500842" y="43449"/>
                  <a:pt x="488303" y="39687"/>
                </a:cubicBezTo>
                <a:cubicBezTo>
                  <a:pt x="469069" y="33917"/>
                  <a:pt x="431153" y="20637"/>
                  <a:pt x="431153" y="20637"/>
                </a:cubicBezTo>
                <a:cubicBezTo>
                  <a:pt x="374003" y="23812"/>
                  <a:pt x="316759" y="25598"/>
                  <a:pt x="259703" y="30162"/>
                </a:cubicBezTo>
                <a:cubicBezTo>
                  <a:pt x="237324" y="31952"/>
                  <a:pt x="215043" y="35284"/>
                  <a:pt x="193028" y="39687"/>
                </a:cubicBezTo>
                <a:cubicBezTo>
                  <a:pt x="140383" y="50216"/>
                  <a:pt x="170803" y="0"/>
                  <a:pt x="154928" y="158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endParaRPr>
          </a:p>
        </p:txBody>
      </p:sp>
      <p:pic>
        <p:nvPicPr>
          <p:cNvPr id="1027" name="Picture 3"/>
          <p:cNvPicPr>
            <a:picLocks noChangeAspect="1" noChangeArrowheads="1"/>
          </p:cNvPicPr>
          <p:nvPr/>
        </p:nvPicPr>
        <p:blipFill>
          <a:blip r:embed="rId1" cstate="print"/>
          <a:srcRect/>
          <a:stretch>
            <a:fillRect/>
          </a:stretch>
        </p:blipFill>
        <p:spPr bwMode="auto">
          <a:xfrm>
            <a:off x="48296" y="1662935"/>
            <a:ext cx="2445828" cy="1808319"/>
          </a:xfrm>
          <a:prstGeom prst="rect">
            <a:avLst/>
          </a:prstGeom>
          <a:noFill/>
          <a:ln w="9525">
            <a:noFill/>
            <a:miter lim="800000"/>
            <a:headEnd/>
            <a:tailEnd/>
          </a:ln>
        </p:spPr>
      </p:pic>
      <p:pic>
        <p:nvPicPr>
          <p:cNvPr id="1028" name="Picture 4"/>
          <p:cNvPicPr>
            <a:picLocks noChangeAspect="1" noChangeArrowheads="1"/>
          </p:cNvPicPr>
          <p:nvPr/>
        </p:nvPicPr>
        <p:blipFill>
          <a:blip r:embed="rId2" cstate="print"/>
          <a:srcRect/>
          <a:stretch>
            <a:fillRect/>
          </a:stretch>
        </p:blipFill>
        <p:spPr bwMode="auto">
          <a:xfrm>
            <a:off x="2540359" y="3260699"/>
            <a:ext cx="3977100" cy="2506593"/>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6548955" y="1656987"/>
            <a:ext cx="2595045" cy="3447877"/>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2542220" y="1655348"/>
            <a:ext cx="3977710" cy="1590380"/>
          </a:xfrm>
          <a:prstGeom prst="rect">
            <a:avLst/>
          </a:prstGeom>
          <a:noFill/>
          <a:ln w="9525">
            <a:noFill/>
            <a:miter lim="800000"/>
            <a:headEnd/>
            <a:tailEnd/>
          </a:ln>
        </p:spPr>
      </p:pic>
      <p:cxnSp>
        <p:nvCxnSpPr>
          <p:cNvPr id="17" name="直接连接符 16"/>
          <p:cNvCxnSpPr/>
          <p:nvPr/>
        </p:nvCxnSpPr>
        <p:spPr>
          <a:xfrm>
            <a:off x="1088567" y="3180389"/>
            <a:ext cx="8640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圆角矩形 17"/>
          <p:cNvSpPr/>
          <p:nvPr/>
        </p:nvSpPr>
        <p:spPr>
          <a:xfrm>
            <a:off x="1" y="1661375"/>
            <a:ext cx="627845" cy="30909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endParaRPr>
          </a:p>
        </p:txBody>
      </p:sp>
      <p:sp>
        <p:nvSpPr>
          <p:cNvPr id="19" name="圆角矩形 18"/>
          <p:cNvSpPr/>
          <p:nvPr/>
        </p:nvSpPr>
        <p:spPr>
          <a:xfrm>
            <a:off x="4412624" y="1659764"/>
            <a:ext cx="784002" cy="30909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endParaRPr>
          </a:p>
        </p:txBody>
      </p:sp>
      <p:sp>
        <p:nvSpPr>
          <p:cNvPr id="20" name="圆角矩形 19"/>
          <p:cNvSpPr/>
          <p:nvPr/>
        </p:nvSpPr>
        <p:spPr>
          <a:xfrm>
            <a:off x="3012046" y="3234207"/>
            <a:ext cx="627845" cy="30909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endParaRPr>
          </a:p>
        </p:txBody>
      </p:sp>
      <p:sp>
        <p:nvSpPr>
          <p:cNvPr id="21" name="圆角矩形 20"/>
          <p:cNvSpPr/>
          <p:nvPr/>
        </p:nvSpPr>
        <p:spPr>
          <a:xfrm>
            <a:off x="7745033" y="1640446"/>
            <a:ext cx="627845" cy="30909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endParaRPr>
          </a:p>
        </p:txBody>
      </p:sp>
      <p:cxnSp>
        <p:nvCxnSpPr>
          <p:cNvPr id="22" name="直接连接符 21"/>
          <p:cNvCxnSpPr/>
          <p:nvPr/>
        </p:nvCxnSpPr>
        <p:spPr>
          <a:xfrm>
            <a:off x="3946071" y="2686158"/>
            <a:ext cx="1593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89963" y="3855526"/>
            <a:ext cx="2128235" cy="992579"/>
          </a:xfrm>
          <a:prstGeom prst="rect">
            <a:avLst/>
          </a:prstGeom>
        </p:spPr>
        <p:txBody>
          <a:bodyPr wrap="square" lIns="68580" tIns="34290" rIns="68580" bIns="34290">
            <a:spAutoFit/>
          </a:bodyPr>
          <a:lstStyle/>
          <a:p>
            <a:r>
              <a:rPr lang="zh-CN" altLang="en-US" sz="1500" dirty="0" smtClean="0">
                <a:solidFill>
                  <a:prstClr val="black"/>
                </a:solidFill>
                <a:latin typeface="微软雅黑" panose="020B0503020204020204" pitchFamily="34" charset="-122"/>
                <a:ea typeface="微软雅黑" panose="020B0503020204020204" pitchFamily="34" charset="-122"/>
              </a:rPr>
              <a:t>帮助学生全面认知程序的内涵，树立</a:t>
            </a:r>
            <a:r>
              <a:rPr lang="zh-CN" altLang="en-US" sz="1500" b="1" dirty="0" smtClean="0">
                <a:solidFill>
                  <a:prstClr val="black"/>
                </a:solidFill>
                <a:latin typeface="微软雅黑" panose="020B0503020204020204" pitchFamily="34" charset="-122"/>
                <a:ea typeface="微软雅黑" panose="020B0503020204020204" pitchFamily="34" charset="-122"/>
              </a:rPr>
              <a:t>软件工程思维</a:t>
            </a:r>
            <a:r>
              <a:rPr lang="zh-CN" altLang="en-US" sz="1500" dirty="0" smtClean="0">
                <a:solidFill>
                  <a:prstClr val="black"/>
                </a:solidFill>
                <a:latin typeface="微软雅黑" panose="020B0503020204020204" pitchFamily="34" charset="-122"/>
                <a:ea typeface="微软雅黑" panose="020B0503020204020204" pitchFamily="34" charset="-122"/>
              </a:rPr>
              <a:t>，引导学生写出高质量的程序</a:t>
            </a:r>
            <a:endParaRPr lang="zh-CN" altLang="en-US" sz="1500" dirty="0" smtClean="0">
              <a:solidFill>
                <a:prstClr val="black"/>
              </a:solidFill>
              <a:latin typeface="微软雅黑" panose="020B0503020204020204" pitchFamily="34" charset="-122"/>
              <a:ea typeface="微软雅黑" panose="020B0503020204020204" pitchFamily="34" charset="-122"/>
            </a:endParaRPr>
          </a:p>
        </p:txBody>
      </p:sp>
      <p:sp>
        <p:nvSpPr>
          <p:cNvPr id="24"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平台：程序设计</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00253"/>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程序评判：</a:t>
            </a:r>
            <a:r>
              <a:rPr lang="zh-CN" altLang="en-US" dirty="0" smtClean="0">
                <a:latin typeface="微软雅黑" panose="020B0503020204020204" pitchFamily="34" charset="-122"/>
                <a:ea typeface="微软雅黑" panose="020B0503020204020204" pitchFamily="34" charset="-122"/>
              </a:rPr>
              <a:t>支持多源文件自动编译与评判</a:t>
            </a:r>
            <a:endParaRPr lang="en-US" altLang="zh-CN" dirty="0" smtClean="0">
              <a:latin typeface="微软雅黑" panose="020B0503020204020204" pitchFamily="34" charset="-122"/>
              <a:ea typeface="微软雅黑" panose="020B0503020204020204" pitchFamily="34" charset="-122"/>
            </a:endParaRPr>
          </a:p>
          <a:p>
            <a:pPr lvl="1">
              <a:lnSpc>
                <a:spcPct val="150000"/>
              </a:lnSpc>
            </a:pPr>
            <a:r>
              <a:rPr lang="zh-CN" altLang="en-US" sz="1600" dirty="0" smtClean="0">
                <a:latin typeface="微软雅黑" panose="020B0503020204020204" pitchFamily="34" charset="-122"/>
                <a:ea typeface="微软雅黑" panose="020B0503020204020204" pitchFamily="34" charset="-122"/>
              </a:rPr>
              <a:t>复杂问题的源文件组织也是一种工程训练。特别是</a:t>
            </a:r>
            <a:r>
              <a:rPr lang="en-US" altLang="zh-CN" sz="1600" dirty="0" smtClean="0">
                <a:latin typeface="微软雅黑" panose="020B0503020204020204" pitchFamily="34" charset="-122"/>
                <a:ea typeface="微软雅黑" panose="020B0503020204020204" pitchFamily="34" charset="-122"/>
              </a:rPr>
              <a:t>Java</a:t>
            </a:r>
            <a:r>
              <a:rPr lang="zh-CN" altLang="en-US" sz="1600" dirty="0" smtClean="0">
                <a:latin typeface="微软雅黑" panose="020B0503020204020204" pitchFamily="34" charset="-122"/>
                <a:ea typeface="微软雅黑" panose="020B0503020204020204" pitchFamily="34" charset="-122"/>
              </a:rPr>
              <a:t>代码，一般一个类对应一个文件，若使用文本框就要破坏</a:t>
            </a:r>
            <a:r>
              <a:rPr lang="en-US" altLang="zh-CN" sz="1600" dirty="0" smtClean="0">
                <a:latin typeface="微软雅黑" panose="020B0503020204020204" pitchFamily="34" charset="-122"/>
                <a:ea typeface="微软雅黑" panose="020B0503020204020204" pitchFamily="34" charset="-122"/>
              </a:rPr>
              <a:t>Java</a:t>
            </a:r>
            <a:r>
              <a:rPr lang="zh-CN" altLang="en-US" sz="1600" dirty="0" smtClean="0">
                <a:latin typeface="微软雅黑" panose="020B0503020204020204" pitchFamily="34" charset="-122"/>
                <a:ea typeface="微软雅黑" panose="020B0503020204020204" pitchFamily="34" charset="-122"/>
              </a:rPr>
              <a:t>的编程规范。</a:t>
            </a:r>
            <a:endParaRPr lang="zh-CN" altLang="en-US" sz="1600" dirty="0">
              <a:latin typeface="微软雅黑" panose="020B0503020204020204" pitchFamily="34" charset="-122"/>
              <a:ea typeface="微软雅黑" panose="020B0503020204020204" pitchFamily="34" charset="-122"/>
            </a:endParaRPr>
          </a:p>
        </p:txBody>
      </p:sp>
      <p:sp>
        <p:nvSpPr>
          <p:cNvPr id="6" name="矩形 5"/>
          <p:cNvSpPr/>
          <p:nvPr/>
        </p:nvSpPr>
        <p:spPr>
          <a:xfrm>
            <a:off x="5911179" y="2425639"/>
            <a:ext cx="2699421" cy="715576"/>
          </a:xfrm>
          <a:prstGeom prst="rect">
            <a:avLst/>
          </a:prstGeom>
        </p:spPr>
        <p:txBody>
          <a:bodyPr wrap="square" lIns="91436" tIns="45718" rIns="91436" bIns="45718">
            <a:spAutoFit/>
          </a:bodyPr>
          <a:lstStyle/>
          <a:p>
            <a:pPr algn="just" defTabSz="914400"/>
            <a:r>
              <a:rPr lang="zh-CN" altLang="en-US" sz="2000" dirty="0" smtClean="0">
                <a:solidFill>
                  <a:prstClr val="black"/>
                </a:solidFill>
                <a:latin typeface="微软雅黑" panose="020B0503020204020204" pitchFamily="34" charset="-122"/>
                <a:ea typeface="微软雅黑" panose="020B0503020204020204" pitchFamily="34" charset="-122"/>
              </a:rPr>
              <a:t>接近真实工程环境的，源代码组织风格</a:t>
            </a:r>
            <a:endParaRPr lang="en-US" altLang="zh-CN" sz="2000" dirty="0" smtClean="0">
              <a:solidFill>
                <a:prstClr val="black"/>
              </a:solidFill>
              <a:latin typeface="微软雅黑" panose="020B0503020204020204" pitchFamily="34" charset="-122"/>
              <a:ea typeface="微软雅黑" panose="020B0503020204020204" pitchFamily="34" charset="-122"/>
            </a:endParaRPr>
          </a:p>
        </p:txBody>
      </p:sp>
      <p:pic>
        <p:nvPicPr>
          <p:cNvPr id="1027" name="Picture 3"/>
          <p:cNvPicPr>
            <a:picLocks noChangeAspect="1" noChangeArrowheads="1"/>
          </p:cNvPicPr>
          <p:nvPr/>
        </p:nvPicPr>
        <p:blipFill>
          <a:blip r:embed="rId1" cstate="print"/>
          <a:srcRect/>
          <a:stretch>
            <a:fillRect/>
          </a:stretch>
        </p:blipFill>
        <p:spPr bwMode="auto">
          <a:xfrm>
            <a:off x="375048" y="2136744"/>
            <a:ext cx="5098628" cy="3006756"/>
          </a:xfrm>
          <a:prstGeom prst="rect">
            <a:avLst/>
          </a:prstGeom>
          <a:noFill/>
          <a:ln w="9525">
            <a:noFill/>
            <a:miter lim="800000"/>
            <a:headEnd/>
            <a:tailEnd/>
          </a:ln>
        </p:spPr>
      </p:pic>
      <p:grpSp>
        <p:nvGrpSpPr>
          <p:cNvPr id="4" name="组合 9"/>
          <p:cNvGrpSpPr/>
          <p:nvPr/>
        </p:nvGrpSpPr>
        <p:grpSpPr>
          <a:xfrm>
            <a:off x="1814246" y="3543300"/>
            <a:ext cx="3550710" cy="276999"/>
            <a:chOff x="4989689" y="3849528"/>
            <a:chExt cx="6513692" cy="436745"/>
          </a:xfrm>
        </p:grpSpPr>
        <p:sp>
          <p:nvSpPr>
            <p:cNvPr id="11" name="圆角矩形 10"/>
            <p:cNvSpPr/>
            <p:nvPr/>
          </p:nvSpPr>
          <p:spPr>
            <a:xfrm>
              <a:off x="4989689" y="3860792"/>
              <a:ext cx="6479822" cy="38296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a:endParaRPr lang="zh-CN" altLang="en-US" dirty="0">
                <a:solidFill>
                  <a:prstClr val="white"/>
                </a:solidFill>
              </a:endParaRPr>
            </a:p>
          </p:txBody>
        </p:sp>
        <p:sp>
          <p:nvSpPr>
            <p:cNvPr id="12" name="TextBox 11"/>
            <p:cNvSpPr txBox="1"/>
            <p:nvPr/>
          </p:nvSpPr>
          <p:spPr>
            <a:xfrm>
              <a:off x="8169093" y="3849528"/>
              <a:ext cx="3334288" cy="436745"/>
            </a:xfrm>
            <a:prstGeom prst="rect">
              <a:avLst/>
            </a:prstGeom>
            <a:solidFill>
              <a:srgbClr val="C00000"/>
            </a:solidFill>
            <a:ln>
              <a:solidFill>
                <a:srgbClr val="C00000"/>
              </a:solidFill>
            </a:ln>
          </p:spPr>
          <p:txBody>
            <a:bodyPr wrap="squar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支持多源文件打包上传</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16" name="矩形 15"/>
          <p:cNvSpPr/>
          <p:nvPr/>
        </p:nvSpPr>
        <p:spPr>
          <a:xfrm>
            <a:off x="5486400" y="4073464"/>
            <a:ext cx="3390900" cy="784826"/>
          </a:xfrm>
          <a:prstGeom prst="rect">
            <a:avLst/>
          </a:prstGeom>
        </p:spPr>
        <p:txBody>
          <a:bodyPr wrap="square" lIns="91436" tIns="45718" rIns="91436" bIns="45718">
            <a:spAutoFit/>
          </a:bodyPr>
          <a:lstStyle/>
          <a:p>
            <a:pPr algn="just" defTabSz="914400"/>
            <a:r>
              <a:rPr lang="zh-CN" altLang="en-US" sz="1500" dirty="0" smtClean="0">
                <a:latin typeface="微软雅黑" panose="020B0503020204020204" pitchFamily="34" charset="-122"/>
                <a:ea typeface="微软雅黑" panose="020B0503020204020204" pitchFamily="34" charset="-122"/>
              </a:rPr>
              <a:t>“培养学生解决</a:t>
            </a:r>
            <a:r>
              <a:rPr lang="zh-CN" altLang="en-US" sz="1500" b="1" dirty="0" smtClean="0">
                <a:latin typeface="微软雅黑" panose="020B0503020204020204" pitchFamily="34" charset="-122"/>
                <a:ea typeface="微软雅黑" panose="020B0503020204020204" pitchFamily="34" charset="-122"/>
              </a:rPr>
              <a:t>复杂工程问题</a:t>
            </a:r>
            <a:r>
              <a:rPr lang="zh-CN" altLang="en-US" sz="1500" dirty="0" smtClean="0">
                <a:latin typeface="微软雅黑" panose="020B0503020204020204" pitchFamily="34" charset="-122"/>
                <a:ea typeface="微软雅黑" panose="020B0503020204020204" pitchFamily="34" charset="-122"/>
              </a:rPr>
              <a:t>的能力”</a:t>
            </a:r>
            <a:endParaRPr lang="en-US" altLang="zh-CN" sz="1500" dirty="0" smtClean="0">
              <a:latin typeface="微软雅黑" panose="020B0503020204020204" pitchFamily="34" charset="-122"/>
              <a:ea typeface="微软雅黑" panose="020B0503020204020204" pitchFamily="34" charset="-122"/>
            </a:endParaRPr>
          </a:p>
          <a:p>
            <a:pPr algn="r" defTabSz="914400"/>
            <a:r>
              <a:rPr lang="en-US" altLang="zh-CN" sz="1500" i="1" dirty="0" smtClean="0">
                <a:latin typeface="微软雅黑" panose="020B0503020204020204" pitchFamily="34" charset="-122"/>
                <a:ea typeface="微软雅黑" panose="020B0503020204020204" pitchFamily="34" charset="-122"/>
              </a:rPr>
              <a:t>—</a:t>
            </a:r>
            <a:r>
              <a:rPr lang="zh-CN" altLang="en-US" sz="1500" i="1" dirty="0" smtClean="0">
                <a:latin typeface="微软雅黑" panose="020B0503020204020204" pitchFamily="34" charset="-122"/>
                <a:ea typeface="微软雅黑" panose="020B0503020204020204" pitchFamily="34" charset="-122"/>
              </a:rPr>
              <a:t>工程教育专业认证</a:t>
            </a:r>
            <a:endParaRPr lang="zh-CN" altLang="en-US" sz="1500" i="1" dirty="0" smtClean="0">
              <a:latin typeface="微软雅黑" panose="020B0503020204020204" pitchFamily="34" charset="-122"/>
              <a:ea typeface="微软雅黑" panose="020B0503020204020204" pitchFamily="34" charset="-122"/>
            </a:endParaRPr>
          </a:p>
          <a:p>
            <a:pPr algn="r" defTabSz="914400"/>
            <a:endParaRPr lang="en-US" altLang="zh-CN" sz="1500" i="1" dirty="0" smtClean="0">
              <a:solidFill>
                <a:prstClr val="black"/>
              </a:solidFill>
              <a:latin typeface="微软雅黑" panose="020B0503020204020204" pitchFamily="34" charset="-122"/>
              <a:ea typeface="微软雅黑" panose="020B0503020204020204" pitchFamily="34" charset="-122"/>
            </a:endParaRPr>
          </a:p>
        </p:txBody>
      </p:sp>
      <p:sp>
        <p:nvSpPr>
          <p:cNvPr id="13"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平台：程序设计</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cstate="print"/>
          <a:srcRect/>
          <a:stretch>
            <a:fillRect/>
          </a:stretch>
        </p:blipFill>
        <p:spPr bwMode="auto">
          <a:xfrm>
            <a:off x="127" y="1857479"/>
            <a:ext cx="6765488" cy="3487222"/>
          </a:xfrm>
          <a:prstGeom prst="rect">
            <a:avLst/>
          </a:prstGeom>
          <a:noFill/>
          <a:ln w="9525">
            <a:noFill/>
            <a:miter lim="800000"/>
            <a:headEnd/>
            <a:tailEnd/>
          </a:ln>
        </p:spPr>
      </p:pic>
      <p:sp>
        <p:nvSpPr>
          <p:cNvPr id="3" name="内容占位符 2"/>
          <p:cNvSpPr>
            <a:spLocks noGrp="1"/>
          </p:cNvSpPr>
          <p:nvPr>
            <p:ph idx="1"/>
          </p:nvPr>
        </p:nvSpPr>
        <p:spPr>
          <a:xfrm>
            <a:off x="628650" y="1056400"/>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程序评判：</a:t>
            </a:r>
            <a:r>
              <a:rPr lang="zh-CN" altLang="en-US" dirty="0" smtClean="0">
                <a:latin typeface="微软雅黑" panose="020B0503020204020204" pitchFamily="34" charset="-122"/>
                <a:ea typeface="微软雅黑" panose="020B0503020204020204" pitchFamily="34" charset="-122"/>
              </a:rPr>
              <a:t>实时评判（</a:t>
            </a:r>
            <a:r>
              <a:rPr lang="en-US" altLang="zh-CN" dirty="0" smtClean="0">
                <a:latin typeface="微软雅黑" panose="020B0503020204020204" pitchFamily="34" charset="-122"/>
                <a:ea typeface="微软雅黑" panose="020B0503020204020204" pitchFamily="34" charset="-122"/>
              </a:rPr>
              <a:t>VS. </a:t>
            </a:r>
            <a:r>
              <a:rPr lang="zh-CN" altLang="en-US" dirty="0" smtClean="0">
                <a:latin typeface="微软雅黑" panose="020B0503020204020204" pitchFamily="34" charset="-122"/>
                <a:ea typeface="微软雅黑" panose="020B0503020204020204" pitchFamily="34" charset="-122"/>
              </a:rPr>
              <a:t>串行排队）</a:t>
            </a:r>
            <a:endParaRPr lang="en-US" altLang="zh-CN" dirty="0" smtClean="0">
              <a:latin typeface="微软雅黑" panose="020B0503020204020204" pitchFamily="34" charset="-122"/>
              <a:ea typeface="微软雅黑" panose="020B0503020204020204" pitchFamily="34" charset="-122"/>
            </a:endParaRPr>
          </a:p>
          <a:p>
            <a:pPr lvl="1"/>
            <a:r>
              <a:rPr lang="zh-CN" altLang="en-US" sz="1600" dirty="0" smtClean="0">
                <a:latin typeface="微软雅黑" panose="020B0503020204020204" pitchFamily="34" charset="-122"/>
                <a:ea typeface="微软雅黑" panose="020B0503020204020204" pitchFamily="34" charset="-122"/>
              </a:rPr>
              <a:t>利用</a:t>
            </a:r>
            <a:r>
              <a:rPr lang="en-US" altLang="zh-CN" sz="1600" dirty="0" smtClean="0">
                <a:latin typeface="微软雅黑" panose="020B0503020204020204" pitchFamily="34" charset="-122"/>
                <a:ea typeface="微软雅黑" panose="020B0503020204020204" pitchFamily="34" charset="-122"/>
              </a:rPr>
              <a:t>CPU</a:t>
            </a:r>
            <a:r>
              <a:rPr lang="zh-CN" altLang="en-US" sz="1600" dirty="0" smtClean="0">
                <a:latin typeface="微软雅黑" panose="020B0503020204020204" pitchFamily="34" charset="-122"/>
                <a:ea typeface="微软雅黑" panose="020B0503020204020204" pitchFamily="34" charset="-122"/>
              </a:rPr>
              <a:t>多核并行评判学生程序，实时出结果</a:t>
            </a:r>
            <a:endParaRPr lang="zh-CN" altLang="en-US" sz="1600" dirty="0">
              <a:latin typeface="微软雅黑" panose="020B0503020204020204" pitchFamily="34" charset="-122"/>
              <a:ea typeface="微软雅黑" panose="020B0503020204020204" pitchFamily="34" charset="-122"/>
            </a:endParaRPr>
          </a:p>
        </p:txBody>
      </p:sp>
      <p:sp>
        <p:nvSpPr>
          <p:cNvPr id="6" name="矩形 5"/>
          <p:cNvSpPr/>
          <p:nvPr/>
        </p:nvSpPr>
        <p:spPr>
          <a:xfrm>
            <a:off x="6863679" y="1683695"/>
            <a:ext cx="2166021" cy="1231102"/>
          </a:xfrm>
          <a:prstGeom prst="rect">
            <a:avLst/>
          </a:prstGeom>
        </p:spPr>
        <p:txBody>
          <a:bodyPr wrap="square" lIns="91436" tIns="45718" rIns="91436" bIns="45718">
            <a:spAutoFit/>
          </a:bodyPr>
          <a:lstStyle/>
          <a:p>
            <a:pPr algn="just" defTabSz="914400"/>
            <a:r>
              <a:rPr lang="zh-CN" altLang="en-US" sz="2000" b="1" dirty="0" smtClean="0">
                <a:solidFill>
                  <a:prstClr val="black"/>
                </a:solidFill>
                <a:latin typeface="微软雅黑" panose="020B0503020204020204" pitchFamily="34" charset="-122"/>
                <a:ea typeface="微软雅黑" panose="020B0503020204020204" pitchFamily="34" charset="-122"/>
              </a:rPr>
              <a:t>上海大学实验：</a:t>
            </a:r>
            <a:r>
              <a:rPr lang="en-US" altLang="zh-CN" sz="1800" dirty="0" smtClean="0">
                <a:solidFill>
                  <a:prstClr val="black"/>
                </a:solidFill>
                <a:latin typeface="微软雅黑" panose="020B0503020204020204" pitchFamily="34" charset="-122"/>
                <a:ea typeface="微软雅黑" panose="020B0503020204020204" pitchFamily="34" charset="-122"/>
              </a:rPr>
              <a:t>300~400</a:t>
            </a:r>
            <a:r>
              <a:rPr lang="zh-CN" altLang="en-US" sz="1800" dirty="0" smtClean="0">
                <a:solidFill>
                  <a:prstClr val="black"/>
                </a:solidFill>
                <a:latin typeface="微软雅黑" panose="020B0503020204020204" pitchFamily="34" charset="-122"/>
                <a:ea typeface="微软雅黑" panose="020B0503020204020204" pitchFamily="34" charset="-122"/>
              </a:rPr>
              <a:t>人同时上机，串行排队评判延迟能达到</a:t>
            </a:r>
            <a:r>
              <a:rPr lang="en-US" altLang="zh-CN" sz="1800" b="1" dirty="0" smtClean="0">
                <a:solidFill>
                  <a:srgbClr val="FF0000"/>
                </a:solidFill>
                <a:latin typeface="微软雅黑" panose="020B0503020204020204" pitchFamily="34" charset="-122"/>
                <a:ea typeface="微软雅黑" panose="020B0503020204020204" pitchFamily="34" charset="-122"/>
              </a:rPr>
              <a:t>40</a:t>
            </a:r>
            <a:r>
              <a:rPr lang="zh-CN" altLang="en-US" sz="1800" dirty="0" smtClean="0">
                <a:solidFill>
                  <a:prstClr val="black"/>
                </a:solidFill>
                <a:latin typeface="微软雅黑" panose="020B0503020204020204" pitchFamily="34" charset="-122"/>
                <a:ea typeface="微软雅黑" panose="020B0503020204020204" pitchFamily="34" charset="-122"/>
              </a:rPr>
              <a:t>分钟。</a:t>
            </a:r>
            <a:endParaRPr lang="en-US" altLang="zh-CN" sz="1800" dirty="0" smtClean="0">
              <a:solidFill>
                <a:prstClr val="black"/>
              </a:solidFill>
              <a:latin typeface="微软雅黑" panose="020B0503020204020204" pitchFamily="34" charset="-122"/>
              <a:ea typeface="微软雅黑" panose="020B0503020204020204" pitchFamily="34" charset="-122"/>
            </a:endParaRPr>
          </a:p>
        </p:txBody>
      </p:sp>
      <p:grpSp>
        <p:nvGrpSpPr>
          <p:cNvPr id="4" name="组合 6"/>
          <p:cNvGrpSpPr/>
          <p:nvPr/>
        </p:nvGrpSpPr>
        <p:grpSpPr>
          <a:xfrm>
            <a:off x="1045228" y="2647954"/>
            <a:ext cx="3272104" cy="276999"/>
            <a:chOff x="4989689" y="3849530"/>
            <a:chExt cx="6513692" cy="436745"/>
          </a:xfrm>
        </p:grpSpPr>
        <p:sp>
          <p:nvSpPr>
            <p:cNvPr id="8" name="圆角矩形 7"/>
            <p:cNvSpPr/>
            <p:nvPr/>
          </p:nvSpPr>
          <p:spPr>
            <a:xfrm>
              <a:off x="4989689" y="3860792"/>
              <a:ext cx="6479822" cy="38296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a:endParaRPr lang="zh-CN" altLang="en-US" dirty="0">
                <a:solidFill>
                  <a:prstClr val="white"/>
                </a:solidFill>
              </a:endParaRPr>
            </a:p>
          </p:txBody>
        </p:sp>
        <p:sp>
          <p:nvSpPr>
            <p:cNvPr id="9" name="TextBox 8"/>
            <p:cNvSpPr txBox="1"/>
            <p:nvPr/>
          </p:nvSpPr>
          <p:spPr>
            <a:xfrm>
              <a:off x="7287928" y="3849530"/>
              <a:ext cx="4215453" cy="436745"/>
            </a:xfrm>
            <a:prstGeom prst="rect">
              <a:avLst/>
            </a:prstGeom>
            <a:solidFill>
              <a:srgbClr val="C00000"/>
            </a:solidFill>
            <a:ln>
              <a:solidFill>
                <a:srgbClr val="C00000"/>
              </a:solidFill>
            </a:ln>
          </p:spPr>
          <p:txBody>
            <a:bodyPr wrap="squar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评判进程池：</a:t>
              </a:r>
              <a:r>
                <a:rPr lang="en-US" altLang="zh-CN" sz="1200" dirty="0" smtClean="0">
                  <a:solidFill>
                    <a:schemeClr val="bg1"/>
                  </a:solidFill>
                  <a:latin typeface="微软雅黑" panose="020B0503020204020204" pitchFamily="34" charset="-122"/>
                  <a:ea typeface="微软雅黑" panose="020B0503020204020204" pitchFamily="34" charset="-122"/>
                </a:rPr>
                <a:t>CPU</a:t>
              </a:r>
              <a:r>
                <a:rPr lang="zh-CN" altLang="en-US" sz="1200" dirty="0" smtClean="0">
                  <a:solidFill>
                    <a:schemeClr val="bg1"/>
                  </a:solidFill>
                  <a:latin typeface="微软雅黑" panose="020B0503020204020204" pitchFamily="34" charset="-122"/>
                  <a:ea typeface="微软雅黑" panose="020B0503020204020204" pitchFamily="34" charset="-122"/>
                </a:rPr>
                <a:t>核数 </a:t>
              </a:r>
              <a:r>
                <a:rPr lang="en-US" altLang="zh-CN" sz="1200" dirty="0" smtClean="0">
                  <a:solidFill>
                    <a:schemeClr val="bg1"/>
                  </a:solidFill>
                  <a:latin typeface="微软雅黑" panose="020B0503020204020204" pitchFamily="34" charset="-122"/>
                  <a:ea typeface="微软雅黑" panose="020B0503020204020204" pitchFamily="34" charset="-122"/>
                </a:rPr>
                <a:t>× 2</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11"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平台：程序设计</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2" name="矩形 11"/>
          <p:cNvSpPr/>
          <p:nvPr/>
        </p:nvSpPr>
        <p:spPr>
          <a:xfrm>
            <a:off x="6745705" y="3223737"/>
            <a:ext cx="2398295" cy="1261880"/>
          </a:xfrm>
          <a:prstGeom prst="rect">
            <a:avLst/>
          </a:prstGeom>
        </p:spPr>
        <p:txBody>
          <a:bodyPr wrap="square" lIns="91436" tIns="45718" rIns="91436" bIns="45718">
            <a:spAutoFit/>
          </a:bodyPr>
          <a:lstStyle/>
          <a:p>
            <a:pPr algn="just" defTabSz="914400"/>
            <a:r>
              <a:rPr lang="zh-CN" altLang="en-US" sz="2000" b="1" dirty="0" smtClean="0">
                <a:solidFill>
                  <a:prstClr val="black"/>
                </a:solidFill>
                <a:latin typeface="微软雅黑" panose="020B0503020204020204" pitchFamily="34" charset="-122"/>
                <a:ea typeface="微软雅黑" panose="020B0503020204020204" pitchFamily="34" charset="-122"/>
              </a:rPr>
              <a:t>其它系统如何做？</a:t>
            </a:r>
            <a:endParaRPr lang="en-US" altLang="zh-CN" sz="2400" b="1" dirty="0" smtClean="0">
              <a:solidFill>
                <a:prstClr val="black"/>
              </a:solidFill>
              <a:latin typeface="微软雅黑" panose="020B0503020204020204" pitchFamily="34" charset="-122"/>
              <a:ea typeface="微软雅黑" panose="020B0503020204020204" pitchFamily="34" charset="-122"/>
            </a:endParaRPr>
          </a:p>
          <a:p>
            <a:pPr marL="457200" indent="-457200" defTabSz="914400"/>
            <a:r>
              <a:rPr lang="en-US" altLang="zh-CN" sz="1800" dirty="0" smtClean="0">
                <a:solidFill>
                  <a:prstClr val="black"/>
                </a:solidFill>
                <a:latin typeface="微软雅黑" panose="020B0503020204020204" pitchFamily="34" charset="-122"/>
                <a:ea typeface="微软雅黑" panose="020B0503020204020204" pitchFamily="34" charset="-122"/>
              </a:rPr>
              <a:t>1. </a:t>
            </a:r>
            <a:r>
              <a:rPr lang="zh-CN" altLang="en-US" sz="1800" dirty="0" smtClean="0">
                <a:solidFill>
                  <a:prstClr val="black"/>
                </a:solidFill>
                <a:latin typeface="微软雅黑" panose="020B0503020204020204" pitchFamily="34" charset="-122"/>
                <a:ea typeface="微软雅黑" panose="020B0503020204020204" pitchFamily="34" charset="-122"/>
              </a:rPr>
              <a:t>提交次数多扣分</a:t>
            </a:r>
            <a:endParaRPr lang="en-US" altLang="zh-CN" sz="1800" dirty="0" smtClean="0">
              <a:solidFill>
                <a:prstClr val="black"/>
              </a:solidFill>
              <a:latin typeface="微软雅黑" panose="020B0503020204020204" pitchFamily="34" charset="-122"/>
              <a:ea typeface="微软雅黑" panose="020B0503020204020204" pitchFamily="34" charset="-122"/>
            </a:endParaRPr>
          </a:p>
          <a:p>
            <a:pPr marL="342900" indent="-342900" algn="just" defTabSz="914400"/>
            <a:r>
              <a:rPr lang="en-US" altLang="zh-CN" sz="1800" dirty="0" smtClean="0">
                <a:solidFill>
                  <a:prstClr val="black"/>
                </a:solidFill>
                <a:latin typeface="微软雅黑" panose="020B0503020204020204" pitchFamily="34" charset="-122"/>
                <a:ea typeface="微软雅黑" panose="020B0503020204020204" pitchFamily="34" charset="-122"/>
              </a:rPr>
              <a:t>2. </a:t>
            </a:r>
            <a:r>
              <a:rPr lang="zh-CN" altLang="en-US" sz="1800" dirty="0" smtClean="0">
                <a:solidFill>
                  <a:prstClr val="black"/>
                </a:solidFill>
                <a:latin typeface="微软雅黑" panose="020B0503020204020204" pitchFamily="34" charset="-122"/>
                <a:ea typeface="微软雅黑" panose="020B0503020204020204" pitchFamily="34" charset="-122"/>
              </a:rPr>
              <a:t>限制提交时间间隔</a:t>
            </a:r>
            <a:endParaRPr lang="en-US" altLang="zh-CN" sz="1800" dirty="0" smtClean="0">
              <a:solidFill>
                <a:prstClr val="black"/>
              </a:solidFill>
              <a:latin typeface="微软雅黑" panose="020B0503020204020204" pitchFamily="34" charset="-122"/>
              <a:ea typeface="微软雅黑" panose="020B0503020204020204" pitchFamily="34" charset="-122"/>
            </a:endParaRPr>
          </a:p>
          <a:p>
            <a:pPr algn="just" defTabSz="914400"/>
            <a:endParaRPr lang="en-US" altLang="zh-CN" sz="2000" b="1" dirty="0" smtClean="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24"/>
          <p:cNvSpPr>
            <a:spLocks noChangeArrowheads="1"/>
          </p:cNvSpPr>
          <p:nvPr/>
        </p:nvSpPr>
        <p:spPr bwMode="auto">
          <a:xfrm>
            <a:off x="476252" y="1266827"/>
            <a:ext cx="3334941" cy="2268141"/>
          </a:xfrm>
          <a:prstGeom prst="rect">
            <a:avLst/>
          </a:prstGeom>
          <a:noFill/>
          <a:ln w="22225" cap="flat" cmpd="sng">
            <a:solidFill>
              <a:srgbClr val="ECD15A"/>
            </a:solidFill>
            <a:bevel/>
          </a:ln>
        </p:spPr>
        <p:txBody>
          <a:bodyPr lIns="68576" tIns="34289" rIns="68576" bIns="34289"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pic>
        <p:nvPicPr>
          <p:cNvPr id="1032" name="Picture 8" descr="http://funginstitute.berkeley.edu/wp-content/uploads/2012/07/research1.jpg"/>
          <p:cNvPicPr>
            <a:picLocks noChangeArrowheads="1"/>
          </p:cNvPicPr>
          <p:nvPr/>
        </p:nvPicPr>
        <p:blipFill>
          <a:blip r:embed="rId1" cstate="print"/>
          <a:srcRect/>
          <a:stretch>
            <a:fillRect/>
          </a:stretch>
        </p:blipFill>
        <p:spPr bwMode="auto">
          <a:xfrm>
            <a:off x="554567" y="1329267"/>
            <a:ext cx="3454400" cy="3288776"/>
          </a:xfrm>
          <a:prstGeom prst="rect">
            <a:avLst/>
          </a:prstGeom>
          <a:noFill/>
        </p:spPr>
      </p:pic>
      <p:sp>
        <p:nvSpPr>
          <p:cNvPr id="8202" name="矩形 26"/>
          <p:cNvSpPr>
            <a:spLocks noChangeArrowheads="1"/>
          </p:cNvSpPr>
          <p:nvPr/>
        </p:nvSpPr>
        <p:spPr bwMode="auto">
          <a:xfrm>
            <a:off x="546103" y="4455869"/>
            <a:ext cx="3454397" cy="664369"/>
          </a:xfrm>
          <a:prstGeom prst="rect">
            <a:avLst/>
          </a:prstGeom>
          <a:gradFill rotWithShape="1">
            <a:gsLst>
              <a:gs pos="0">
                <a:srgbClr val="FCEF75"/>
              </a:gs>
              <a:gs pos="100000">
                <a:srgbClr val="D3A02D"/>
              </a:gs>
            </a:gsLst>
            <a:lin ang="3600000" scaled="1"/>
          </a:gradFill>
          <a:ln w="12700" cap="flat" cmpd="sng">
            <a:noFill/>
            <a:bevel/>
          </a:ln>
        </p:spPr>
        <p:txBody>
          <a:bodyPr lIns="68576" tIns="34289" rIns="68576" bIns="34289"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203" name="文本框 27"/>
          <p:cNvSpPr>
            <a:spLocks noChangeArrowheads="1"/>
          </p:cNvSpPr>
          <p:nvPr/>
        </p:nvSpPr>
        <p:spPr bwMode="auto">
          <a:xfrm>
            <a:off x="599417" y="4514077"/>
            <a:ext cx="1486889" cy="530912"/>
          </a:xfrm>
          <a:prstGeom prst="rect">
            <a:avLst/>
          </a:prstGeom>
          <a:noFill/>
          <a:ln w="9525">
            <a:noFill/>
            <a:miter lim="800000"/>
          </a:ln>
        </p:spPr>
        <p:txBody>
          <a:bodyPr wrap="none" lIns="68576" tIns="34289" rIns="68576" bIns="34289">
            <a:spAutoFit/>
          </a:bodyPr>
          <a:lstStyle/>
          <a:p>
            <a:r>
              <a:rPr lang="en-US" sz="3000" dirty="0" smtClean="0">
                <a:solidFill>
                  <a:srgbClr val="000000"/>
                </a:solidFill>
                <a:latin typeface="Impact" panose="020B0806030902050204" pitchFamily="34" charset="0"/>
                <a:ea typeface="方正姚体" panose="02010601030101010101" pitchFamily="2" charset="-122"/>
                <a:sym typeface="Impact" panose="020B0806030902050204" pitchFamily="34" charset="0"/>
              </a:rPr>
              <a:t>BIG DATA</a:t>
            </a:r>
            <a:endParaRPr lang="zh-CN" altLang="en-US" sz="3000" dirty="0">
              <a:solidFill>
                <a:srgbClr val="000000"/>
              </a:solidFill>
              <a:latin typeface="Impact" panose="020B0806030902050204" pitchFamily="34" charset="0"/>
              <a:ea typeface="方正姚体" panose="02010601030101010101" pitchFamily="2" charset="-122"/>
              <a:sym typeface="Impact" panose="020B0806030902050204" pitchFamily="34" charset="0"/>
            </a:endParaRPr>
          </a:p>
        </p:txBody>
      </p:sp>
      <p:sp>
        <p:nvSpPr>
          <p:cNvPr id="8204" name="文本框 28"/>
          <p:cNvSpPr>
            <a:spLocks noChangeArrowheads="1"/>
          </p:cNvSpPr>
          <p:nvPr/>
        </p:nvSpPr>
        <p:spPr bwMode="auto">
          <a:xfrm>
            <a:off x="2053303" y="4650864"/>
            <a:ext cx="1696610" cy="276996"/>
          </a:xfrm>
          <a:prstGeom prst="rect">
            <a:avLst/>
          </a:prstGeom>
          <a:noFill/>
          <a:ln w="9525">
            <a:noFill/>
            <a:miter lim="800000"/>
          </a:ln>
        </p:spPr>
        <p:txBody>
          <a:bodyPr wrap="none" lIns="68576" tIns="34289" rIns="68576" bIns="34289">
            <a:spAutoFit/>
          </a:bodyPr>
          <a:lstStyle/>
          <a:p>
            <a:r>
              <a:rPr lang="zh-CN" altLang="en-US" dirty="0" smtClean="0">
                <a:solidFill>
                  <a:srgbClr val="000000"/>
                </a:solidFill>
                <a:latin typeface="微软雅黑" panose="020B0503020204020204" pitchFamily="34" charset="-122"/>
                <a:ea typeface="微软雅黑" panose="020B0503020204020204" pitchFamily="34" charset="-122"/>
                <a:sym typeface="方正姚体" panose="02010601030101010101" pitchFamily="2" charset="-122"/>
              </a:rPr>
              <a:t>我们的数据在哪里？</a:t>
            </a:r>
            <a:endParaRPr lang="en-US" dirty="0">
              <a:solidFill>
                <a:srgbClr val="000000"/>
              </a:solidFill>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8205" name="椭圆 30"/>
          <p:cNvSpPr>
            <a:spLocks noChangeArrowheads="1"/>
          </p:cNvSpPr>
          <p:nvPr/>
        </p:nvSpPr>
        <p:spPr bwMode="auto">
          <a:xfrm>
            <a:off x="4621344" y="1501382"/>
            <a:ext cx="563165" cy="563165"/>
          </a:xfrm>
          <a:prstGeom prst="ellipse">
            <a:avLst/>
          </a:prstGeom>
          <a:gradFill rotWithShape="1">
            <a:gsLst>
              <a:gs pos="0">
                <a:srgbClr val="FCEF75"/>
              </a:gs>
              <a:gs pos="100000">
                <a:srgbClr val="D3A02D"/>
              </a:gs>
            </a:gsLst>
            <a:lin ang="3600000" scaled="1"/>
          </a:gradFill>
          <a:ln w="101600" cap="flat" cmpd="sng">
            <a:noFill/>
            <a:bevel/>
          </a:ln>
        </p:spPr>
        <p:txBody>
          <a:bodyPr lIns="68576" tIns="34289" rIns="68576" bIns="34289"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206" name="椭圆 31"/>
          <p:cNvSpPr>
            <a:spLocks noChangeArrowheads="1"/>
          </p:cNvSpPr>
          <p:nvPr/>
        </p:nvSpPr>
        <p:spPr bwMode="auto">
          <a:xfrm>
            <a:off x="4621344" y="2333626"/>
            <a:ext cx="563165" cy="561975"/>
          </a:xfrm>
          <a:prstGeom prst="ellipse">
            <a:avLst/>
          </a:prstGeom>
          <a:solidFill>
            <a:srgbClr val="000000"/>
          </a:solidFill>
          <a:ln w="25400" cap="flat" cmpd="sng">
            <a:noFill/>
            <a:bevel/>
          </a:ln>
        </p:spPr>
        <p:txBody>
          <a:bodyPr lIns="68576" tIns="34289" rIns="68576" bIns="34289"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207" name="椭圆 32"/>
          <p:cNvSpPr>
            <a:spLocks noChangeArrowheads="1"/>
          </p:cNvSpPr>
          <p:nvPr/>
        </p:nvSpPr>
        <p:spPr bwMode="auto">
          <a:xfrm>
            <a:off x="4621344" y="3164681"/>
            <a:ext cx="563165" cy="563166"/>
          </a:xfrm>
          <a:prstGeom prst="ellipse">
            <a:avLst/>
          </a:prstGeom>
          <a:gradFill rotWithShape="1">
            <a:gsLst>
              <a:gs pos="0">
                <a:srgbClr val="FCEF75"/>
              </a:gs>
              <a:gs pos="100000">
                <a:srgbClr val="D3A02D"/>
              </a:gs>
            </a:gsLst>
            <a:lin ang="3600000" scaled="1"/>
          </a:gradFill>
          <a:ln w="101600" cap="flat" cmpd="sng">
            <a:noFill/>
            <a:bevel/>
          </a:ln>
        </p:spPr>
        <p:txBody>
          <a:bodyPr lIns="68576" tIns="34289" rIns="68576" bIns="34289"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208" name="椭圆 33"/>
          <p:cNvSpPr>
            <a:spLocks noChangeArrowheads="1"/>
          </p:cNvSpPr>
          <p:nvPr/>
        </p:nvSpPr>
        <p:spPr bwMode="auto">
          <a:xfrm>
            <a:off x="4621344" y="3996932"/>
            <a:ext cx="563165" cy="563165"/>
          </a:xfrm>
          <a:prstGeom prst="ellipse">
            <a:avLst/>
          </a:prstGeom>
          <a:solidFill>
            <a:srgbClr val="000000"/>
          </a:solidFill>
          <a:ln w="25400" cap="flat" cmpd="sng">
            <a:noFill/>
            <a:bevel/>
          </a:ln>
        </p:spPr>
        <p:txBody>
          <a:bodyPr lIns="68576" tIns="34289" rIns="68576" bIns="34289"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2" name="组合 34"/>
          <p:cNvGrpSpPr/>
          <p:nvPr/>
        </p:nvGrpSpPr>
        <p:grpSpPr bwMode="auto">
          <a:xfrm>
            <a:off x="4760643" y="1670447"/>
            <a:ext cx="276225" cy="209550"/>
            <a:chOff x="0" y="0"/>
            <a:chExt cx="509646" cy="387231"/>
          </a:xfrm>
        </p:grpSpPr>
        <p:sp>
          <p:nvSpPr>
            <p:cNvPr id="8210" name="Freeform 20"/>
            <p:cNvSpPr>
              <a:spLocks noEditPoints="1" noChangeArrowheads="1"/>
            </p:cNvSpPr>
            <p:nvPr/>
          </p:nvSpPr>
          <p:spPr bwMode="auto">
            <a:xfrm>
              <a:off x="0" y="51839"/>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
                <a:gd name="T145" fmla="*/ 0 h 227"/>
                <a:gd name="T146" fmla="*/ 229 w 229"/>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solidFill>
              <a:srgbClr val="000000"/>
            </a:solidFill>
            <a:ln w="9525" cmpd="sng">
              <a:noFill/>
              <a:bevel/>
            </a:ln>
          </p:spPr>
          <p:txBody>
            <a:bodyPr/>
            <a:lstStyle/>
            <a:p>
              <a:endParaRPr lang="zh-CN" altLang="zh-CN" sz="1500" dirty="0">
                <a:solidFill>
                  <a:srgbClr val="000000"/>
                </a:solidFill>
                <a:latin typeface="Calibri" panose="020F0502020204030204" pitchFamily="34" charset="0"/>
                <a:sym typeface="宋体" panose="02010600030101010101" pitchFamily="2" charset="-122"/>
              </a:endParaRPr>
            </a:p>
          </p:txBody>
        </p:sp>
        <p:sp>
          <p:nvSpPr>
            <p:cNvPr id="8211" name="Freeform 21"/>
            <p:cNvSpPr>
              <a:spLocks noEditPoints="1" noChangeArrowheads="1"/>
            </p:cNvSpPr>
            <p:nvPr/>
          </p:nvSpPr>
          <p:spPr bwMode="auto">
            <a:xfrm>
              <a:off x="309785" y="0"/>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135"/>
                <a:gd name="T146" fmla="*/ 135 w 135"/>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solidFill>
              <a:srgbClr val="000000"/>
            </a:solidFill>
            <a:ln w="9525" cmpd="sng">
              <a:noFill/>
              <a:bevel/>
            </a:ln>
          </p:spPr>
          <p:txBody>
            <a:bodyPr/>
            <a:lstStyle/>
            <a:p>
              <a:endParaRPr lang="zh-CN" altLang="zh-CN" sz="1500" dirty="0">
                <a:solidFill>
                  <a:srgbClr val="000000"/>
                </a:solidFill>
                <a:latin typeface="Calibri" panose="020F0502020204030204" pitchFamily="34" charset="0"/>
                <a:sym typeface="宋体" panose="02010600030101010101" pitchFamily="2" charset="-122"/>
              </a:endParaRPr>
            </a:p>
          </p:txBody>
        </p:sp>
      </p:grpSp>
      <p:grpSp>
        <p:nvGrpSpPr>
          <p:cNvPr id="3" name="组合 37"/>
          <p:cNvGrpSpPr/>
          <p:nvPr/>
        </p:nvGrpSpPr>
        <p:grpSpPr bwMode="auto">
          <a:xfrm>
            <a:off x="4786840" y="4181479"/>
            <a:ext cx="222647" cy="211931"/>
            <a:chOff x="0" y="0"/>
            <a:chExt cx="2438400" cy="2332038"/>
          </a:xfrm>
        </p:grpSpPr>
        <p:sp>
          <p:nvSpPr>
            <p:cNvPr id="8213" name="Freeform 25"/>
            <p:cNvSpPr>
              <a:spLocks noChangeArrowheads="1"/>
            </p:cNvSpPr>
            <p:nvPr/>
          </p:nvSpPr>
          <p:spPr bwMode="auto">
            <a:xfrm>
              <a:off x="893763" y="1676400"/>
              <a:ext cx="655638" cy="655638"/>
            </a:xfrm>
            <a:custGeom>
              <a:avLst/>
              <a:gdLst>
                <a:gd name="T0" fmla="*/ 206 w 413"/>
                <a:gd name="T1" fmla="*/ 413 h 413"/>
                <a:gd name="T2" fmla="*/ 0 w 413"/>
                <a:gd name="T3" fmla="*/ 0 h 413"/>
                <a:gd name="T4" fmla="*/ 413 w 413"/>
                <a:gd name="T5" fmla="*/ 0 h 413"/>
                <a:gd name="T6" fmla="*/ 206 w 413"/>
                <a:gd name="T7" fmla="*/ 413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FFFFFF"/>
            </a:solidFill>
            <a:ln w="9525" cmpd="sng">
              <a:noFill/>
              <a:bevel/>
            </a:ln>
          </p:spPr>
          <p:txBody>
            <a:bodyPr/>
            <a:lstStyle/>
            <a:p>
              <a:endParaRPr lang="zh-CN" altLang="zh-CN" sz="1500" dirty="0">
                <a:solidFill>
                  <a:srgbClr val="000000"/>
                </a:solidFill>
                <a:latin typeface="Calibri" panose="020F0502020204030204" pitchFamily="34" charset="0"/>
                <a:sym typeface="宋体" panose="02010600030101010101" pitchFamily="2" charset="-122"/>
              </a:endParaRPr>
            </a:p>
          </p:txBody>
        </p:sp>
        <p:sp>
          <p:nvSpPr>
            <p:cNvPr id="8214" name="任意多边形 39"/>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FFFFFF"/>
            </a:solidFill>
            <a:ln w="9525" cmpd="sng">
              <a:noFill/>
              <a:bevel/>
            </a:ln>
          </p:spPr>
          <p:txBody>
            <a:bodyPr/>
            <a:lstStyle/>
            <a:p>
              <a:endParaRPr lang="zh-CN" altLang="zh-CN" sz="1500" dirty="0">
                <a:solidFill>
                  <a:srgbClr val="000000"/>
                </a:solidFill>
                <a:latin typeface="Calibri" panose="020F0502020204030204" pitchFamily="34" charset="0"/>
                <a:sym typeface="宋体" panose="02010600030101010101" pitchFamily="2" charset="-122"/>
              </a:endParaRPr>
            </a:p>
          </p:txBody>
        </p:sp>
      </p:grpSp>
      <p:grpSp>
        <p:nvGrpSpPr>
          <p:cNvPr id="4" name="组合 40"/>
          <p:cNvGrpSpPr/>
          <p:nvPr/>
        </p:nvGrpSpPr>
        <p:grpSpPr bwMode="auto">
          <a:xfrm>
            <a:off x="4804699" y="3305177"/>
            <a:ext cx="186928" cy="238125"/>
            <a:chOff x="0" y="0"/>
            <a:chExt cx="563562" cy="720725"/>
          </a:xfrm>
        </p:grpSpPr>
        <p:sp>
          <p:nvSpPr>
            <p:cNvPr id="8216" name="Freeform 32"/>
            <p:cNvSpPr>
              <a:spLocks noChangeArrowheads="1"/>
            </p:cNvSpPr>
            <p:nvPr/>
          </p:nvSpPr>
          <p:spPr bwMode="auto">
            <a:xfrm>
              <a:off x="209550" y="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 name="T14" fmla="*/ 0 60000 65536"/>
                <a:gd name="T15" fmla="*/ 0 60000 65536"/>
                <a:gd name="T16" fmla="*/ 0 60000 65536"/>
                <a:gd name="T17" fmla="*/ 0 60000 65536"/>
                <a:gd name="T18" fmla="*/ 0 60000 65536"/>
                <a:gd name="T19" fmla="*/ 0 60000 65536"/>
                <a:gd name="T20" fmla="*/ 0 60000 65536"/>
                <a:gd name="T21" fmla="*/ 0 w 64"/>
                <a:gd name="T22" fmla="*/ 0 h 321"/>
                <a:gd name="T23" fmla="*/ 64 w 64"/>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solidFill>
              <a:srgbClr val="000000"/>
            </a:solidFill>
            <a:ln w="9525" cmpd="sng">
              <a:noFill/>
              <a:bevel/>
            </a:ln>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8217" name="Freeform 33"/>
            <p:cNvSpPr>
              <a:spLocks noChangeArrowheads="1"/>
            </p:cNvSpPr>
            <p:nvPr/>
          </p:nvSpPr>
          <p:spPr bwMode="auto">
            <a:xfrm>
              <a:off x="0" y="43973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 name="T14" fmla="*/ 0 60000 65536"/>
                <a:gd name="T15" fmla="*/ 0 60000 65536"/>
                <a:gd name="T16" fmla="*/ 0 60000 65536"/>
                <a:gd name="T17" fmla="*/ 0 60000 65536"/>
                <a:gd name="T18" fmla="*/ 0 60000 65536"/>
                <a:gd name="T19" fmla="*/ 0 60000 65536"/>
                <a:gd name="T20" fmla="*/ 0 60000 65536"/>
                <a:gd name="T21" fmla="*/ 0 w 63"/>
                <a:gd name="T22" fmla="*/ 0 h 125"/>
                <a:gd name="T23" fmla="*/ 63 w 63"/>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solidFill>
              <a:srgbClr val="000000"/>
            </a:solidFill>
            <a:ln w="9525" cmpd="sng">
              <a:noFill/>
              <a:bevel/>
            </a:ln>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8218" name="Freeform 34"/>
            <p:cNvSpPr>
              <a:spLocks noChangeArrowheads="1"/>
            </p:cNvSpPr>
            <p:nvPr/>
          </p:nvSpPr>
          <p:spPr bwMode="auto">
            <a:xfrm>
              <a:off x="420687" y="23177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 name="T14" fmla="*/ 0 60000 65536"/>
                <a:gd name="T15" fmla="*/ 0 60000 65536"/>
                <a:gd name="T16" fmla="*/ 0 60000 65536"/>
                <a:gd name="T17" fmla="*/ 0 60000 65536"/>
                <a:gd name="T18" fmla="*/ 0 60000 65536"/>
                <a:gd name="T19" fmla="*/ 0 60000 65536"/>
                <a:gd name="T20" fmla="*/ 0 60000 65536"/>
                <a:gd name="T21" fmla="*/ 0 w 64"/>
                <a:gd name="T22" fmla="*/ 0 h 218"/>
                <a:gd name="T23" fmla="*/ 64 w 64"/>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solidFill>
              <a:srgbClr val="000000"/>
            </a:solidFill>
            <a:ln w="9525" cmpd="sng">
              <a:noFill/>
              <a:bevel/>
            </a:ln>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grpSp>
        <p:nvGrpSpPr>
          <p:cNvPr id="5" name="组合 44"/>
          <p:cNvGrpSpPr/>
          <p:nvPr/>
        </p:nvGrpSpPr>
        <p:grpSpPr bwMode="auto">
          <a:xfrm>
            <a:off x="4805887" y="2491978"/>
            <a:ext cx="216694" cy="242888"/>
            <a:chOff x="0" y="0"/>
            <a:chExt cx="402656" cy="450303"/>
          </a:xfrm>
        </p:grpSpPr>
        <p:sp>
          <p:nvSpPr>
            <p:cNvPr id="8220" name="Freeform 108"/>
            <p:cNvSpPr>
              <a:spLocks noEditPoints="1" noChangeArrowheads="1"/>
            </p:cNvSpPr>
            <p:nvPr/>
          </p:nvSpPr>
          <p:spPr bwMode="auto">
            <a:xfrm>
              <a:off x="69134" y="167228"/>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FFFFF"/>
            </a:solidFill>
            <a:ln w="9525" cmpd="sng">
              <a:noFill/>
              <a:bevel/>
            </a:ln>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8221" name="Freeform 109"/>
            <p:cNvSpPr>
              <a:spLocks noEditPoints="1" noChangeArrowheads="1"/>
            </p:cNvSpPr>
            <p:nvPr/>
          </p:nvSpPr>
          <p:spPr bwMode="auto">
            <a:xfrm>
              <a:off x="197125" y="129859"/>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FFFFF"/>
            </a:solidFill>
            <a:ln w="9525" cmpd="sng">
              <a:noFill/>
              <a:bevel/>
            </a:ln>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8222" name="Freeform 110"/>
            <p:cNvSpPr>
              <a:spLocks noEditPoints="1" noChangeArrowheads="1"/>
            </p:cNvSpPr>
            <p:nvPr/>
          </p:nvSpPr>
          <p:spPr bwMode="auto">
            <a:xfrm>
              <a:off x="82213" y="181242"/>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FFFFF"/>
            </a:solidFill>
            <a:ln w="9525" cmpd="sng">
              <a:noFill/>
              <a:bevel/>
            </a:ln>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8223" name="Freeform 111"/>
            <p:cNvSpPr>
              <a:spLocks noEditPoints="1" noChangeArrowheads="1"/>
            </p:cNvSpPr>
            <p:nvPr/>
          </p:nvSpPr>
          <p:spPr bwMode="auto">
            <a:xfrm>
              <a:off x="172834" y="105568"/>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FFFFF"/>
            </a:solidFill>
            <a:ln w="9525" cmpd="sng">
              <a:noFill/>
              <a:bevel/>
            </a:ln>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8224" name="Freeform 112"/>
            <p:cNvSpPr>
              <a:spLocks noEditPoints="1" noChangeArrowheads="1"/>
            </p:cNvSpPr>
            <p:nvPr/>
          </p:nvSpPr>
          <p:spPr bwMode="auto">
            <a:xfrm>
              <a:off x="0" y="0"/>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FFFFF"/>
            </a:solidFill>
            <a:ln w="9525" cmpd="sng">
              <a:noFill/>
              <a:bevel/>
            </a:ln>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sp>
        <p:nvSpPr>
          <p:cNvPr id="8225" name="文本框 50"/>
          <p:cNvSpPr>
            <a:spLocks noChangeArrowheads="1"/>
          </p:cNvSpPr>
          <p:nvPr/>
        </p:nvSpPr>
        <p:spPr bwMode="auto">
          <a:xfrm>
            <a:off x="5491687" y="1501379"/>
            <a:ext cx="3528488" cy="854078"/>
          </a:xfrm>
          <a:prstGeom prst="rect">
            <a:avLst/>
          </a:prstGeom>
          <a:noFill/>
          <a:ln w="9525">
            <a:noFill/>
            <a:miter lim="800000"/>
          </a:ln>
        </p:spPr>
        <p:txBody>
          <a:bodyPr wrap="square" lIns="68576" tIns="34289" rIns="68576" bIns="34289">
            <a:spAutoFit/>
          </a:bodyPr>
          <a:lstStyle/>
          <a:p>
            <a:r>
              <a:rPr lang="zh-CN" altLang="en-US" sz="1800" b="1" dirty="0" smtClean="0">
                <a:solidFill>
                  <a:srgbClr val="000000"/>
                </a:solidFill>
                <a:latin typeface="微软雅黑" panose="020B0503020204020204" pitchFamily="34" charset="-122"/>
                <a:ea typeface="微软雅黑" panose="020B0503020204020204" pitchFamily="34" charset="-122"/>
                <a:sym typeface="方正姚体" panose="02010601030101010101" pitchFamily="2" charset="-122"/>
              </a:rPr>
              <a:t>数据孤岛</a:t>
            </a:r>
            <a:endParaRPr lang="en-US" sz="1800" b="1" dirty="0">
              <a:solidFill>
                <a:srgbClr val="000000"/>
              </a:solidFill>
              <a:latin typeface="微软雅黑" panose="020B0503020204020204" pitchFamily="34" charset="-122"/>
              <a:ea typeface="微软雅黑" panose="020B0503020204020204" pitchFamily="34" charset="-122"/>
              <a:sym typeface="方正姚体" panose="02010601030101010101" pitchFamily="2" charset="-122"/>
            </a:endParaRPr>
          </a:p>
          <a:p>
            <a:pPr>
              <a:lnSpc>
                <a:spcPct val="150000"/>
              </a:lnSpc>
            </a:pPr>
            <a:r>
              <a:rPr lang="zh-CN" altLang="zh-CN" sz="1100" dirty="0" smtClean="0">
                <a:latin typeface="微软雅黑" panose="020B0503020204020204" pitchFamily="34" charset="-122"/>
                <a:ea typeface="微软雅黑" panose="020B0503020204020204" pitchFamily="34" charset="-122"/>
              </a:rPr>
              <a:t>教学系统独立分散，各门课程独立规划，缺乏有效整合，难以形成合力且不可持续性的建设</a:t>
            </a:r>
            <a:endParaRPr lang="en-US" sz="1100" dirty="0">
              <a:solidFill>
                <a:srgbClr val="000000"/>
              </a:solidFill>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8226" name="文本框 51"/>
          <p:cNvSpPr>
            <a:spLocks noChangeArrowheads="1"/>
          </p:cNvSpPr>
          <p:nvPr/>
        </p:nvSpPr>
        <p:spPr bwMode="auto">
          <a:xfrm>
            <a:off x="5491687" y="2355056"/>
            <a:ext cx="3241905" cy="600162"/>
          </a:xfrm>
          <a:prstGeom prst="rect">
            <a:avLst/>
          </a:prstGeom>
          <a:noFill/>
          <a:ln w="9525">
            <a:noFill/>
            <a:miter lim="800000"/>
          </a:ln>
        </p:spPr>
        <p:txBody>
          <a:bodyPr wrap="none" lIns="68576" tIns="34289" rIns="68576" bIns="34289">
            <a:spAutoFit/>
          </a:bodyPr>
          <a:lstStyle/>
          <a:p>
            <a:r>
              <a:rPr lang="zh-CN" altLang="en-US" sz="1800" b="1" dirty="0" smtClean="0">
                <a:solidFill>
                  <a:srgbClr val="000000"/>
                </a:solidFill>
                <a:latin typeface="微软雅黑" panose="020B0503020204020204" pitchFamily="34" charset="-122"/>
                <a:ea typeface="微软雅黑" panose="020B0503020204020204" pitchFamily="34" charset="-122"/>
                <a:sym typeface="方正姚体" panose="02010601030101010101" pitchFamily="2" charset="-122"/>
              </a:rPr>
              <a:t>工具的生命力与持续性缺失</a:t>
            </a:r>
            <a:endParaRPr lang="en-US" altLang="en-US" sz="1800" b="1" dirty="0">
              <a:solidFill>
                <a:srgbClr val="000000"/>
              </a:solidFill>
              <a:latin typeface="微软雅黑" panose="020B0503020204020204" pitchFamily="34" charset="-122"/>
              <a:ea typeface="微软雅黑" panose="020B0503020204020204" pitchFamily="34" charset="-122"/>
              <a:sym typeface="方正姚体" panose="02010601030101010101" pitchFamily="2" charset="-122"/>
            </a:endParaRPr>
          </a:p>
          <a:p>
            <a:pPr>
              <a:lnSpc>
                <a:spcPct val="150000"/>
              </a:lnSpc>
            </a:pPr>
            <a:r>
              <a:rPr lang="zh-CN" altLang="en-US" sz="1100" dirty="0" smtClean="0">
                <a:solidFill>
                  <a:srgbClr val="000000"/>
                </a:solidFill>
                <a:latin typeface="微软雅黑" panose="020B0503020204020204" pitchFamily="34" charset="-122"/>
                <a:ea typeface="微软雅黑" panose="020B0503020204020204" pitchFamily="34" charset="-122"/>
                <a:sym typeface="方正姚体" panose="02010601030101010101" pitchFamily="2" charset="-122"/>
              </a:rPr>
              <a:t>教育工具缺乏维护和持续研发，导致积累数据丢失</a:t>
            </a:r>
            <a:endParaRPr lang="en-US" altLang="en-US" sz="1100" dirty="0">
              <a:solidFill>
                <a:srgbClr val="000000"/>
              </a:solidFill>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8227" name="文本框 52"/>
          <p:cNvSpPr>
            <a:spLocks noChangeArrowheads="1"/>
          </p:cNvSpPr>
          <p:nvPr/>
        </p:nvSpPr>
        <p:spPr bwMode="auto">
          <a:xfrm>
            <a:off x="5491686" y="3181350"/>
            <a:ext cx="3350309" cy="854078"/>
          </a:xfrm>
          <a:prstGeom prst="rect">
            <a:avLst/>
          </a:prstGeom>
          <a:noFill/>
          <a:ln w="9525">
            <a:noFill/>
            <a:miter lim="800000"/>
          </a:ln>
        </p:spPr>
        <p:txBody>
          <a:bodyPr wrap="square" lIns="68576" tIns="34289" rIns="68576" bIns="34289">
            <a:spAutoFit/>
          </a:bodyPr>
          <a:lstStyle/>
          <a:p>
            <a:pPr algn="just"/>
            <a:r>
              <a:rPr lang="zh-CN" altLang="en-US" sz="1800" b="1" dirty="0" smtClean="0">
                <a:solidFill>
                  <a:srgbClr val="000000"/>
                </a:solidFill>
                <a:latin typeface="微软雅黑" panose="020B0503020204020204" pitchFamily="34" charset="-122"/>
                <a:ea typeface="微软雅黑" panose="020B0503020204020204" pitchFamily="34" charset="-122"/>
                <a:sym typeface="方正姚体" panose="02010601030101010101" pitchFamily="2" charset="-122"/>
              </a:rPr>
              <a:t>专业壁垒高且市场容量小</a:t>
            </a:r>
            <a:endParaRPr lang="en-US" altLang="en-US" sz="1800" b="1" dirty="0">
              <a:solidFill>
                <a:srgbClr val="000000"/>
              </a:solidFill>
              <a:latin typeface="微软雅黑" panose="020B0503020204020204" pitchFamily="34" charset="-122"/>
              <a:ea typeface="微软雅黑" panose="020B0503020204020204" pitchFamily="34" charset="-122"/>
              <a:sym typeface="方正姚体" panose="02010601030101010101" pitchFamily="2" charset="-122"/>
            </a:endParaRPr>
          </a:p>
          <a:p>
            <a:pPr algn="just">
              <a:lnSpc>
                <a:spcPct val="150000"/>
              </a:lnSpc>
            </a:pPr>
            <a:r>
              <a:rPr lang="zh-CN" altLang="en-US" sz="1100" dirty="0" smtClean="0">
                <a:solidFill>
                  <a:srgbClr val="000000"/>
                </a:solidFill>
                <a:latin typeface="微软雅黑" panose="020B0503020204020204" pitchFamily="34" charset="-122"/>
                <a:ea typeface="微软雅黑" panose="020B0503020204020204" pitchFamily="34" charset="-122"/>
                <a:sym typeface="方正姚体" panose="02010601030101010101" pitchFamily="2" charset="-122"/>
              </a:rPr>
              <a:t>缺乏高水平的人才与大量的资金持续性投入、缺乏技术深度</a:t>
            </a:r>
            <a:endParaRPr lang="en-US" altLang="en-US" sz="1100" dirty="0">
              <a:solidFill>
                <a:srgbClr val="000000"/>
              </a:solidFill>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8228" name="文本框 53"/>
          <p:cNvSpPr>
            <a:spLocks noChangeArrowheads="1"/>
          </p:cNvSpPr>
          <p:nvPr/>
        </p:nvSpPr>
        <p:spPr bwMode="auto">
          <a:xfrm>
            <a:off x="5491687" y="4036219"/>
            <a:ext cx="3459366" cy="854078"/>
          </a:xfrm>
          <a:prstGeom prst="rect">
            <a:avLst/>
          </a:prstGeom>
          <a:noFill/>
          <a:ln w="9525">
            <a:noFill/>
            <a:miter lim="800000"/>
          </a:ln>
        </p:spPr>
        <p:txBody>
          <a:bodyPr wrap="square" lIns="68576" tIns="34289" rIns="68576" bIns="34289">
            <a:spAutoFit/>
          </a:bodyPr>
          <a:lstStyle/>
          <a:p>
            <a:pPr algn="just"/>
            <a:r>
              <a:rPr lang="zh-CN" altLang="zh-CN" sz="1800" b="1" dirty="0" smtClean="0">
                <a:solidFill>
                  <a:srgbClr val="000000"/>
                </a:solidFill>
                <a:latin typeface="微软雅黑" panose="020B0503020204020204" pitchFamily="34" charset="-122"/>
                <a:ea typeface="微软雅黑" panose="020B0503020204020204" pitchFamily="34" charset="-122"/>
                <a:sym typeface="方正姚体" panose="02010601030101010101" pitchFamily="2" charset="-122"/>
              </a:rPr>
              <a:t>做实验缺乏灵活性和时间保障</a:t>
            </a:r>
            <a:endParaRPr lang="en-US" altLang="zh-CN" sz="1800" b="1" dirty="0" smtClean="0">
              <a:solidFill>
                <a:srgbClr val="000000"/>
              </a:solidFill>
              <a:latin typeface="微软雅黑" panose="020B0503020204020204" pitchFamily="34" charset="-122"/>
              <a:ea typeface="微软雅黑" panose="020B0503020204020204" pitchFamily="34" charset="-122"/>
              <a:sym typeface="方正姚体" panose="02010601030101010101" pitchFamily="2" charset="-122"/>
            </a:endParaRPr>
          </a:p>
          <a:p>
            <a:pPr algn="just">
              <a:lnSpc>
                <a:spcPct val="150000"/>
              </a:lnSpc>
            </a:pPr>
            <a:r>
              <a:rPr lang="zh-CN" altLang="zh-CN" sz="1100" dirty="0" smtClean="0">
                <a:latin typeface="微软雅黑" panose="020B0503020204020204" pitchFamily="34" charset="-122"/>
                <a:ea typeface="微软雅黑" panose="020B0503020204020204" pitchFamily="34" charset="-122"/>
              </a:rPr>
              <a:t>实验教学在线资源严重匮乏</a:t>
            </a:r>
            <a:r>
              <a:rPr lang="zh-CN" altLang="en-US" sz="1100" dirty="0" smtClean="0">
                <a:latin typeface="微软雅黑" panose="020B0503020204020204" pitchFamily="34" charset="-122"/>
                <a:ea typeface="微软雅黑" panose="020B0503020204020204" pitchFamily="34" charset="-122"/>
              </a:rPr>
              <a:t>、</a:t>
            </a:r>
            <a:r>
              <a:rPr lang="zh-CN" altLang="zh-CN" sz="1100" dirty="0" smtClean="0">
                <a:latin typeface="微软雅黑" panose="020B0503020204020204" pitchFamily="34" charset="-122"/>
                <a:ea typeface="微软雅黑" panose="020B0503020204020204" pitchFamily="34" charset="-122"/>
              </a:rPr>
              <a:t>受实验设备及管理的时空制约</a:t>
            </a:r>
            <a:r>
              <a:rPr lang="zh-CN" altLang="en-US" sz="1100" dirty="0" smtClean="0">
                <a:latin typeface="微软雅黑" panose="020B0503020204020204" pitchFamily="34" charset="-122"/>
                <a:ea typeface="微软雅黑" panose="020B0503020204020204" pitchFamily="34" charset="-122"/>
              </a:rPr>
              <a:t>、</a:t>
            </a:r>
            <a:r>
              <a:rPr lang="zh-CN" altLang="zh-CN" sz="1100" dirty="0" smtClean="0">
                <a:latin typeface="微软雅黑" panose="020B0503020204020204" pitchFamily="34" charset="-122"/>
                <a:ea typeface="微软雅黑" panose="020B0503020204020204" pitchFamily="34" charset="-122"/>
              </a:rPr>
              <a:t>传统实验模式缺乏学生实验过程数据</a:t>
            </a:r>
            <a:endParaRPr lang="en-US" altLang="en-US" sz="1100" dirty="0" smtClean="0">
              <a:solidFill>
                <a:srgbClr val="000000"/>
              </a:solidFill>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1026" name="AutoShape 2" descr="big data education 的图像结果"/>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lstStyle/>
          <a:p>
            <a:endParaRPr lang="zh-CN" altLang="en-US"/>
          </a:p>
        </p:txBody>
      </p:sp>
      <p:sp>
        <p:nvSpPr>
          <p:cNvPr id="35" name="标题 1"/>
          <p:cNvSpPr txBox="1"/>
          <p:nvPr/>
        </p:nvSpPr>
        <p:spPr bwMode="auto">
          <a:xfrm>
            <a:off x="685800" y="1"/>
            <a:ext cx="7886700" cy="994172"/>
          </a:xfrm>
          <a:prstGeom prst="rect">
            <a:avLst/>
          </a:prstGeom>
          <a:noFill/>
          <a:ln w="9525">
            <a:noFill/>
            <a:miter lim="800000"/>
          </a:ln>
        </p:spPr>
        <p:txBody>
          <a:bodyPr vert="horz" wrap="square" lIns="68576" tIns="34289" rIns="68576" bIns="34289" numCol="1" anchor="ctr" anchorCtr="0" compatLnSpc="1"/>
          <a:lstStyle/>
          <a:p>
            <a:pPr algn="ct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计算机类专业教学工具面临的问题</a:t>
            </a:r>
            <a:endParaRPr lang="zh-CN" altLang="en-US" sz="27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1" cstate="print"/>
          <a:srcRect/>
          <a:stretch>
            <a:fillRect/>
          </a:stretch>
        </p:blipFill>
        <p:spPr bwMode="auto">
          <a:xfrm>
            <a:off x="5318523" y="2255249"/>
            <a:ext cx="3701653" cy="2036768"/>
          </a:xfrm>
          <a:prstGeom prst="rect">
            <a:avLst/>
          </a:prstGeom>
          <a:noFill/>
          <a:ln w="9525">
            <a:noFill/>
            <a:miter lim="800000"/>
            <a:headEnd/>
            <a:tailEnd/>
          </a:ln>
        </p:spPr>
      </p:pic>
      <p:sp>
        <p:nvSpPr>
          <p:cNvPr id="3" name="内容占位符 2"/>
          <p:cNvSpPr>
            <a:spLocks noGrp="1"/>
          </p:cNvSpPr>
          <p:nvPr>
            <p:ph idx="1"/>
          </p:nvPr>
        </p:nvSpPr>
        <p:spPr>
          <a:xfrm>
            <a:off x="628650" y="1160673"/>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题目度量：</a:t>
            </a:r>
            <a:r>
              <a:rPr lang="zh-CN" altLang="en-US" dirty="0" smtClean="0">
                <a:latin typeface="微软雅黑" panose="020B0503020204020204" pitchFamily="34" charset="-122"/>
                <a:ea typeface="微软雅黑" panose="020B0503020204020204" pitchFamily="34" charset="-122"/>
              </a:rPr>
              <a:t>客观量化题目难度</a:t>
            </a:r>
            <a:endParaRPr lang="en-US" altLang="zh-CN" dirty="0" smtClean="0">
              <a:latin typeface="微软雅黑" panose="020B0503020204020204" pitchFamily="34" charset="-122"/>
              <a:ea typeface="微软雅黑" panose="020B0503020204020204" pitchFamily="34" charset="-122"/>
            </a:endParaRPr>
          </a:p>
          <a:p>
            <a:pPr lvl="1"/>
            <a:r>
              <a:rPr lang="zh-CN" altLang="en-US" sz="2000" dirty="0" smtClean="0">
                <a:latin typeface="微软雅黑" panose="020B0503020204020204" pitchFamily="34" charset="-122"/>
                <a:ea typeface="微软雅黑" panose="020B0503020204020204" pitchFamily="34" charset="-122"/>
              </a:rPr>
              <a:t>度量指标：</a:t>
            </a:r>
            <a:r>
              <a:rPr lang="zh-CN" altLang="en-US" b="1" dirty="0" smtClean="0">
                <a:solidFill>
                  <a:srgbClr val="C00000"/>
                </a:solidFill>
                <a:latin typeface="微软雅黑" panose="020B0503020204020204" pitchFamily="34" charset="-122"/>
                <a:ea typeface="微软雅黑" panose="020B0503020204020204" pitchFamily="34" charset="-122"/>
              </a:rPr>
              <a:t>平均代码行、平均完成时间、正确率</a:t>
            </a:r>
            <a:endParaRPr lang="zh-CN" altLang="en-US" b="1" dirty="0">
              <a:solidFill>
                <a:srgbClr val="C00000"/>
              </a:solidFill>
              <a:latin typeface="微软雅黑" panose="020B0503020204020204" pitchFamily="34" charset="-122"/>
              <a:ea typeface="微软雅黑" panose="020B0503020204020204" pitchFamily="34" charset="-122"/>
            </a:endParaRPr>
          </a:p>
        </p:txBody>
      </p:sp>
      <p:pic>
        <p:nvPicPr>
          <p:cNvPr id="48129" name="Picture 1"/>
          <p:cNvPicPr>
            <a:picLocks noChangeAspect="1" noChangeArrowheads="1"/>
          </p:cNvPicPr>
          <p:nvPr/>
        </p:nvPicPr>
        <p:blipFill>
          <a:blip r:embed="rId2" cstate="print"/>
          <a:srcRect/>
          <a:stretch>
            <a:fillRect/>
          </a:stretch>
        </p:blipFill>
        <p:spPr bwMode="auto">
          <a:xfrm>
            <a:off x="142875" y="2256234"/>
            <a:ext cx="5038725" cy="2745395"/>
          </a:xfrm>
          <a:prstGeom prst="rect">
            <a:avLst/>
          </a:prstGeom>
          <a:noFill/>
          <a:ln w="9525">
            <a:noFill/>
            <a:miter lim="800000"/>
            <a:headEnd/>
            <a:tailEnd/>
          </a:ln>
        </p:spPr>
      </p:pic>
      <p:cxnSp>
        <p:nvCxnSpPr>
          <p:cNvPr id="8" name="直接连接符 7"/>
          <p:cNvCxnSpPr/>
          <p:nvPr/>
        </p:nvCxnSpPr>
        <p:spPr>
          <a:xfrm>
            <a:off x="6957069" y="4023698"/>
            <a:ext cx="94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350665" y="2728298"/>
            <a:ext cx="108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47775" y="2763252"/>
            <a:ext cx="1266825" cy="361952"/>
          </a:xfrm>
          <a:prstGeom prst="rect">
            <a:avLst/>
          </a:prstGeom>
          <a:solidFill>
            <a:srgbClr val="C00000"/>
          </a:solidFill>
          <a:ln>
            <a:solidFill>
              <a:srgbClr val="C00000"/>
            </a:solidFill>
          </a:ln>
        </p:spPr>
        <p:txBody>
          <a:bodyPr wrap="square" lIns="68580" tIns="34290" rIns="68580" bIns="34290" rtlCol="0" anchor="ctr">
            <a:noAutofit/>
          </a:bodyPr>
          <a:lstStyle/>
          <a:p>
            <a:pPr algn="just"/>
            <a:r>
              <a:rPr lang="zh-CN" altLang="en-US" sz="1200" dirty="0" smtClean="0">
                <a:solidFill>
                  <a:schemeClr val="bg1"/>
                </a:solidFill>
                <a:latin typeface="微软雅黑" panose="020B0503020204020204" pitchFamily="34" charset="-122"/>
                <a:ea typeface="微软雅黑" panose="020B0503020204020204" pitchFamily="34" charset="-122"/>
              </a:rPr>
              <a:t>基于历年使用的历史数据统计</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6873999" y="4077702"/>
            <a:ext cx="1174626" cy="361952"/>
          </a:xfrm>
          <a:prstGeom prst="rect">
            <a:avLst/>
          </a:prstGeom>
          <a:solidFill>
            <a:srgbClr val="C00000"/>
          </a:solidFill>
          <a:ln>
            <a:solidFill>
              <a:srgbClr val="C00000"/>
            </a:solidFill>
          </a:ln>
        </p:spPr>
        <p:txBody>
          <a:bodyPr wrap="square" lIns="68580" tIns="34290" rIns="68580" bIns="34290" rtlCol="0" anchor="ctr">
            <a:noAutofit/>
          </a:bodyPr>
          <a:lstStyle/>
          <a:p>
            <a:pPr algn="just"/>
            <a:r>
              <a:rPr lang="zh-CN" altLang="en-US" sz="1200" dirty="0" smtClean="0">
                <a:solidFill>
                  <a:schemeClr val="bg1"/>
                </a:solidFill>
                <a:latin typeface="微软雅黑" panose="020B0503020204020204" pitchFamily="34" charset="-122"/>
                <a:ea typeface="微软雅黑" panose="020B0503020204020204" pitchFamily="34" charset="-122"/>
              </a:rPr>
              <a:t>基于单次考试</a:t>
            </a:r>
            <a:r>
              <a:rPr lang="en-US" altLang="zh-CN" sz="1200" dirty="0" smtClean="0">
                <a:solidFill>
                  <a:schemeClr val="bg1"/>
                </a:solidFill>
                <a:latin typeface="微软雅黑" panose="020B0503020204020204" pitchFamily="34" charset="-122"/>
                <a:ea typeface="微软雅黑" panose="020B0503020204020204" pitchFamily="34" charset="-122"/>
              </a:rPr>
              <a:t>/</a:t>
            </a:r>
            <a:r>
              <a:rPr lang="zh-CN" altLang="en-US" sz="1200" dirty="0" smtClean="0">
                <a:solidFill>
                  <a:schemeClr val="bg1"/>
                </a:solidFill>
                <a:latin typeface="微软雅黑" panose="020B0503020204020204" pitchFamily="34" charset="-122"/>
                <a:ea typeface="微软雅黑" panose="020B0503020204020204" pitchFamily="34" charset="-122"/>
              </a:rPr>
              <a:t>作业的统计</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1"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平台：程序设计</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0" name="内容占位符 2"/>
          <p:cNvSpPr txBox="1"/>
          <p:nvPr/>
        </p:nvSpPr>
        <p:spPr>
          <a:xfrm>
            <a:off x="6240379" y="160420"/>
            <a:ext cx="2903620" cy="1933074"/>
          </a:xfrm>
          <a:prstGeom prst="rect">
            <a:avLst/>
          </a:prstGeom>
          <a:solidFill>
            <a:schemeClr val="accent6">
              <a:lumMod val="20000"/>
              <a:lumOff val="80000"/>
            </a:schemeClr>
          </a:solidFill>
        </p:spPr>
        <p:txBody>
          <a:bodyPr vert="horz" lIns="91440" tIns="45720" rIns="91440" bIns="45720" rtlCol="0">
            <a:normAutofit/>
          </a:bodyPr>
          <a:lstStyle/>
          <a:p>
            <a:pPr marL="171450" marR="0" lvl="0" indent="-171450" algn="ctr" defTabSz="685800" rtl="0" eaLnBrk="1" fontAlgn="auto" latinLnBrk="0" hangingPunct="1">
              <a:lnSpc>
                <a:spcPct val="90000"/>
              </a:lnSpc>
              <a:spcBef>
                <a:spcPts val="750"/>
              </a:spcBef>
              <a:spcAft>
                <a:spcPts val="0"/>
              </a:spcAft>
              <a:buClrTx/>
              <a:buSzTx/>
              <a:defRPr/>
            </a:pP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北航计算机学院程序设计课程目标</a:t>
            </a:r>
            <a:endParaRPr lang="en-US" altLang="zh-CN" sz="1400" dirty="0" smtClean="0">
              <a:latin typeface="微软雅黑" panose="020B0503020204020204" pitchFamily="34" charset="-122"/>
              <a:ea typeface="微软雅黑" panose="020B0503020204020204" pitchFamily="34" charset="-122"/>
            </a:endParaRPr>
          </a:p>
          <a:p>
            <a:pPr marL="171450" marR="0" lvl="0" indent="-171450" algn="just" defTabSz="685800" rtl="0" eaLnBrk="1" fontAlgn="auto" latinLnBrk="0" hangingPunct="1">
              <a:lnSpc>
                <a:spcPct val="90000"/>
              </a:lnSpc>
              <a:spcBef>
                <a:spcPts val="750"/>
              </a:spcBef>
              <a:spcAft>
                <a:spcPts val="0"/>
              </a:spcAft>
              <a:buClrTx/>
              <a:buSzTx/>
              <a:defRPr/>
            </a:pPr>
            <a:r>
              <a:rPr kumimoji="0" lang="en-US" altLang="zh-CN" sz="13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zh-CN" sz="1300" b="0" i="0" u="none" strike="noStrike" kern="1200" cap="none" spc="0" normalizeH="0" baseline="0" noProof="0" dirty="0" smtClean="0">
                <a:ln>
                  <a:noFill/>
                </a:ln>
                <a:solidFill>
                  <a:schemeClr val="tx1"/>
                </a:solidFill>
                <a:effectLst/>
                <a:uLnTx/>
                <a:uFillTx/>
                <a:latin typeface="+mn-lt"/>
                <a:ea typeface="+mn-ea"/>
                <a:cs typeface="+mn-cs"/>
              </a:rPr>
              <a:t>对于一般问题，具备分析问题、解决问题的能力，在</a:t>
            </a:r>
            <a:r>
              <a:rPr kumimoji="0" lang="en-US" altLang="zh-CN" sz="1300" b="1" i="0" u="none" strike="noStrike" kern="1200" cap="none" spc="0" normalizeH="0" baseline="0" noProof="0" dirty="0" smtClean="0">
                <a:ln>
                  <a:noFill/>
                </a:ln>
                <a:solidFill>
                  <a:srgbClr val="C00000"/>
                </a:solidFill>
                <a:effectLst/>
                <a:uLnTx/>
                <a:uFillTx/>
                <a:latin typeface="+mn-lt"/>
                <a:ea typeface="+mn-ea"/>
                <a:cs typeface="+mn-cs"/>
              </a:rPr>
              <a:t>40</a:t>
            </a:r>
            <a:r>
              <a:rPr kumimoji="0" lang="zh-CN" altLang="zh-CN" sz="1300" b="1" i="0" u="none" strike="noStrike" kern="1200" cap="none" spc="0" normalizeH="0" baseline="0" noProof="0" dirty="0" smtClean="0">
                <a:ln>
                  <a:noFill/>
                </a:ln>
                <a:solidFill>
                  <a:srgbClr val="C00000"/>
                </a:solidFill>
                <a:effectLst/>
                <a:uLnTx/>
                <a:uFillTx/>
                <a:latin typeface="+mn-lt"/>
                <a:ea typeface="+mn-ea"/>
                <a:cs typeface="+mn-cs"/>
              </a:rPr>
              <a:t>～</a:t>
            </a:r>
            <a:r>
              <a:rPr kumimoji="0" lang="en-US" altLang="zh-CN" sz="1300" b="1" i="0" u="none" strike="noStrike" kern="1200" cap="none" spc="0" normalizeH="0" baseline="0" noProof="0" dirty="0" smtClean="0">
                <a:ln>
                  <a:noFill/>
                </a:ln>
                <a:solidFill>
                  <a:srgbClr val="C00000"/>
                </a:solidFill>
                <a:effectLst/>
                <a:uLnTx/>
                <a:uFillTx/>
                <a:latin typeface="+mn-lt"/>
                <a:ea typeface="+mn-ea"/>
                <a:cs typeface="+mn-cs"/>
              </a:rPr>
              <a:t>60</a:t>
            </a:r>
            <a:r>
              <a:rPr kumimoji="0" lang="zh-CN" altLang="zh-CN" sz="1300" b="1" i="0" u="none" strike="noStrike" kern="1200" cap="none" spc="0" normalizeH="0" baseline="0" noProof="0" dirty="0" smtClean="0">
                <a:ln>
                  <a:noFill/>
                </a:ln>
                <a:solidFill>
                  <a:srgbClr val="C00000"/>
                </a:solidFill>
                <a:effectLst/>
                <a:uLnTx/>
                <a:uFillTx/>
                <a:latin typeface="+mn-lt"/>
                <a:ea typeface="+mn-ea"/>
                <a:cs typeface="+mn-cs"/>
              </a:rPr>
              <a:t>分钟</a:t>
            </a:r>
            <a:r>
              <a:rPr kumimoji="0" lang="zh-CN" altLang="zh-CN" sz="1300" b="0" i="0" u="none" strike="noStrike" kern="1200" cap="none" spc="0" normalizeH="0" baseline="0" noProof="0" dirty="0" smtClean="0">
                <a:ln>
                  <a:noFill/>
                </a:ln>
                <a:solidFill>
                  <a:schemeClr val="tx1"/>
                </a:solidFill>
                <a:effectLst/>
                <a:uLnTx/>
                <a:uFillTx/>
                <a:latin typeface="+mn-lt"/>
                <a:ea typeface="+mn-ea"/>
                <a:cs typeface="+mn-cs"/>
              </a:rPr>
              <a:t>内编写并调试通过、能正确运行、一般在</a:t>
            </a:r>
            <a:r>
              <a:rPr kumimoji="0" lang="en-US" altLang="zh-CN" sz="1300" b="1" i="0" u="none" strike="noStrike" kern="1200" cap="none" spc="0" normalizeH="0" baseline="0" noProof="0" dirty="0" smtClean="0">
                <a:ln>
                  <a:noFill/>
                </a:ln>
                <a:solidFill>
                  <a:srgbClr val="C00000"/>
                </a:solidFill>
                <a:effectLst/>
                <a:uLnTx/>
                <a:uFillTx/>
                <a:latin typeface="+mn-lt"/>
                <a:ea typeface="+mn-ea"/>
                <a:cs typeface="+mn-cs"/>
              </a:rPr>
              <a:t>40~50</a:t>
            </a:r>
            <a:r>
              <a:rPr kumimoji="0" lang="zh-CN" altLang="zh-CN" sz="1300" b="1" i="0" u="none" strike="noStrike" kern="1200" cap="none" spc="0" normalizeH="0" baseline="0" noProof="0" dirty="0" smtClean="0">
                <a:ln>
                  <a:noFill/>
                </a:ln>
                <a:solidFill>
                  <a:srgbClr val="C00000"/>
                </a:solidFill>
                <a:effectLst/>
                <a:uLnTx/>
                <a:uFillTx/>
                <a:latin typeface="+mn-lt"/>
                <a:ea typeface="+mn-ea"/>
                <a:cs typeface="+mn-cs"/>
              </a:rPr>
              <a:t>行有效代码</a:t>
            </a:r>
            <a:r>
              <a:rPr kumimoji="0" lang="zh-CN" altLang="zh-CN" sz="1300" b="0" i="0" u="none" strike="noStrike" kern="1200" cap="none" spc="0" normalizeH="0" baseline="0" noProof="0" dirty="0" smtClean="0">
                <a:ln>
                  <a:noFill/>
                </a:ln>
                <a:solidFill>
                  <a:schemeClr val="tx1"/>
                </a:solidFill>
                <a:effectLst/>
                <a:uLnTx/>
                <a:uFillTx/>
                <a:latin typeface="+mn-lt"/>
                <a:ea typeface="+mn-ea"/>
                <a:cs typeface="+mn-cs"/>
              </a:rPr>
              <a:t>以内的程序；通过学习让学生能够了解程序设计思想以及初步接受到程序设计方法、技巧、风格的训练</a:t>
            </a:r>
            <a:r>
              <a:rPr kumimoji="0" lang="zh-CN" altLang="en-US" sz="1300" b="0" i="0" u="none" strike="noStrike" kern="1200" cap="none" spc="0" normalizeH="0" baseline="0" noProof="0" dirty="0" smtClean="0">
                <a:ln>
                  <a:noFill/>
                </a:ln>
                <a:solidFill>
                  <a:schemeClr val="tx1"/>
                </a:solidFill>
                <a:effectLst/>
                <a:uLnTx/>
                <a:uFillTx/>
                <a:latin typeface="+mn-lt"/>
                <a:ea typeface="+mn-ea"/>
                <a:cs typeface="+mn-cs"/>
              </a:rPr>
              <a:t>，并逐步了解工程化要求</a:t>
            </a:r>
            <a:r>
              <a:rPr kumimoji="0" lang="zh-CN" altLang="zh-CN" sz="1300" b="0" i="0" u="none" strike="noStrike" kern="1200" cap="none" spc="0" normalizeH="0" baseline="0" noProof="0" dirty="0" smtClean="0">
                <a:ln>
                  <a:noFill/>
                </a:ln>
                <a:solidFill>
                  <a:schemeClr val="tx1"/>
                </a:solidFill>
                <a:effectLst/>
                <a:uLnTx/>
                <a:uFillTx/>
                <a:latin typeface="+mn-lt"/>
                <a:ea typeface="+mn-ea"/>
                <a:cs typeface="+mn-cs"/>
              </a:rPr>
              <a:t>。</a:t>
            </a:r>
            <a:endParaRPr kumimoji="0" lang="zh-CN" altLang="en-US" sz="13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176715"/>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代码查重</a:t>
            </a:r>
            <a:endParaRPr lang="en-US" altLang="zh-CN" b="1" dirty="0" smtClean="0">
              <a:latin typeface="微软雅黑" panose="020B0503020204020204" pitchFamily="34" charset="-122"/>
              <a:ea typeface="微软雅黑" panose="020B0503020204020204" pitchFamily="34" charset="-122"/>
            </a:endParaRPr>
          </a:p>
          <a:p>
            <a:pPr lvl="1"/>
            <a:r>
              <a:rPr lang="zh-CN" altLang="en-US" sz="1600" dirty="0" smtClean="0">
                <a:latin typeface="微软雅黑" panose="020B0503020204020204" pitchFamily="34" charset="-122"/>
                <a:ea typeface="微软雅黑" panose="020B0503020204020204" pitchFamily="34" charset="-122"/>
              </a:rPr>
              <a:t>赵长海等，基于编译优化和反汇编的程序相似性检测方法，</a:t>
            </a:r>
            <a:r>
              <a:rPr lang="en-US" altLang="zh-CN" sz="1600" dirty="0" smtClean="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北京航空航天大学学报</a:t>
            </a:r>
            <a:r>
              <a:rPr lang="en-US" altLang="zh-CN" sz="1600" dirty="0" smtClean="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2008</a:t>
            </a:r>
            <a:r>
              <a:rPr lang="zh-CN" altLang="en-US" sz="1600" dirty="0" smtClean="0">
                <a:latin typeface="微软雅黑" panose="020B0503020204020204" pitchFamily="34" charset="-122"/>
                <a:ea typeface="微软雅黑" panose="020B0503020204020204" pitchFamily="34" charset="-122"/>
              </a:rPr>
              <a:t>年。</a:t>
            </a:r>
            <a:r>
              <a:rPr lang="zh-CN" altLang="en-US" sz="1200" i="1" dirty="0" smtClean="0">
                <a:latin typeface="微软雅黑" panose="020B0503020204020204" pitchFamily="34" charset="-122"/>
                <a:ea typeface="微软雅黑" panose="020B0503020204020204" pitchFamily="34" charset="-122"/>
              </a:rPr>
              <a:t>国内相似性比较研究领域，引用率最高</a:t>
            </a:r>
            <a:r>
              <a:rPr lang="zh-CN" altLang="en-US" sz="1200" i="1" smtClean="0">
                <a:latin typeface="微软雅黑" panose="020B0503020204020204" pitchFamily="34" charset="-122"/>
                <a:ea typeface="微软雅黑" panose="020B0503020204020204" pitchFamily="34" charset="-122"/>
              </a:rPr>
              <a:t>的文章之一</a:t>
            </a:r>
            <a:r>
              <a:rPr lang="zh-CN" altLang="en-US" sz="1600" i="1" smtClean="0">
                <a:latin typeface="微软雅黑" panose="020B0503020204020204" pitchFamily="34" charset="-122"/>
                <a:ea typeface="微软雅黑" panose="020B0503020204020204" pitchFamily="34" charset="-122"/>
              </a:rPr>
              <a:t>。</a:t>
            </a:r>
            <a:endParaRPr lang="zh-CN" altLang="en-US" sz="1600" i="1" dirty="0" smtClean="0">
              <a:latin typeface="微软雅黑" panose="020B0503020204020204" pitchFamily="34" charset="-122"/>
              <a:ea typeface="微软雅黑" panose="020B0503020204020204" pitchFamily="34" charset="-122"/>
            </a:endParaRPr>
          </a:p>
          <a:p>
            <a:pPr lvl="1"/>
            <a:endParaRPr lang="en-US" altLang="zh-CN" dirty="0" smtClean="0"/>
          </a:p>
        </p:txBody>
      </p:sp>
      <p:graphicFrame>
        <p:nvGraphicFramePr>
          <p:cNvPr id="4" name="图示 3"/>
          <p:cNvGraphicFramePr/>
          <p:nvPr/>
        </p:nvGraphicFramePr>
        <p:xfrm>
          <a:off x="601579" y="2255393"/>
          <a:ext cx="2217822" cy="190309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1027" name="Picture 3"/>
          <p:cNvPicPr>
            <a:picLocks noChangeAspect="1" noChangeArrowheads="1"/>
          </p:cNvPicPr>
          <p:nvPr/>
        </p:nvPicPr>
        <p:blipFill>
          <a:blip r:embed="rId6" cstate="print"/>
          <a:srcRect/>
          <a:stretch>
            <a:fillRect/>
          </a:stretch>
        </p:blipFill>
        <p:spPr bwMode="auto">
          <a:xfrm>
            <a:off x="3002757" y="2200237"/>
            <a:ext cx="5493544" cy="2750759"/>
          </a:xfrm>
          <a:prstGeom prst="rect">
            <a:avLst/>
          </a:prstGeom>
          <a:noFill/>
          <a:ln w="9525">
            <a:noFill/>
            <a:miter lim="800000"/>
            <a:headEnd/>
            <a:tailEnd/>
          </a:ln>
        </p:spPr>
      </p:pic>
      <p:sp>
        <p:nvSpPr>
          <p:cNvPr id="9" name="TextBox 8"/>
          <p:cNvSpPr txBox="1"/>
          <p:nvPr/>
        </p:nvSpPr>
        <p:spPr>
          <a:xfrm>
            <a:off x="5305425" y="2817396"/>
            <a:ext cx="1743075" cy="266700"/>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精确定位，并聚类显示</a:t>
            </a:r>
            <a:endParaRPr lang="zh-CN" altLang="en-US" sz="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矩形 9"/>
          <p:cNvSpPr/>
          <p:nvPr/>
        </p:nvSpPr>
        <p:spPr>
          <a:xfrm>
            <a:off x="495300" y="4189249"/>
            <a:ext cx="2552700" cy="761747"/>
          </a:xfrm>
          <a:prstGeom prst="rect">
            <a:avLst/>
          </a:prstGeom>
        </p:spPr>
        <p:txBody>
          <a:bodyPr wrap="square" lIns="68580" tIns="34290" rIns="68580" bIns="34290">
            <a:spAutoFit/>
          </a:bodyPr>
          <a:lstStyle/>
          <a:p>
            <a:pPr algn="just"/>
            <a:r>
              <a:rPr lang="zh-CN" altLang="en-US" sz="1500" dirty="0" smtClean="0">
                <a:latin typeface="微软雅黑" panose="020B0503020204020204" pitchFamily="34" charset="-122"/>
                <a:ea typeface="微软雅黑" panose="020B0503020204020204" pitchFamily="34" charset="-122"/>
              </a:rPr>
              <a:t>若存在任何手段能够绕开检测算法，那么查重功能形同虚设！</a:t>
            </a:r>
            <a:endParaRPr lang="zh-CN" altLang="en-US" sz="1500" dirty="0">
              <a:latin typeface="微软雅黑" panose="020B0503020204020204" pitchFamily="34" charset="-122"/>
              <a:ea typeface="微软雅黑" panose="020B0503020204020204" pitchFamily="34" charset="-122"/>
            </a:endParaRPr>
          </a:p>
        </p:txBody>
      </p:sp>
      <p:sp>
        <p:nvSpPr>
          <p:cNvPr id="11"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平台：程序设计</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1" cstate="print"/>
          <a:srcRect/>
          <a:stretch>
            <a:fillRect/>
          </a:stretch>
        </p:blipFill>
        <p:spPr bwMode="auto">
          <a:xfrm>
            <a:off x="291421" y="1252410"/>
            <a:ext cx="8566829" cy="3900617"/>
          </a:xfrm>
          <a:prstGeom prst="rect">
            <a:avLst/>
          </a:prstGeom>
          <a:noFill/>
          <a:ln w="9525">
            <a:noFill/>
            <a:miter lim="800000"/>
            <a:headEnd/>
            <a:tailEnd/>
          </a:ln>
        </p:spPr>
      </p:pic>
      <p:sp>
        <p:nvSpPr>
          <p:cNvPr id="7" name="折角形 6"/>
          <p:cNvSpPr/>
          <p:nvPr/>
        </p:nvSpPr>
        <p:spPr>
          <a:xfrm>
            <a:off x="1" y="152400"/>
            <a:ext cx="2085975" cy="1009650"/>
          </a:xfrm>
          <a:prstGeom prst="foldedCorne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162000" rIns="91436" bIns="45718" rtlCol="0" anchor="ctr"/>
          <a:lstStyle/>
          <a:p>
            <a:pPr algn="ctr" defTabSz="914400"/>
            <a:r>
              <a:rPr lang="zh-CN" altLang="en-US" sz="2100" dirty="0" smtClean="0">
                <a:solidFill>
                  <a:prstClr val="white"/>
                </a:solidFill>
                <a:latin typeface="微软雅黑" panose="020B0503020204020204" pitchFamily="34" charset="-122"/>
                <a:ea typeface="微软雅黑" panose="020B0503020204020204" pitchFamily="34" charset="-122"/>
              </a:rPr>
              <a:t>代码相似性比较</a:t>
            </a:r>
            <a:endParaRPr lang="en-US" altLang="zh-CN" sz="2100" dirty="0" smtClean="0">
              <a:solidFill>
                <a:prstClr val="white"/>
              </a:solidFill>
              <a:latin typeface="微软雅黑" panose="020B0503020204020204" pitchFamily="34" charset="-122"/>
              <a:ea typeface="微软雅黑" panose="020B0503020204020204" pitchFamily="34" charset="-122"/>
            </a:endParaRPr>
          </a:p>
          <a:p>
            <a:pPr algn="ctr" defTabSz="914400"/>
            <a:endParaRPr lang="en-US" altLang="zh-CN" sz="1800" b="1" dirty="0" smtClean="0">
              <a:solidFill>
                <a:srgbClr val="FFFF00"/>
              </a:solidFill>
              <a:latin typeface="微软雅黑" panose="020B0503020204020204" pitchFamily="34" charset="-122"/>
              <a:ea typeface="微软雅黑" panose="020B0503020204020204" pitchFamily="34" charset="-122"/>
            </a:endParaRPr>
          </a:p>
          <a:p>
            <a:pPr algn="ctr" defTabSz="914400"/>
            <a:r>
              <a:rPr lang="zh-CN" altLang="en-US" sz="1800" b="1" dirty="0" smtClean="0">
                <a:solidFill>
                  <a:srgbClr val="FFFF00"/>
                </a:solidFill>
                <a:latin typeface="微软雅黑" panose="020B0503020204020204" pitchFamily="34" charset="-122"/>
                <a:ea typeface="微软雅黑" panose="020B0503020204020204" pitchFamily="34" charset="-122"/>
              </a:rPr>
              <a:t>示例</a:t>
            </a:r>
            <a:r>
              <a:rPr lang="en-US" altLang="zh-CN" sz="1800" b="1" dirty="0" smtClean="0">
                <a:solidFill>
                  <a:srgbClr val="FFFF00"/>
                </a:solidFill>
                <a:latin typeface="微软雅黑" panose="020B0503020204020204" pitchFamily="34" charset="-122"/>
                <a:ea typeface="微软雅黑" panose="020B0503020204020204" pitchFamily="34" charset="-122"/>
              </a:rPr>
              <a:t>1</a:t>
            </a:r>
            <a:r>
              <a:rPr lang="zh-CN" altLang="en-US" sz="1800" b="1" dirty="0" smtClean="0">
                <a:solidFill>
                  <a:srgbClr val="FFFF00"/>
                </a:solidFill>
                <a:latin typeface="微软雅黑" panose="020B0503020204020204" pitchFamily="34" charset="-122"/>
                <a:ea typeface="微软雅黑" panose="020B0503020204020204" pitchFamily="34" charset="-122"/>
              </a:rPr>
              <a:t>：</a:t>
            </a:r>
            <a:endParaRPr lang="en-US" altLang="zh-CN" sz="1800" b="1" dirty="0" smtClean="0">
              <a:solidFill>
                <a:srgbClr val="FFFF00"/>
              </a:solidFill>
              <a:latin typeface="微软雅黑" panose="020B0503020204020204" pitchFamily="34" charset="-122"/>
              <a:ea typeface="微软雅黑" panose="020B0503020204020204" pitchFamily="34" charset="-122"/>
            </a:endParaRPr>
          </a:p>
        </p:txBody>
      </p:sp>
      <p:sp>
        <p:nvSpPr>
          <p:cNvPr id="8" name="矩形 7"/>
          <p:cNvSpPr/>
          <p:nvPr/>
        </p:nvSpPr>
        <p:spPr>
          <a:xfrm>
            <a:off x="375345" y="4353948"/>
            <a:ext cx="1512168" cy="54006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endParaRPr>
          </a:p>
        </p:txBody>
      </p:sp>
      <p:sp>
        <p:nvSpPr>
          <p:cNvPr id="9" name="矩形 8"/>
          <p:cNvSpPr/>
          <p:nvPr/>
        </p:nvSpPr>
        <p:spPr>
          <a:xfrm>
            <a:off x="4668391" y="1996734"/>
            <a:ext cx="1512168" cy="32403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endParaRPr>
          </a:p>
        </p:txBody>
      </p:sp>
      <p:sp>
        <p:nvSpPr>
          <p:cNvPr id="10" name="TextBox 9"/>
          <p:cNvSpPr txBox="1"/>
          <p:nvPr/>
        </p:nvSpPr>
        <p:spPr>
          <a:xfrm>
            <a:off x="3781425" y="4572000"/>
            <a:ext cx="1743075" cy="266700"/>
          </a:xfrm>
          <a:prstGeom prst="rect">
            <a:avLst/>
          </a:prstGeom>
          <a:solidFill>
            <a:srgbClr val="C00000"/>
          </a:solidFill>
          <a:ln>
            <a:solidFill>
              <a:srgbClr val="C00000"/>
            </a:solidFill>
          </a:ln>
        </p:spPr>
        <p:txBody>
          <a:bodyPr wrap="square" lIns="68580" tIns="34290" rIns="68580" bIns="34290" rtlCol="0" anchor="ctr">
            <a:noAutofit/>
          </a:bodyPr>
          <a:lstStyle/>
          <a:p>
            <a:pPr algn="ctr" defTabSz="914400"/>
            <a:r>
              <a:rPr lang="zh-CN" altLang="en-US" sz="1200" dirty="0" smtClean="0">
                <a:solidFill>
                  <a:prstClr val="white"/>
                </a:solidFill>
                <a:latin typeface="微软雅黑" panose="020B0503020204020204" pitchFamily="34" charset="-122"/>
                <a:ea typeface="微软雅黑" panose="020B0503020204020204" pitchFamily="34" charset="-122"/>
              </a:rPr>
              <a:t>调整代码顺序 </a:t>
            </a:r>
            <a:r>
              <a:rPr lang="en-US" altLang="zh-CN" sz="1200" dirty="0" smtClean="0">
                <a:solidFill>
                  <a:prstClr val="white"/>
                </a:solidFill>
                <a:latin typeface="微软雅黑" panose="020B0503020204020204" pitchFamily="34" charset="-122"/>
                <a:ea typeface="微软雅黑" panose="020B0503020204020204" pitchFamily="34" charset="-122"/>
              </a:rPr>
              <a:t>+ </a:t>
            </a:r>
            <a:r>
              <a:rPr lang="zh-CN" altLang="en-US" sz="1200" dirty="0" smtClean="0">
                <a:solidFill>
                  <a:prstClr val="white"/>
                </a:solidFill>
                <a:latin typeface="微软雅黑" panose="020B0503020204020204" pitchFamily="34" charset="-122"/>
                <a:ea typeface="微软雅黑" panose="020B0503020204020204" pitchFamily="34" charset="-122"/>
              </a:rPr>
              <a:t>注释</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12"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平台：程序设计</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1" cstate="print"/>
          <a:srcRect/>
          <a:stretch>
            <a:fillRect/>
          </a:stretch>
        </p:blipFill>
        <p:spPr bwMode="auto">
          <a:xfrm>
            <a:off x="581025" y="1248444"/>
            <a:ext cx="7993708" cy="3837906"/>
          </a:xfrm>
          <a:prstGeom prst="rect">
            <a:avLst/>
          </a:prstGeom>
          <a:noFill/>
          <a:ln w="9525">
            <a:noFill/>
            <a:miter lim="800000"/>
            <a:headEnd/>
            <a:tailEnd/>
          </a:ln>
        </p:spPr>
      </p:pic>
      <p:sp>
        <p:nvSpPr>
          <p:cNvPr id="7" name="折角形 6"/>
          <p:cNvSpPr/>
          <p:nvPr/>
        </p:nvSpPr>
        <p:spPr>
          <a:xfrm>
            <a:off x="-9524" y="190500"/>
            <a:ext cx="2124075" cy="981076"/>
          </a:xfrm>
          <a:prstGeom prst="foldedCorne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189000" rIns="91436" bIns="45718" rtlCol="0" anchor="ctr"/>
          <a:lstStyle/>
          <a:p>
            <a:pPr algn="ctr" defTabSz="914400"/>
            <a:r>
              <a:rPr lang="zh-CN" altLang="en-US" sz="2100" dirty="0" smtClean="0">
                <a:solidFill>
                  <a:prstClr val="white"/>
                </a:solidFill>
                <a:latin typeface="微软雅黑" panose="020B0503020204020204" pitchFamily="34" charset="-122"/>
                <a:ea typeface="微软雅黑" panose="020B0503020204020204" pitchFamily="34" charset="-122"/>
              </a:rPr>
              <a:t>代码相似性比较</a:t>
            </a:r>
            <a:endParaRPr lang="en-US" altLang="zh-CN" sz="2100" dirty="0" smtClean="0">
              <a:solidFill>
                <a:prstClr val="white"/>
              </a:solidFill>
              <a:latin typeface="微软雅黑" panose="020B0503020204020204" pitchFamily="34" charset="-122"/>
              <a:ea typeface="微软雅黑" panose="020B0503020204020204" pitchFamily="34" charset="-122"/>
            </a:endParaRPr>
          </a:p>
          <a:p>
            <a:pPr algn="ctr" defTabSz="914400"/>
            <a:endParaRPr lang="en-US" altLang="zh-CN" sz="1800" b="1" dirty="0" smtClean="0">
              <a:solidFill>
                <a:srgbClr val="FFFF00"/>
              </a:solidFill>
              <a:latin typeface="微软雅黑" panose="020B0503020204020204" pitchFamily="34" charset="-122"/>
              <a:ea typeface="微软雅黑" panose="020B0503020204020204" pitchFamily="34" charset="-122"/>
            </a:endParaRPr>
          </a:p>
          <a:p>
            <a:pPr algn="ctr" defTabSz="914400"/>
            <a:r>
              <a:rPr lang="zh-CN" altLang="en-US" sz="1800" b="1" dirty="0" smtClean="0">
                <a:solidFill>
                  <a:srgbClr val="FFFF00"/>
                </a:solidFill>
                <a:latin typeface="微软雅黑" panose="020B0503020204020204" pitchFamily="34" charset="-122"/>
                <a:ea typeface="微软雅黑" panose="020B0503020204020204" pitchFamily="34" charset="-122"/>
              </a:rPr>
              <a:t>示例</a:t>
            </a:r>
            <a:r>
              <a:rPr lang="en-US" altLang="zh-CN" sz="1800" b="1" dirty="0" smtClean="0">
                <a:solidFill>
                  <a:srgbClr val="FFFF00"/>
                </a:solidFill>
                <a:latin typeface="微软雅黑" panose="020B0503020204020204" pitchFamily="34" charset="-122"/>
                <a:ea typeface="微软雅黑" panose="020B0503020204020204" pitchFamily="34" charset="-122"/>
              </a:rPr>
              <a:t>2</a:t>
            </a:r>
            <a:r>
              <a:rPr lang="zh-CN" altLang="en-US" sz="1800" b="1" dirty="0" smtClean="0">
                <a:solidFill>
                  <a:srgbClr val="FFFF00"/>
                </a:solidFill>
                <a:latin typeface="微软雅黑" panose="020B0503020204020204" pitchFamily="34" charset="-122"/>
                <a:ea typeface="微软雅黑" panose="020B0503020204020204" pitchFamily="34" charset="-122"/>
              </a:rPr>
              <a:t>：</a:t>
            </a:r>
            <a:endParaRPr lang="en-US" altLang="zh-CN" sz="1800" b="1" dirty="0" smtClean="0">
              <a:solidFill>
                <a:srgbClr val="FFFF00"/>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3362325" y="4572000"/>
            <a:ext cx="2943225" cy="266700"/>
          </a:xfrm>
          <a:prstGeom prst="rect">
            <a:avLst/>
          </a:prstGeom>
          <a:solidFill>
            <a:srgbClr val="C00000"/>
          </a:solidFill>
          <a:ln>
            <a:solidFill>
              <a:srgbClr val="C00000"/>
            </a:solidFill>
          </a:ln>
        </p:spPr>
        <p:txBody>
          <a:bodyPr wrap="square" lIns="68580" tIns="34290" rIns="68580" bIns="34290" rtlCol="0" anchor="ctr">
            <a:noAutofit/>
          </a:bodyPr>
          <a:lstStyle/>
          <a:p>
            <a:pPr algn="ctr" defTabSz="914400"/>
            <a:r>
              <a:rPr lang="zh-CN" altLang="en-US" sz="1200" dirty="0" smtClean="0">
                <a:solidFill>
                  <a:prstClr val="white"/>
                </a:solidFill>
                <a:latin typeface="微软雅黑" panose="020B0503020204020204" pitchFamily="34" charset="-122"/>
                <a:ea typeface="微软雅黑" panose="020B0503020204020204" pitchFamily="34" charset="-122"/>
              </a:rPr>
              <a:t>冗余代码 </a:t>
            </a:r>
            <a:r>
              <a:rPr lang="en-US" altLang="zh-CN" sz="1200" dirty="0" smtClean="0">
                <a:solidFill>
                  <a:prstClr val="white"/>
                </a:solidFill>
                <a:latin typeface="微软雅黑" panose="020B0503020204020204" pitchFamily="34" charset="-122"/>
                <a:ea typeface="微软雅黑" panose="020B0503020204020204" pitchFamily="34" charset="-122"/>
              </a:rPr>
              <a:t>+ </a:t>
            </a:r>
            <a:r>
              <a:rPr lang="zh-CN" altLang="en-US" sz="1200" dirty="0" smtClean="0">
                <a:solidFill>
                  <a:prstClr val="white"/>
                </a:solidFill>
                <a:latin typeface="微软雅黑" panose="020B0503020204020204" pitchFamily="34" charset="-122"/>
                <a:ea typeface="微软雅黑" panose="020B0503020204020204" pitchFamily="34" charset="-122"/>
              </a:rPr>
              <a:t>变量重命名 </a:t>
            </a:r>
            <a:r>
              <a:rPr lang="en-US" altLang="zh-CN" sz="1200" dirty="0" smtClean="0">
                <a:solidFill>
                  <a:prstClr val="white"/>
                </a:solidFill>
                <a:latin typeface="微软雅黑" panose="020B0503020204020204" pitchFamily="34" charset="-122"/>
                <a:ea typeface="微软雅黑" panose="020B0503020204020204" pitchFamily="34" charset="-122"/>
              </a:rPr>
              <a:t>+ </a:t>
            </a:r>
            <a:r>
              <a:rPr lang="zh-CN" altLang="en-US" sz="1200" dirty="0" smtClean="0">
                <a:solidFill>
                  <a:prstClr val="white"/>
                </a:solidFill>
                <a:latin typeface="微软雅黑" panose="020B0503020204020204" pitchFamily="34" charset="-122"/>
                <a:ea typeface="微软雅黑" panose="020B0503020204020204" pitchFamily="34" charset="-122"/>
              </a:rPr>
              <a:t>注释 </a:t>
            </a:r>
            <a:r>
              <a:rPr lang="en-US" altLang="zh-CN" sz="1200" dirty="0" smtClean="0">
                <a:solidFill>
                  <a:prstClr val="white"/>
                </a:solidFill>
                <a:latin typeface="微软雅黑" panose="020B0503020204020204" pitchFamily="34" charset="-122"/>
                <a:ea typeface="微软雅黑" panose="020B0503020204020204" pitchFamily="34" charset="-122"/>
              </a:rPr>
              <a:t>+ </a:t>
            </a:r>
            <a:r>
              <a:rPr lang="zh-CN" altLang="en-US" sz="1200" dirty="0" smtClean="0">
                <a:solidFill>
                  <a:prstClr val="white"/>
                </a:solidFill>
                <a:latin typeface="微软雅黑" panose="020B0503020204020204" pitchFamily="34" charset="-122"/>
                <a:ea typeface="微软雅黑" panose="020B0503020204020204" pitchFamily="34" charset="-122"/>
              </a:rPr>
              <a:t>排版</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9"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平台：程序设计</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03</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447030" y="3239805"/>
            <a:ext cx="66061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数据结构与算法</a:t>
            </a:r>
            <a:r>
              <a:rPr lang="zh-CN" altLang="en-US" sz="2400" dirty="0" smtClean="0">
                <a:latin typeface="微软雅黑" panose="020B0503020204020204" pitchFamily="34" charset="-122"/>
                <a:ea typeface="微软雅黑" panose="020B0503020204020204" pitchFamily="34" charset="-122"/>
              </a:rPr>
              <a:t>：支持时间复杂度计算</a:t>
            </a:r>
            <a:endParaRPr lang="zh-CN" altLang="en-US" sz="2400" dirty="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411615" y="3661173"/>
            <a:ext cx="4320779" cy="36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算法可视化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大数据性能评测</a:t>
            </a:r>
            <a:endParaRPr lang="zh-CN" altLang="en-US" dirty="0">
              <a:solidFill>
                <a:srgbClr val="4D4D4D"/>
              </a:solidFill>
              <a:latin typeface="微软雅黑" panose="020B0503020204020204" pitchFamily="34" charset="-122"/>
              <a:ea typeface="微软雅黑" panose="020B0503020204020204" pitchFamily="34" charset="-122"/>
            </a:endParaRPr>
          </a:p>
        </p:txBody>
      </p:sp>
    </p:spTree>
  </p:cSld>
  <p:clrMapOvr>
    <a:masterClrMapping/>
  </p:clrMapOvr>
  <p:transition>
    <p:blinds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内容占位符 2"/>
          <p:cNvSpPr txBox="1"/>
          <p:nvPr/>
        </p:nvSpPr>
        <p:spPr>
          <a:xfrm>
            <a:off x="3429000" y="1876426"/>
            <a:ext cx="5429250" cy="2266949"/>
          </a:xfrm>
          <a:prstGeom prst="rect">
            <a:avLst/>
          </a:prstGeom>
        </p:spPr>
        <p:txBody>
          <a:bodyPr vert="horz" lIns="91438" tIns="45719" rIns="91438" bIns="45719" rtlCol="0">
            <a:normAutofit/>
          </a:bodyPr>
          <a:lstStyle/>
          <a:p>
            <a:pPr marL="342900" indent="-342900" defTabSz="914400">
              <a:spcBef>
                <a:spcPct val="20000"/>
              </a:spcBef>
              <a:defRPr/>
            </a:pPr>
            <a:r>
              <a:rPr lang="zh-CN" altLang="en-US" sz="3200" b="1" dirty="0" smtClean="0"/>
              <a:t>算法与数据结构可视化</a:t>
            </a:r>
            <a:endParaRPr lang="en-US" altLang="zh-CN" sz="3200" b="1" dirty="0" smtClean="0"/>
          </a:p>
          <a:p>
            <a:pPr marL="742950" lvl="1" indent="-285750" defTabSz="914400">
              <a:spcBef>
                <a:spcPct val="20000"/>
              </a:spcBef>
              <a:buFont typeface="Arial" panose="020B0604020202020204" pitchFamily="34" charset="0"/>
              <a:buChar char="–"/>
              <a:defRPr/>
            </a:pPr>
            <a:r>
              <a:rPr lang="zh-CN" altLang="en-US" sz="1500" dirty="0" smtClean="0">
                <a:latin typeface="微软雅黑" panose="020B0503020204020204" pitchFamily="34" charset="-122"/>
                <a:ea typeface="微软雅黑" panose="020B0503020204020204" pitchFamily="34" charset="-122"/>
              </a:rPr>
              <a:t>以交互可视化的形式动态展示算法的执行过程，使学生更容易理解算法思想。</a:t>
            </a:r>
            <a:endParaRPr lang="en-US" altLang="zh-CN" sz="1500" dirty="0" smtClean="0">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r>
              <a:rPr lang="zh-CN" altLang="en-US" sz="1500" dirty="0" smtClean="0">
                <a:latin typeface="微软雅黑" panose="020B0503020204020204" pitchFamily="34" charset="-122"/>
                <a:ea typeface="微软雅黑" panose="020B0503020204020204" pitchFamily="34" charset="-122"/>
              </a:rPr>
              <a:t>支持栈、队列、堆和递归、索引、排序、图、动态规划，共</a:t>
            </a:r>
            <a:r>
              <a:rPr lang="en-US" altLang="zh-CN" sz="1500" dirty="0" smtClean="0">
                <a:latin typeface="微软雅黑" panose="020B0503020204020204" pitchFamily="34" charset="-122"/>
                <a:ea typeface="微软雅黑" panose="020B0503020204020204" pitchFamily="34" charset="-122"/>
              </a:rPr>
              <a:t>45</a:t>
            </a:r>
            <a:r>
              <a:rPr lang="zh-CN" altLang="en-US" sz="1500" dirty="0" smtClean="0">
                <a:latin typeface="微软雅黑" panose="020B0503020204020204" pitchFamily="34" charset="-122"/>
                <a:ea typeface="微软雅黑" panose="020B0503020204020204" pitchFamily="34" charset="-122"/>
              </a:rPr>
              <a:t>种数据结构和算法的可视化。</a:t>
            </a:r>
            <a:endParaRPr lang="zh-CN" altLang="en-US" sz="1500" dirty="0" smtClean="0">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endParaRPr lang="zh-CN" altLang="en-US" sz="2800" dirty="0" smtClean="0"/>
          </a:p>
          <a:p>
            <a:pPr marL="742950" lvl="1" indent="-285750" defTabSz="914400">
              <a:spcBef>
                <a:spcPct val="20000"/>
              </a:spcBef>
              <a:buFont typeface="Arial" panose="020B0604020202020204" pitchFamily="34" charset="0"/>
              <a:buChar char="–"/>
              <a:defRPr/>
            </a:pPr>
            <a:endParaRPr lang="zh-CN" altLang="en-US" sz="2800" b="1" dirty="0"/>
          </a:p>
        </p:txBody>
      </p:sp>
      <p:sp>
        <p:nvSpPr>
          <p:cNvPr id="3" name="内容占位符 2"/>
          <p:cNvSpPr>
            <a:spLocks noGrp="1"/>
          </p:cNvSpPr>
          <p:nvPr>
            <p:ph idx="1"/>
          </p:nvPr>
        </p:nvSpPr>
        <p:spPr>
          <a:xfrm>
            <a:off x="457200" y="1051868"/>
            <a:ext cx="8229600" cy="3943349"/>
          </a:xfrm>
        </p:spPr>
        <p:txBody>
          <a:bodyPr>
            <a:normAutofit lnSpcReduction="10000"/>
          </a:bodyPr>
          <a:lstStyle/>
          <a:p>
            <a:r>
              <a:rPr lang="zh-CN" altLang="en-US" sz="2400" b="1" dirty="0" smtClean="0">
                <a:latin typeface="微软雅黑" panose="020B0503020204020204" pitchFamily="34" charset="-122"/>
                <a:ea typeface="微软雅黑" panose="020B0503020204020204" pitchFamily="34" charset="-122"/>
              </a:rPr>
              <a:t>丰富的题目类型</a:t>
            </a:r>
            <a:endParaRPr lang="en-US" altLang="zh-CN" sz="2400" b="1"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选择题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填空题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判断题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简答题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文件上传题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编程题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接口编程题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程序片段编程题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b="1" dirty="0" smtClean="0">
                <a:solidFill>
                  <a:srgbClr val="C00000"/>
                </a:solidFill>
                <a:latin typeface="微软雅黑" panose="020B0503020204020204" pitchFamily="34" charset="-122"/>
                <a:ea typeface="微软雅黑" panose="020B0503020204020204" pitchFamily="34" charset="-122"/>
              </a:rPr>
              <a:t>算法可视化</a:t>
            </a:r>
            <a:endParaRPr lang="en-US" altLang="zh-CN" sz="1500" b="1" dirty="0" smtClean="0">
              <a:solidFill>
                <a:srgbClr val="C00000"/>
              </a:solidFill>
              <a:latin typeface="微软雅黑" panose="020B0503020204020204" pitchFamily="34" charset="-122"/>
              <a:ea typeface="微软雅黑" panose="020B0503020204020204" pitchFamily="34" charset="-122"/>
            </a:endParaRPr>
          </a:p>
          <a:p>
            <a:pPr lvl="1"/>
            <a:r>
              <a:rPr lang="en-US" altLang="zh-CN" sz="1500" dirty="0" smtClean="0">
                <a:latin typeface="微软雅黑" panose="020B0503020204020204" pitchFamily="34" charset="-122"/>
                <a:ea typeface="微软雅黑" panose="020B0503020204020204" pitchFamily="34" charset="-122"/>
              </a:rPr>
              <a:t>SQL</a:t>
            </a:r>
            <a:r>
              <a:rPr lang="zh-CN" altLang="en-US" sz="1500" dirty="0" smtClean="0">
                <a:latin typeface="微软雅黑" panose="020B0503020204020204" pitchFamily="34" charset="-122"/>
                <a:ea typeface="微软雅黑" panose="020B0503020204020204" pitchFamily="34" charset="-122"/>
              </a:rPr>
              <a:t>评测题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并行编程题</a:t>
            </a:r>
            <a:endParaRPr lang="en-US" altLang="zh-CN" sz="1500" dirty="0" smtClean="0">
              <a:latin typeface="微软雅黑" panose="020B0503020204020204" pitchFamily="34" charset="-122"/>
              <a:ea typeface="微软雅黑" panose="020B0503020204020204" pitchFamily="34" charset="-122"/>
            </a:endParaRPr>
          </a:p>
          <a:p>
            <a:pPr lvl="2"/>
            <a:r>
              <a:rPr lang="en-US" altLang="zh-CN" dirty="0" smtClean="0">
                <a:latin typeface="微软雅黑" panose="020B0503020204020204" pitchFamily="34" charset="-122"/>
                <a:ea typeface="微软雅黑" panose="020B0503020204020204" pitchFamily="34" charset="-122"/>
              </a:rPr>
              <a:t>MPI</a:t>
            </a:r>
            <a:r>
              <a:rPr lang="zh-CN" altLang="en-US" dirty="0" smtClean="0">
                <a:latin typeface="微软雅黑" panose="020B0503020204020204" pitchFamily="34" charset="-122"/>
                <a:ea typeface="微软雅黑" panose="020B0503020204020204" pitchFamily="34" charset="-122"/>
              </a:rPr>
              <a:t>分布式</a:t>
            </a:r>
            <a:endParaRPr lang="en-US" altLang="zh-CN" dirty="0" smtClean="0">
              <a:latin typeface="微软雅黑" panose="020B0503020204020204" pitchFamily="34" charset="-122"/>
              <a:ea typeface="微软雅黑" panose="020B0503020204020204" pitchFamily="34" charset="-122"/>
            </a:endParaRPr>
          </a:p>
          <a:p>
            <a:pPr lvl="2"/>
            <a:r>
              <a:rPr lang="zh-CN" altLang="en-US" dirty="0" smtClean="0">
                <a:latin typeface="微软雅黑" panose="020B0503020204020204" pitchFamily="34" charset="-122"/>
                <a:ea typeface="微软雅黑" panose="020B0503020204020204" pitchFamily="34" charset="-122"/>
              </a:rPr>
              <a:t>多线程</a:t>
            </a:r>
            <a:endParaRPr lang="en-US" altLang="zh-CN"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项目题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通用编程题</a:t>
            </a:r>
            <a:endParaRPr lang="en-US" altLang="zh-CN" sz="1500" dirty="0" smtClean="0">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0" y="2797522"/>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3752071"/>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5</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通用</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smtClean="0">
              <a:solidFill>
                <a:prstClr val="black"/>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0" y="2856708"/>
            <a:ext cx="928662"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5</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编程</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smtClean="0">
              <a:solidFill>
                <a:prstClr val="black"/>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0" y="3684946"/>
            <a:ext cx="1497169" cy="784826"/>
          </a:xfrm>
          <a:prstGeom prst="rect">
            <a:avLst/>
          </a:prstGeom>
          <a:noFill/>
        </p:spPr>
        <p:txBody>
          <a:bodyPr wrap="square" lIns="91436" tIns="45718" rIns="91436" bIns="45718" rtlCol="0">
            <a:spAutoFit/>
          </a:bodyPr>
          <a:lstStyle/>
          <a:p>
            <a:pPr defTabSz="914400"/>
            <a:r>
              <a:rPr lang="en-US" altLang="zh-CN" sz="1500" dirty="0" smtClean="0">
                <a:solidFill>
                  <a:prstClr val="black"/>
                </a:solidFill>
                <a:latin typeface="微软雅黑" panose="020B0503020204020204" pitchFamily="34" charset="-122"/>
                <a:ea typeface="微软雅黑" panose="020B0503020204020204" pitchFamily="34" charset="-122"/>
              </a:rPr>
              <a:t>1</a:t>
            </a:r>
            <a:r>
              <a:rPr lang="zh-CN" altLang="en-US" sz="1500" dirty="0" smtClean="0">
                <a:solidFill>
                  <a:prstClr val="black"/>
                </a:solidFill>
                <a:latin typeface="微软雅黑" panose="020B0503020204020204" pitchFamily="34" charset="-122"/>
                <a:ea typeface="微软雅黑" panose="020B0503020204020204" pitchFamily="34" charset="-122"/>
              </a:rPr>
              <a:t>类</a:t>
            </a:r>
            <a:endParaRPr lang="en-US" altLang="zh-CN" sz="15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500" b="1" dirty="0" smtClean="0">
                <a:solidFill>
                  <a:prstClr val="black"/>
                </a:solidFill>
                <a:latin typeface="微软雅黑" panose="020B0503020204020204" pitchFamily="34" charset="-122"/>
                <a:ea typeface="微软雅黑" panose="020B0503020204020204" pitchFamily="34" charset="-122"/>
              </a:rPr>
              <a:t>并行编程</a:t>
            </a:r>
            <a:endParaRPr lang="en-US" altLang="zh-CN" sz="15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500" dirty="0" smtClean="0">
                <a:solidFill>
                  <a:prstClr val="black"/>
                </a:solidFill>
                <a:latin typeface="微软雅黑" panose="020B0503020204020204" pitchFamily="34" charset="-122"/>
                <a:ea typeface="微软雅黑" panose="020B0503020204020204" pitchFamily="34" charset="-122"/>
              </a:rPr>
              <a:t>题型</a:t>
            </a:r>
            <a:endParaRPr lang="zh-CN" altLang="en-US" sz="1500" dirty="0">
              <a:solidFill>
                <a:prstClr val="black"/>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1" y="4435525"/>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2307364" y="969777"/>
            <a:ext cx="7673768" cy="4009229"/>
            <a:chOff x="2290272" y="679213"/>
            <a:chExt cx="7673768" cy="4009229"/>
          </a:xfrm>
        </p:grpSpPr>
        <p:pic>
          <p:nvPicPr>
            <p:cNvPr id="18" name="图片 17" descr="2018-07-13_11-10-46.bmp"/>
            <p:cNvPicPr>
              <a:picLocks noChangeAspect="1"/>
            </p:cNvPicPr>
            <p:nvPr/>
          </p:nvPicPr>
          <p:blipFill>
            <a:blip r:embed="rId1" cstate="print"/>
            <a:stretch>
              <a:fillRect/>
            </a:stretch>
          </p:blipFill>
          <p:spPr>
            <a:xfrm>
              <a:off x="2290272" y="1178274"/>
              <a:ext cx="6836635" cy="3510168"/>
            </a:xfrm>
            <a:prstGeom prst="rect">
              <a:avLst/>
            </a:prstGeom>
          </p:spPr>
        </p:pic>
        <p:grpSp>
          <p:nvGrpSpPr>
            <p:cNvPr id="4" name="组合 24"/>
            <p:cNvGrpSpPr/>
            <p:nvPr/>
          </p:nvGrpSpPr>
          <p:grpSpPr>
            <a:xfrm>
              <a:off x="5094808" y="679213"/>
              <a:ext cx="4869232" cy="2571750"/>
              <a:chOff x="6945477" y="1261217"/>
              <a:chExt cx="6492310" cy="3429000"/>
            </a:xfrm>
          </p:grpSpPr>
          <p:pic>
            <p:nvPicPr>
              <p:cNvPr id="20" name="Picture 3"/>
              <p:cNvPicPr>
                <a:picLocks noChangeAspect="1" noChangeArrowheads="1"/>
              </p:cNvPicPr>
              <p:nvPr/>
            </p:nvPicPr>
            <p:blipFill>
              <a:blip r:embed="rId2" cstate="print"/>
              <a:srcRect/>
              <a:stretch>
                <a:fillRect/>
              </a:stretch>
            </p:blipFill>
            <p:spPr bwMode="auto">
              <a:xfrm>
                <a:off x="7850505" y="1261217"/>
                <a:ext cx="5587282" cy="3429000"/>
              </a:xfrm>
              <a:prstGeom prst="rect">
                <a:avLst/>
              </a:prstGeom>
              <a:noFill/>
              <a:ln w="9525">
                <a:noFill/>
                <a:miter lim="800000"/>
                <a:headEnd/>
                <a:tailEnd/>
              </a:ln>
            </p:spPr>
          </p:pic>
          <p:cxnSp>
            <p:nvCxnSpPr>
              <p:cNvPr id="21" name="直接箭头连接符 20"/>
              <p:cNvCxnSpPr/>
              <p:nvPr/>
            </p:nvCxnSpPr>
            <p:spPr>
              <a:xfrm flipV="1">
                <a:off x="6945477" y="3573210"/>
                <a:ext cx="1931118" cy="1054103"/>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19"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平台：数据结构与算法</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920042"/>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程序评判：</a:t>
            </a:r>
            <a:r>
              <a:rPr lang="zh-CN" altLang="en-US" dirty="0" smtClean="0">
                <a:latin typeface="微软雅黑" panose="020B0503020204020204" pitchFamily="34" charset="-122"/>
                <a:ea typeface="微软雅黑" panose="020B0503020204020204" pitchFamily="34" charset="-122"/>
              </a:rPr>
              <a:t>性能剖析！</a:t>
            </a:r>
            <a:endParaRPr lang="en-US" altLang="zh-CN" dirty="0" smtClean="0">
              <a:latin typeface="微软雅黑" panose="020B0503020204020204" pitchFamily="34" charset="-122"/>
              <a:ea typeface="微软雅黑" panose="020B0503020204020204" pitchFamily="34" charset="-122"/>
            </a:endParaRPr>
          </a:p>
          <a:p>
            <a:pPr lvl="1">
              <a:buNone/>
            </a:pPr>
            <a:endParaRPr lang="zh-CN" altLang="en-US" dirty="0"/>
          </a:p>
        </p:txBody>
      </p:sp>
      <p:sp>
        <p:nvSpPr>
          <p:cNvPr id="14"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平台：数据结构与算法</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3075" name="Picture 3"/>
          <p:cNvPicPr>
            <a:picLocks noChangeAspect="1" noChangeArrowheads="1"/>
          </p:cNvPicPr>
          <p:nvPr/>
        </p:nvPicPr>
        <p:blipFill>
          <a:blip r:embed="rId1" cstate="print"/>
          <a:srcRect/>
          <a:stretch>
            <a:fillRect/>
          </a:stretch>
        </p:blipFill>
        <p:spPr bwMode="auto">
          <a:xfrm>
            <a:off x="4498536" y="751117"/>
            <a:ext cx="3789045" cy="4296728"/>
          </a:xfrm>
          <a:prstGeom prst="rect">
            <a:avLst/>
          </a:prstGeom>
          <a:noFill/>
          <a:ln w="9525">
            <a:noFill/>
            <a:miter lim="800000"/>
            <a:headEnd/>
            <a:tailEnd/>
          </a:ln>
        </p:spPr>
      </p:pic>
      <p:sp>
        <p:nvSpPr>
          <p:cNvPr id="16" name="矩形 15"/>
          <p:cNvSpPr/>
          <p:nvPr/>
        </p:nvSpPr>
        <p:spPr>
          <a:xfrm>
            <a:off x="405377" y="2176781"/>
            <a:ext cx="2835845" cy="707886"/>
          </a:xfrm>
          <a:prstGeom prst="rect">
            <a:avLst/>
          </a:prstGeom>
        </p:spPr>
        <p:txBody>
          <a:bodyPr wrap="square">
            <a:spAutoFit/>
          </a:bodyPr>
          <a:lstStyle/>
          <a:p>
            <a:pPr lvl="1"/>
            <a:r>
              <a:rPr lang="zh-CN" altLang="en-US" sz="2000" dirty="0" smtClean="0">
                <a:latin typeface="微软雅黑" panose="020B0503020204020204" pitchFamily="34" charset="-122"/>
                <a:ea typeface="微软雅黑" panose="020B0503020204020204" pitchFamily="34" charset="-122"/>
              </a:rPr>
              <a:t>度量每行代码的实际执行次数</a:t>
            </a:r>
            <a:endParaRPr lang="en-US" altLang="zh-CN" sz="200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57038"/>
            <a:ext cx="8229600" cy="3394472"/>
          </a:xfrm>
        </p:spPr>
        <p:txBody>
          <a:bodyPr/>
          <a:lstStyle/>
          <a:p>
            <a:r>
              <a:rPr lang="zh-CN" altLang="en-US" b="1" dirty="0" smtClean="0">
                <a:latin typeface="微软雅黑" panose="020B0503020204020204" pitchFamily="34" charset="-122"/>
                <a:ea typeface="微软雅黑" panose="020B0503020204020204" pitchFamily="34" charset="-122"/>
              </a:rPr>
              <a:t>大数据性能评测：</a:t>
            </a:r>
            <a:r>
              <a:rPr lang="zh-CN" altLang="en-US" dirty="0" smtClean="0">
                <a:latin typeface="微软雅黑" panose="020B0503020204020204" pitchFamily="34" charset="-122"/>
                <a:ea typeface="微软雅黑" panose="020B0503020204020204" pitchFamily="34" charset="-122"/>
              </a:rPr>
              <a:t>性能参与评分</a:t>
            </a:r>
            <a:endParaRPr lang="zh-CN" altLang="en-US" dirty="0">
              <a:latin typeface="微软雅黑" panose="020B0503020204020204" pitchFamily="34" charset="-122"/>
              <a:ea typeface="微软雅黑" panose="020B0503020204020204" pitchFamily="34" charset="-122"/>
            </a:endParaRPr>
          </a:p>
        </p:txBody>
      </p:sp>
      <p:pic>
        <p:nvPicPr>
          <p:cNvPr id="1027" name="Picture 3"/>
          <p:cNvPicPr>
            <a:picLocks noChangeAspect="1" noChangeArrowheads="1"/>
          </p:cNvPicPr>
          <p:nvPr/>
        </p:nvPicPr>
        <p:blipFill>
          <a:blip r:embed="rId1" cstate="print"/>
          <a:srcRect/>
          <a:stretch>
            <a:fillRect/>
          </a:stretch>
        </p:blipFill>
        <p:spPr bwMode="auto">
          <a:xfrm>
            <a:off x="190003" y="1695975"/>
            <a:ext cx="6223557" cy="3321867"/>
          </a:xfrm>
          <a:prstGeom prst="rect">
            <a:avLst/>
          </a:prstGeom>
          <a:noFill/>
          <a:ln w="9525">
            <a:noFill/>
            <a:miter lim="800000"/>
            <a:headEnd/>
            <a:tailEnd/>
          </a:ln>
          <a:effectLst/>
        </p:spPr>
      </p:pic>
      <p:grpSp>
        <p:nvGrpSpPr>
          <p:cNvPr id="4" name="组合 6"/>
          <p:cNvGrpSpPr/>
          <p:nvPr/>
        </p:nvGrpSpPr>
        <p:grpSpPr>
          <a:xfrm>
            <a:off x="2099996" y="4267197"/>
            <a:ext cx="4291280" cy="276999"/>
            <a:chOff x="4989689" y="3838256"/>
            <a:chExt cx="6528181" cy="436746"/>
          </a:xfrm>
        </p:grpSpPr>
        <p:sp>
          <p:nvSpPr>
            <p:cNvPr id="8" name="圆角矩形 7"/>
            <p:cNvSpPr/>
            <p:nvPr/>
          </p:nvSpPr>
          <p:spPr>
            <a:xfrm>
              <a:off x="4989689" y="3849529"/>
              <a:ext cx="6479822" cy="39422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a:endParaRPr lang="zh-CN" altLang="en-US" dirty="0">
                <a:solidFill>
                  <a:prstClr val="white"/>
                </a:solidFill>
              </a:endParaRPr>
            </a:p>
          </p:txBody>
        </p:sp>
        <p:sp>
          <p:nvSpPr>
            <p:cNvPr id="9" name="TextBox 8"/>
            <p:cNvSpPr txBox="1"/>
            <p:nvPr/>
          </p:nvSpPr>
          <p:spPr>
            <a:xfrm>
              <a:off x="8531437" y="3838256"/>
              <a:ext cx="2986433" cy="436746"/>
            </a:xfrm>
            <a:prstGeom prst="rect">
              <a:avLst/>
            </a:prstGeom>
            <a:solidFill>
              <a:srgbClr val="C00000"/>
            </a:solidFill>
            <a:ln>
              <a:solidFill>
                <a:srgbClr val="C00000"/>
              </a:solidFill>
            </a:ln>
          </p:spPr>
          <p:txBody>
            <a:bodyPr wrap="squar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程序性能参与评分</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a:off x="6545635" y="1902806"/>
            <a:ext cx="2219747" cy="646327"/>
          </a:xfrm>
          <a:prstGeom prst="rect">
            <a:avLst/>
          </a:prstGeom>
        </p:spPr>
        <p:txBody>
          <a:bodyPr wrap="square" lIns="91436" tIns="45718" rIns="91436" bIns="45718">
            <a:spAutoFit/>
          </a:bodyPr>
          <a:lstStyle/>
          <a:p>
            <a:pPr algn="just" defTabSz="914400"/>
            <a:r>
              <a:rPr lang="zh-CN" altLang="en-US" sz="1800" dirty="0" smtClean="0">
                <a:solidFill>
                  <a:prstClr val="black"/>
                </a:solidFill>
                <a:latin typeface="微软雅黑" panose="020B0503020204020204" pitchFamily="34" charset="-122"/>
                <a:ea typeface="微软雅黑" panose="020B0503020204020204" pitchFamily="34" charset="-122"/>
              </a:rPr>
              <a:t>“</a:t>
            </a:r>
            <a:r>
              <a:rPr lang="zh-CN" altLang="en-US" sz="1800" b="1" dirty="0" smtClean="0">
                <a:solidFill>
                  <a:prstClr val="black"/>
                </a:solidFill>
                <a:latin typeface="微软雅黑" panose="020B0503020204020204" pitchFamily="34" charset="-122"/>
                <a:ea typeface="微软雅黑" panose="020B0503020204020204" pitchFamily="34" charset="-122"/>
              </a:rPr>
              <a:t>性能</a:t>
            </a:r>
            <a:r>
              <a:rPr lang="zh-CN" altLang="en-US" sz="1800" dirty="0" smtClean="0">
                <a:solidFill>
                  <a:prstClr val="black"/>
                </a:solidFill>
                <a:latin typeface="微软雅黑" panose="020B0503020204020204" pitchFamily="34" charset="-122"/>
                <a:ea typeface="微软雅黑" panose="020B0503020204020204" pitchFamily="34" charset="-122"/>
              </a:rPr>
              <a:t>” 在</a:t>
            </a:r>
            <a:r>
              <a:rPr lang="zh-CN" altLang="en-US" sz="1800" b="1" dirty="0" smtClean="0">
                <a:solidFill>
                  <a:prstClr val="black"/>
                </a:solidFill>
                <a:latin typeface="微软雅黑" panose="020B0503020204020204" pitchFamily="34" charset="-122"/>
                <a:ea typeface="微软雅黑" panose="020B0503020204020204" pitchFamily="34" charset="-122"/>
              </a:rPr>
              <a:t>大数据</a:t>
            </a:r>
            <a:r>
              <a:rPr lang="zh-CN" altLang="en-US" sz="1800" dirty="0" smtClean="0">
                <a:solidFill>
                  <a:prstClr val="black"/>
                </a:solidFill>
                <a:latin typeface="微软雅黑" panose="020B0503020204020204" pitchFamily="34" charset="-122"/>
                <a:ea typeface="微软雅黑" panose="020B0503020204020204" pitchFamily="34" charset="-122"/>
              </a:rPr>
              <a:t>下才有区分度！</a:t>
            </a:r>
            <a:endParaRPr lang="en-US" altLang="zh-CN" sz="1800" dirty="0" smtClean="0">
              <a:solidFill>
                <a:prstClr val="black"/>
              </a:solidFill>
              <a:latin typeface="微软雅黑" panose="020B0503020204020204" pitchFamily="34" charset="-122"/>
              <a:ea typeface="微软雅黑" panose="020B0503020204020204" pitchFamily="34" charset="-122"/>
            </a:endParaRPr>
          </a:p>
        </p:txBody>
      </p:sp>
      <p:sp>
        <p:nvSpPr>
          <p:cNvPr id="12" name="矩形 11"/>
          <p:cNvSpPr/>
          <p:nvPr/>
        </p:nvSpPr>
        <p:spPr>
          <a:xfrm>
            <a:off x="6443662" y="2788631"/>
            <a:ext cx="2700338" cy="1938988"/>
          </a:xfrm>
          <a:prstGeom prst="rect">
            <a:avLst/>
          </a:prstGeom>
        </p:spPr>
        <p:txBody>
          <a:bodyPr wrap="square" lIns="91436" tIns="45718" rIns="91436" bIns="45718">
            <a:spAutoFit/>
          </a:bodyPr>
          <a:lstStyle/>
          <a:p>
            <a:pPr algn="just" defTabSz="914400"/>
            <a:r>
              <a:rPr lang="zh-CN" altLang="en-US" sz="1800" b="1" dirty="0" smtClean="0">
                <a:solidFill>
                  <a:prstClr val="black"/>
                </a:solidFill>
                <a:latin typeface="微软雅黑" panose="020B0503020204020204" pitchFamily="34" charset="-122"/>
                <a:ea typeface="微软雅黑" panose="020B0503020204020204" pitchFamily="34" charset="-122"/>
              </a:rPr>
              <a:t>适用课程：</a:t>
            </a:r>
            <a:endParaRPr lang="en-US" altLang="zh-CN" sz="1800" b="1" dirty="0" smtClean="0">
              <a:solidFill>
                <a:prstClr val="black"/>
              </a:solidFill>
              <a:latin typeface="微软雅黑" panose="020B0503020204020204" pitchFamily="34" charset="-122"/>
              <a:ea typeface="微软雅黑" panose="020B0503020204020204" pitchFamily="34" charset="-122"/>
            </a:endParaRPr>
          </a:p>
          <a:p>
            <a:pPr algn="just" defTabSz="914400"/>
            <a:r>
              <a:rPr lang="zh-CN" altLang="en-US" sz="1800" dirty="0" smtClean="0">
                <a:solidFill>
                  <a:prstClr val="black"/>
                </a:solidFill>
                <a:latin typeface="微软雅黑" panose="020B0503020204020204" pitchFamily="34" charset="-122"/>
                <a:ea typeface="微软雅黑" panose="020B0503020204020204" pitchFamily="34" charset="-122"/>
              </a:rPr>
              <a:t>算法与数据结构</a:t>
            </a:r>
            <a:endParaRPr lang="en-US" altLang="zh-CN" sz="1800" dirty="0" smtClean="0">
              <a:solidFill>
                <a:prstClr val="black"/>
              </a:solidFill>
              <a:latin typeface="微软雅黑" panose="020B0503020204020204" pitchFamily="34" charset="-122"/>
              <a:ea typeface="微软雅黑" panose="020B0503020204020204" pitchFamily="34" charset="-122"/>
            </a:endParaRPr>
          </a:p>
          <a:p>
            <a:pPr algn="just" defTabSz="914400"/>
            <a:r>
              <a:rPr lang="zh-CN" altLang="en-US" sz="1100" dirty="0" smtClean="0">
                <a:latin typeface="微软雅黑" panose="020B0503020204020204" pitchFamily="34" charset="-122"/>
                <a:ea typeface="微软雅黑" panose="020B0503020204020204" pitchFamily="34" charset="-122"/>
              </a:rPr>
              <a:t>体验算法魅力，理解理论与实践的相互作用（</a:t>
            </a:r>
            <a:r>
              <a:rPr lang="en-US" altLang="zh-CN" sz="1100" dirty="0" smtClean="0"/>
              <a:t> ACM/IEEE</a:t>
            </a:r>
            <a:r>
              <a:rPr lang="en-US" altLang="zh-CN" sz="1100" dirty="0" smtClean="0">
                <a:latin typeface="微软雅黑" panose="020B0503020204020204" pitchFamily="34" charset="-122"/>
                <a:ea typeface="微软雅黑" panose="020B0503020204020204" pitchFamily="34" charset="-122"/>
              </a:rPr>
              <a:t> CS2013</a:t>
            </a:r>
            <a:r>
              <a:rPr lang="zh-CN" altLang="en-US" sz="1100" dirty="0" smtClean="0">
                <a:latin typeface="微软雅黑" panose="020B0503020204020204" pitchFamily="34" charset="-122"/>
                <a:ea typeface="微软雅黑" panose="020B0503020204020204" pitchFamily="34" charset="-122"/>
              </a:rPr>
              <a:t>）</a:t>
            </a:r>
            <a:endParaRPr lang="en-US" altLang="zh-CN" sz="1100" dirty="0" smtClean="0">
              <a:latin typeface="微软雅黑" panose="020B0503020204020204" pitchFamily="34" charset="-122"/>
              <a:ea typeface="微软雅黑" panose="020B0503020204020204" pitchFamily="34" charset="-122"/>
            </a:endParaRPr>
          </a:p>
          <a:p>
            <a:pPr algn="just" defTabSz="914400"/>
            <a:endParaRPr lang="en-US" altLang="zh-CN" sz="1100" dirty="0" smtClean="0">
              <a:latin typeface="微软雅黑" panose="020B0503020204020204" pitchFamily="34" charset="-122"/>
              <a:ea typeface="微软雅黑" panose="020B0503020204020204" pitchFamily="34" charset="-122"/>
            </a:endParaRPr>
          </a:p>
          <a:p>
            <a:pPr algn="just" defTabSz="914400"/>
            <a:r>
              <a:rPr lang="zh-CN" altLang="en-US" sz="1800" dirty="0" smtClean="0">
                <a:solidFill>
                  <a:prstClr val="black"/>
                </a:solidFill>
                <a:latin typeface="微软雅黑" panose="020B0503020204020204" pitchFamily="34" charset="-122"/>
                <a:ea typeface="微软雅黑" panose="020B0503020204020204" pitchFamily="34" charset="-122"/>
              </a:rPr>
              <a:t>计算机体系结构类课程</a:t>
            </a:r>
            <a:endParaRPr lang="en-US" altLang="zh-CN" sz="1800" dirty="0" smtClean="0">
              <a:solidFill>
                <a:prstClr val="black"/>
              </a:solidFill>
              <a:latin typeface="微软雅黑" panose="020B0503020204020204" pitchFamily="34" charset="-122"/>
              <a:ea typeface="微软雅黑" panose="020B0503020204020204" pitchFamily="34" charset="-122"/>
            </a:endParaRPr>
          </a:p>
          <a:p>
            <a:pPr algn="just" defTabSz="914400"/>
            <a:r>
              <a:rPr lang="zh-CN" altLang="en-US" sz="1100" dirty="0" smtClean="0">
                <a:latin typeface="微软雅黑" panose="020B0503020204020204" pitchFamily="34" charset="-122"/>
                <a:ea typeface="微软雅黑" panose="020B0503020204020204" pitchFamily="34" charset="-122"/>
              </a:rPr>
              <a:t>利用</a:t>
            </a:r>
            <a:r>
              <a:rPr lang="en-US" altLang="zh-CN" sz="1100" dirty="0" smtClean="0">
                <a:latin typeface="微软雅黑" panose="020B0503020204020204" pitchFamily="34" charset="-122"/>
                <a:ea typeface="微软雅黑" panose="020B0503020204020204" pitchFamily="34" charset="-122"/>
              </a:rPr>
              <a:t>cache</a:t>
            </a:r>
            <a:r>
              <a:rPr lang="zh-CN" altLang="en-US" sz="1100" dirty="0" smtClean="0">
                <a:latin typeface="微软雅黑" panose="020B0503020204020204" pitchFamily="34" charset="-122"/>
                <a:ea typeface="微软雅黑" panose="020B0503020204020204" pitchFamily="34" charset="-122"/>
              </a:rPr>
              <a:t>、指令多级流水、分支预测等优化程序，深入理解</a:t>
            </a:r>
            <a:r>
              <a:rPr lang="en-US" altLang="zh-CN" sz="1100" dirty="0" smtClean="0">
                <a:latin typeface="微软雅黑" panose="020B0503020204020204" pitchFamily="34" charset="-122"/>
                <a:ea typeface="微软雅黑" panose="020B0503020204020204" pitchFamily="34" charset="-122"/>
              </a:rPr>
              <a:t>CPU</a:t>
            </a:r>
            <a:r>
              <a:rPr lang="zh-CN" altLang="en-US" sz="1100" dirty="0" smtClean="0">
                <a:latin typeface="微软雅黑" panose="020B0503020204020204" pitchFamily="34" charset="-122"/>
                <a:ea typeface="微软雅黑" panose="020B0503020204020204" pitchFamily="34" charset="-122"/>
              </a:rPr>
              <a:t>的微架构，参考</a:t>
            </a: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深入理解计算机系统</a:t>
            </a:r>
            <a:r>
              <a:rPr lang="en-US" altLang="zh-CN" sz="1100" dirty="0" smtClean="0">
                <a:latin typeface="微软雅黑" panose="020B0503020204020204" pitchFamily="34" charset="-122"/>
                <a:ea typeface="微软雅黑" panose="020B0503020204020204" pitchFamily="34" charset="-122"/>
              </a:rPr>
              <a:t>》</a:t>
            </a:r>
            <a:endParaRPr lang="en-US" altLang="zh-CN" sz="1100" dirty="0" smtClean="0">
              <a:solidFill>
                <a:prstClr val="black"/>
              </a:solidFill>
              <a:latin typeface="微软雅黑" panose="020B0503020204020204" pitchFamily="34" charset="-122"/>
              <a:ea typeface="微软雅黑" panose="020B0503020204020204" pitchFamily="34" charset="-122"/>
            </a:endParaRPr>
          </a:p>
        </p:txBody>
      </p:sp>
      <p:sp>
        <p:nvSpPr>
          <p:cNvPr id="13"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平台：数据结构与算法</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055773"/>
            <a:ext cx="8229600" cy="3394472"/>
          </a:xfrm>
        </p:spPr>
        <p:txBody>
          <a:bodyPr/>
          <a:lstStyle/>
          <a:p>
            <a:r>
              <a:rPr lang="zh-CN" altLang="en-US" b="1" dirty="0" smtClean="0">
                <a:latin typeface="微软雅黑" panose="020B0503020204020204" pitchFamily="34" charset="-122"/>
                <a:ea typeface="微软雅黑" panose="020B0503020204020204" pitchFamily="34" charset="-122"/>
              </a:rPr>
              <a:t>大数据性能评测：</a:t>
            </a:r>
            <a:r>
              <a:rPr lang="zh-CN" altLang="en-US" dirty="0" smtClean="0">
                <a:latin typeface="微软雅黑" panose="020B0503020204020204" pitchFamily="34" charset="-122"/>
                <a:ea typeface="微软雅黑" panose="020B0503020204020204" pitchFamily="34" charset="-122"/>
              </a:rPr>
              <a:t>性能参与评分</a:t>
            </a:r>
            <a:endParaRPr lang="zh-CN" altLang="en-US" dirty="0" smtClean="0">
              <a:latin typeface="微软雅黑" panose="020B0503020204020204" pitchFamily="34" charset="-122"/>
              <a:ea typeface="微软雅黑" panose="020B0503020204020204" pitchFamily="34" charset="-122"/>
            </a:endParaRPr>
          </a:p>
          <a:p>
            <a:pPr lvl="1"/>
            <a:r>
              <a:rPr lang="zh-CN" altLang="en-US" sz="2100" dirty="0" smtClean="0">
                <a:latin typeface="微软雅黑" panose="020B0503020204020204" pitchFamily="34" charset="-122"/>
                <a:ea typeface="微软雅黑" panose="020B0503020204020204" pitchFamily="34" charset="-122"/>
              </a:rPr>
              <a:t>以执行时间最短的程序为基准判分</a:t>
            </a:r>
            <a:endParaRPr lang="en-US" altLang="zh-CN" sz="2100" dirty="0" smtClean="0">
              <a:latin typeface="微软雅黑" panose="020B0503020204020204" pitchFamily="34" charset="-122"/>
              <a:ea typeface="微软雅黑" panose="020B0503020204020204" pitchFamily="34" charset="-122"/>
            </a:endParaRPr>
          </a:p>
          <a:p>
            <a:pPr lvl="1">
              <a:buNone/>
            </a:pPr>
            <a:endParaRPr lang="zh-CN" altLang="en-US" dirty="0"/>
          </a:p>
        </p:txBody>
      </p:sp>
      <p:sp>
        <p:nvSpPr>
          <p:cNvPr id="6" name="内容占位符 2"/>
          <p:cNvSpPr txBox="1"/>
          <p:nvPr/>
        </p:nvSpPr>
        <p:spPr>
          <a:xfrm>
            <a:off x="4450557" y="2105875"/>
            <a:ext cx="4693445" cy="2764661"/>
          </a:xfrm>
          <a:prstGeom prst="rect">
            <a:avLst/>
          </a:prstGeom>
        </p:spPr>
        <p:txBody>
          <a:bodyPr vert="horz" lIns="91436" tIns="45718" rIns="91436" bIns="45718" rtlCol="0">
            <a:normAutofit/>
          </a:bodyPr>
          <a:lstStyle/>
          <a:p>
            <a:pPr marL="342900" indent="-342900" defTabSz="914400">
              <a:spcBef>
                <a:spcPct val="20000"/>
              </a:spcBef>
              <a:buFont typeface="Arial" panose="020B0604020202020204" pitchFamily="34" charset="0"/>
              <a:buChar char="•"/>
              <a:defRPr/>
            </a:pPr>
            <a:r>
              <a:rPr lang="zh-CN" altLang="en-US" sz="2100" dirty="0" smtClean="0">
                <a:solidFill>
                  <a:prstClr val="black"/>
                </a:solidFill>
                <a:latin typeface="微软雅黑" panose="020B0503020204020204" pitchFamily="34" charset="-122"/>
                <a:ea typeface="微软雅黑" panose="020B0503020204020204" pitchFamily="34" charset="-122"/>
              </a:rPr>
              <a:t>（项目）题目示例</a:t>
            </a:r>
            <a:endParaRPr lang="en-US" altLang="zh-CN" sz="2100" dirty="0" smtClean="0">
              <a:solidFill>
                <a:prstClr val="black"/>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r>
              <a:rPr lang="zh-CN" altLang="en-US" sz="1500" dirty="0" smtClean="0">
                <a:solidFill>
                  <a:prstClr val="black"/>
                </a:solidFill>
                <a:latin typeface="微软雅黑" panose="020B0503020204020204" pitchFamily="34" charset="-122"/>
                <a:ea typeface="微软雅黑" panose="020B0503020204020204" pitchFamily="34" charset="-122"/>
              </a:rPr>
              <a:t>词频统计（</a:t>
            </a:r>
            <a:r>
              <a:rPr lang="en-US" altLang="zh-CN" sz="1500" dirty="0" smtClean="0">
                <a:solidFill>
                  <a:prstClr val="black"/>
                </a:solidFill>
                <a:latin typeface="微软雅黑" panose="020B0503020204020204" pitchFamily="34" charset="-122"/>
                <a:ea typeface="微软雅黑" panose="020B0503020204020204" pitchFamily="34" charset="-122"/>
              </a:rPr>
              <a:t>100</a:t>
            </a:r>
            <a:r>
              <a:rPr lang="zh-CN" altLang="en-US" sz="1500" dirty="0" smtClean="0">
                <a:solidFill>
                  <a:prstClr val="black"/>
                </a:solidFill>
                <a:latin typeface="微软雅黑" panose="020B0503020204020204" pitchFamily="34" charset="-122"/>
                <a:ea typeface="微软雅黑" panose="020B0503020204020204" pitchFamily="34" charset="-122"/>
              </a:rPr>
              <a:t>万单词）</a:t>
            </a:r>
            <a:endParaRPr lang="en-US" altLang="zh-CN" sz="1500" dirty="0" smtClean="0">
              <a:solidFill>
                <a:prstClr val="black"/>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r>
              <a:rPr lang="zh-CN" altLang="en-US" sz="1500" dirty="0" smtClean="0">
                <a:solidFill>
                  <a:prstClr val="black"/>
                </a:solidFill>
                <a:latin typeface="微软雅黑" panose="020B0503020204020204" pitchFamily="34" charset="-122"/>
                <a:ea typeface="微软雅黑" panose="020B0503020204020204" pitchFamily="34" charset="-122"/>
              </a:rPr>
              <a:t>拼写检查（</a:t>
            </a:r>
            <a:r>
              <a:rPr lang="en-US" altLang="zh-CN" sz="1500" dirty="0" smtClean="0">
                <a:solidFill>
                  <a:prstClr val="black"/>
                </a:solidFill>
                <a:latin typeface="微软雅黑" panose="020B0503020204020204" pitchFamily="34" charset="-122"/>
                <a:ea typeface="微软雅黑" panose="020B0503020204020204" pitchFamily="34" charset="-122"/>
              </a:rPr>
              <a:t>90</a:t>
            </a:r>
            <a:r>
              <a:rPr lang="zh-CN" altLang="en-US" sz="1500" dirty="0" smtClean="0">
                <a:solidFill>
                  <a:prstClr val="black"/>
                </a:solidFill>
                <a:latin typeface="微软雅黑" panose="020B0503020204020204" pitchFamily="34" charset="-122"/>
                <a:ea typeface="微软雅黑" panose="020B0503020204020204" pitchFamily="34" charset="-122"/>
              </a:rPr>
              <a:t>万单词）</a:t>
            </a:r>
            <a:endParaRPr lang="en-US" altLang="zh-CN" sz="1500" dirty="0" smtClean="0">
              <a:solidFill>
                <a:prstClr val="black"/>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r>
              <a:rPr lang="zh-CN" altLang="en-US" sz="1500" dirty="0" smtClean="0">
                <a:solidFill>
                  <a:prstClr val="black"/>
                </a:solidFill>
                <a:latin typeface="微软雅黑" panose="020B0503020204020204" pitchFamily="34" charset="-122"/>
                <a:ea typeface="微软雅黑" panose="020B0503020204020204" pitchFamily="34" charset="-122"/>
              </a:rPr>
              <a:t>文本生成器（</a:t>
            </a:r>
            <a:r>
              <a:rPr lang="en-US" altLang="zh-CN" sz="1500" dirty="0" smtClean="0">
                <a:solidFill>
                  <a:prstClr val="black"/>
                </a:solidFill>
                <a:latin typeface="微软雅黑" panose="020B0503020204020204" pitchFamily="34" charset="-122"/>
                <a:ea typeface="微软雅黑" panose="020B0503020204020204" pitchFamily="34" charset="-122"/>
              </a:rPr>
              <a:t>120</a:t>
            </a:r>
            <a:r>
              <a:rPr lang="zh-CN" altLang="en-US" sz="1500" dirty="0" smtClean="0">
                <a:solidFill>
                  <a:prstClr val="black"/>
                </a:solidFill>
                <a:latin typeface="微软雅黑" panose="020B0503020204020204" pitchFamily="34" charset="-122"/>
                <a:ea typeface="微软雅黑" panose="020B0503020204020204" pitchFamily="34" charset="-122"/>
              </a:rPr>
              <a:t>万单词）</a:t>
            </a:r>
            <a:endParaRPr lang="en-US" altLang="zh-CN" sz="1500" dirty="0" smtClean="0">
              <a:solidFill>
                <a:prstClr val="black"/>
              </a:solidFill>
              <a:latin typeface="微软雅黑" panose="020B0503020204020204" pitchFamily="34" charset="-122"/>
              <a:ea typeface="微软雅黑" panose="020B0503020204020204" pitchFamily="34" charset="-122"/>
            </a:endParaRPr>
          </a:p>
          <a:p>
            <a:pPr marL="342900" indent="-342900" defTabSz="914400">
              <a:spcBef>
                <a:spcPct val="20000"/>
              </a:spcBef>
              <a:buFont typeface="Arial" panose="020B0604020202020204" pitchFamily="34" charset="0"/>
              <a:buChar char="•"/>
              <a:defRPr/>
            </a:pPr>
            <a:r>
              <a:rPr lang="zh-CN" altLang="en-US" sz="2100" dirty="0" smtClean="0">
                <a:solidFill>
                  <a:prstClr val="black"/>
                </a:solidFill>
                <a:latin typeface="微软雅黑" panose="020B0503020204020204" pitchFamily="34" charset="-122"/>
                <a:ea typeface="微软雅黑" panose="020B0503020204020204" pitchFamily="34" charset="-122"/>
              </a:rPr>
              <a:t>得分排行榜</a:t>
            </a:r>
            <a:endParaRPr lang="en-US" altLang="zh-CN" sz="2100" dirty="0" smtClean="0">
              <a:solidFill>
                <a:prstClr val="black"/>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r>
              <a:rPr lang="zh-CN" altLang="en-US" sz="1500" dirty="0" smtClean="0">
                <a:solidFill>
                  <a:prstClr val="black"/>
                </a:solidFill>
                <a:latin typeface="微软雅黑" panose="020B0503020204020204" pitchFamily="34" charset="-122"/>
                <a:ea typeface="微软雅黑" panose="020B0503020204020204" pitchFamily="34" charset="-122"/>
              </a:rPr>
              <a:t>总分 </a:t>
            </a:r>
            <a:r>
              <a:rPr lang="en-US" altLang="zh-CN" sz="1500" dirty="0" smtClean="0">
                <a:solidFill>
                  <a:prstClr val="black"/>
                </a:solidFill>
                <a:latin typeface="微软雅黑" panose="020B0503020204020204" pitchFamily="34" charset="-122"/>
                <a:ea typeface="微软雅黑" panose="020B0503020204020204" pitchFamily="34" charset="-122"/>
              </a:rPr>
              <a:t>= </a:t>
            </a:r>
            <a:r>
              <a:rPr lang="zh-CN" altLang="en-US" sz="1500" dirty="0" smtClean="0">
                <a:solidFill>
                  <a:prstClr val="black"/>
                </a:solidFill>
                <a:latin typeface="微软雅黑" panose="020B0503020204020204" pitchFamily="34" charset="-122"/>
                <a:ea typeface="微软雅黑" panose="020B0503020204020204" pitchFamily="34" charset="-122"/>
              </a:rPr>
              <a:t>正确分 </a:t>
            </a:r>
            <a:r>
              <a:rPr lang="en-US" altLang="zh-CN" sz="1500" dirty="0" smtClean="0">
                <a:solidFill>
                  <a:prstClr val="black"/>
                </a:solidFill>
                <a:latin typeface="微软雅黑" panose="020B0503020204020204" pitchFamily="34" charset="-122"/>
                <a:ea typeface="微软雅黑" panose="020B0503020204020204" pitchFamily="34" charset="-122"/>
              </a:rPr>
              <a:t>+ </a:t>
            </a:r>
            <a:r>
              <a:rPr lang="zh-CN" altLang="en-US" sz="1500" dirty="0" smtClean="0">
                <a:solidFill>
                  <a:prstClr val="black"/>
                </a:solidFill>
                <a:latin typeface="微软雅黑" panose="020B0503020204020204" pitchFamily="34" charset="-122"/>
                <a:ea typeface="微软雅黑" panose="020B0503020204020204" pitchFamily="34" charset="-122"/>
              </a:rPr>
              <a:t>性能分</a:t>
            </a:r>
            <a:endParaRPr lang="en-US" altLang="zh-CN" sz="1500" dirty="0" smtClean="0">
              <a:solidFill>
                <a:prstClr val="black"/>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r>
              <a:rPr lang="zh-CN" altLang="en-US" sz="1500" dirty="0" smtClean="0">
                <a:solidFill>
                  <a:prstClr val="black"/>
                </a:solidFill>
                <a:latin typeface="微软雅黑" panose="020B0503020204020204" pitchFamily="34" charset="-122"/>
                <a:ea typeface="微软雅黑" panose="020B0503020204020204" pitchFamily="34" charset="-122"/>
              </a:rPr>
              <a:t>用算法的思维，综合考虑时间复杂度和空间复杂度去寻找最优的方案来解决问题</a:t>
            </a:r>
            <a:endParaRPr lang="en-US" altLang="zh-CN" sz="2100" dirty="0" smtClean="0">
              <a:solidFill>
                <a:prstClr val="black"/>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endParaRPr lang="zh-CN" altLang="en-US" sz="2100" dirty="0">
              <a:solidFill>
                <a:prstClr val="black"/>
              </a:solidFill>
              <a:latin typeface="微软雅黑" panose="020B0503020204020204" pitchFamily="34" charset="-122"/>
              <a:ea typeface="微软雅黑" panose="020B0503020204020204" pitchFamily="34" charset="-122"/>
            </a:endParaRPr>
          </a:p>
        </p:txBody>
      </p:sp>
      <p:grpSp>
        <p:nvGrpSpPr>
          <p:cNvPr id="4" name="组合 7"/>
          <p:cNvGrpSpPr/>
          <p:nvPr/>
        </p:nvGrpSpPr>
        <p:grpSpPr>
          <a:xfrm>
            <a:off x="251520" y="2051868"/>
            <a:ext cx="3964309" cy="3097523"/>
            <a:chOff x="251520" y="1268760"/>
            <a:chExt cx="4262698" cy="4130030"/>
          </a:xfrm>
        </p:grpSpPr>
        <p:pic>
          <p:nvPicPr>
            <p:cNvPr id="9" name="Picture 2"/>
            <p:cNvPicPr>
              <a:picLocks noChangeAspect="1" noChangeArrowheads="1"/>
            </p:cNvPicPr>
            <p:nvPr/>
          </p:nvPicPr>
          <p:blipFill>
            <a:blip r:embed="rId1" cstate="print"/>
            <a:srcRect/>
            <a:stretch>
              <a:fillRect/>
            </a:stretch>
          </p:blipFill>
          <p:spPr bwMode="auto">
            <a:xfrm>
              <a:off x="251520" y="1268760"/>
              <a:ext cx="4262698" cy="4130030"/>
            </a:xfrm>
            <a:prstGeom prst="rect">
              <a:avLst/>
            </a:prstGeom>
            <a:noFill/>
            <a:ln w="9525">
              <a:noFill/>
              <a:miter lim="800000"/>
              <a:headEnd/>
              <a:tailEnd/>
            </a:ln>
          </p:spPr>
        </p:pic>
        <p:sp>
          <p:nvSpPr>
            <p:cNvPr id="10" name="矩形 9"/>
            <p:cNvSpPr/>
            <p:nvPr/>
          </p:nvSpPr>
          <p:spPr>
            <a:xfrm>
              <a:off x="755576" y="1988840"/>
              <a:ext cx="792088" cy="33843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endParaRPr>
            </a:p>
          </p:txBody>
        </p:sp>
      </p:grpSp>
      <p:sp>
        <p:nvSpPr>
          <p:cNvPr id="14" name="矩形 13"/>
          <p:cNvSpPr/>
          <p:nvPr/>
        </p:nvSpPr>
        <p:spPr>
          <a:xfrm>
            <a:off x="3407296" y="2564124"/>
            <a:ext cx="864096" cy="291632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endParaRPr>
          </a:p>
        </p:txBody>
      </p:sp>
      <p:sp>
        <p:nvSpPr>
          <p:cNvPr id="16"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平台：数据结构与算法</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7" name="圆角矩形 16"/>
          <p:cNvSpPr/>
          <p:nvPr/>
        </p:nvSpPr>
        <p:spPr>
          <a:xfrm>
            <a:off x="1650817" y="2557842"/>
            <a:ext cx="923941" cy="20942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a:endParaRPr lang="zh-CN" altLang="en-US" dirty="0">
              <a:solidFill>
                <a:prstClr val="white"/>
              </a:solidFill>
            </a:endParaRPr>
          </a:p>
        </p:txBody>
      </p:sp>
      <p:grpSp>
        <p:nvGrpSpPr>
          <p:cNvPr id="19" name="组合 18"/>
          <p:cNvGrpSpPr/>
          <p:nvPr/>
        </p:nvGrpSpPr>
        <p:grpSpPr>
          <a:xfrm>
            <a:off x="323529" y="3217535"/>
            <a:ext cx="3884113" cy="1781589"/>
            <a:chOff x="323529" y="3217535"/>
            <a:chExt cx="3884113" cy="1781589"/>
          </a:xfrm>
        </p:grpSpPr>
        <p:grpSp>
          <p:nvGrpSpPr>
            <p:cNvPr id="5" name="组合 9"/>
            <p:cNvGrpSpPr/>
            <p:nvPr/>
          </p:nvGrpSpPr>
          <p:grpSpPr>
            <a:xfrm>
              <a:off x="323529" y="3217535"/>
              <a:ext cx="3884113" cy="1781589"/>
              <a:chOff x="251520" y="3789040"/>
              <a:chExt cx="4248472" cy="2759494"/>
            </a:xfrm>
          </p:grpSpPr>
          <p:pic>
            <p:nvPicPr>
              <p:cNvPr id="12" name="Picture 3"/>
              <p:cNvPicPr>
                <a:picLocks noChangeAspect="1" noChangeArrowheads="1"/>
              </p:cNvPicPr>
              <p:nvPr/>
            </p:nvPicPr>
            <p:blipFill>
              <a:blip r:embed="rId2" cstate="print"/>
              <a:srcRect/>
              <a:stretch>
                <a:fillRect/>
              </a:stretch>
            </p:blipFill>
            <p:spPr bwMode="auto">
              <a:xfrm>
                <a:off x="251520" y="3789040"/>
                <a:ext cx="4248472" cy="2759494"/>
              </a:xfrm>
              <a:prstGeom prst="rect">
                <a:avLst/>
              </a:prstGeom>
              <a:noFill/>
              <a:ln w="9525">
                <a:noFill/>
                <a:miter lim="800000"/>
                <a:headEnd/>
                <a:tailEnd/>
              </a:ln>
            </p:spPr>
          </p:pic>
          <p:sp>
            <p:nvSpPr>
              <p:cNvPr id="13" name="矩形 12"/>
              <p:cNvSpPr/>
              <p:nvPr/>
            </p:nvSpPr>
            <p:spPr>
              <a:xfrm>
                <a:off x="755576" y="3861048"/>
                <a:ext cx="792088" cy="2592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endParaRPr>
              </a:p>
            </p:txBody>
          </p:sp>
        </p:grpSp>
        <p:sp>
          <p:nvSpPr>
            <p:cNvPr id="18" name="圆角矩形 17"/>
            <p:cNvSpPr/>
            <p:nvPr/>
          </p:nvSpPr>
          <p:spPr>
            <a:xfrm>
              <a:off x="1674881" y="4787694"/>
              <a:ext cx="923941" cy="20942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a:endParaRPr lang="zh-CN" altLang="en-US" dirty="0">
                <a:solidFill>
                  <a:prstClr val="white"/>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04</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864122" y="3239805"/>
            <a:ext cx="57123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编程竞赛</a:t>
            </a:r>
            <a:r>
              <a:rPr lang="zh-CN" altLang="en-US" sz="2400" dirty="0" smtClean="0">
                <a:latin typeface="微软雅黑" panose="020B0503020204020204" pitchFamily="34" charset="-122"/>
                <a:ea typeface="微软雅黑" panose="020B0503020204020204" pitchFamily="34" charset="-122"/>
              </a:rPr>
              <a:t>：高质量的</a:t>
            </a:r>
            <a:r>
              <a:rPr lang="en-US" altLang="zh-CN" sz="2400" dirty="0" smtClean="0">
                <a:latin typeface="微软雅黑" panose="020B0503020204020204" pitchFamily="34" charset="-122"/>
                <a:ea typeface="微软雅黑" panose="020B0503020204020204" pitchFamily="34" charset="-122"/>
              </a:rPr>
              <a:t>OJ</a:t>
            </a:r>
            <a:r>
              <a:rPr lang="zh-CN" altLang="en-US" sz="2400" dirty="0" smtClean="0">
                <a:latin typeface="微软雅黑" panose="020B0503020204020204" pitchFamily="34" charset="-122"/>
                <a:ea typeface="微软雅黑" panose="020B0503020204020204" pitchFamily="34" charset="-122"/>
              </a:rPr>
              <a:t>模块</a:t>
            </a:r>
            <a:endParaRPr lang="zh-CN" altLang="en-US" sz="2400" dirty="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411615" y="3661173"/>
            <a:ext cx="4320779"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与教学系统统一账号登录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支持</a:t>
            </a:r>
            <a:r>
              <a:rPr lang="en-US" altLang="zh-CN" dirty="0" smtClean="0">
                <a:solidFill>
                  <a:srgbClr val="4D4D4D"/>
                </a:solidFill>
                <a:latin typeface="微软雅黑" panose="020B0503020204020204" pitchFamily="34" charset="-122"/>
                <a:ea typeface="微软雅黑" panose="020B0503020204020204" pitchFamily="34" charset="-122"/>
              </a:rPr>
              <a:t>ACM</a:t>
            </a:r>
            <a:r>
              <a:rPr lang="zh-CN" altLang="en-US" dirty="0" smtClean="0">
                <a:solidFill>
                  <a:srgbClr val="4D4D4D"/>
                </a:solidFill>
                <a:latin typeface="微软雅黑" panose="020B0503020204020204" pitchFamily="34" charset="-122"/>
                <a:ea typeface="微软雅黑" panose="020B0503020204020204" pitchFamily="34" charset="-122"/>
              </a:rPr>
              <a:t>竞赛与训练</a:t>
            </a:r>
            <a:endParaRPr lang="en-US" altLang="zh-CN"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竞赛代码查重  </a:t>
            </a:r>
            <a:r>
              <a:rPr lang="en-US" altLang="zh-CN" dirty="0" smtClean="0">
                <a:solidFill>
                  <a:srgbClr val="4D4D4D"/>
                </a:solidFill>
                <a:latin typeface="微软雅黑" panose="020B0503020204020204" pitchFamily="34" charset="-122"/>
                <a:ea typeface="微软雅黑" panose="020B0503020204020204" pitchFamily="34" charset="-122"/>
              </a:rPr>
              <a:t>           </a:t>
            </a:r>
            <a:r>
              <a:rPr lang="zh-CN" altLang="en-US" dirty="0" smtClean="0">
                <a:solidFill>
                  <a:srgbClr val="4D4D4D"/>
                </a:solidFill>
                <a:latin typeface="微软雅黑" panose="020B0503020204020204" pitchFamily="34" charset="-122"/>
                <a:ea typeface="微软雅黑" panose="020B0503020204020204" pitchFamily="34" charset="-122"/>
              </a:rPr>
              <a:t>      </a:t>
            </a:r>
            <a:r>
              <a:rPr lang="en-US" altLang="zh-CN" dirty="0" smtClean="0">
                <a:solidFill>
                  <a:srgbClr val="4D4D4D"/>
                </a:solidFill>
                <a:latin typeface="微软雅黑" panose="020B0503020204020204" pitchFamily="34" charset="-122"/>
                <a:ea typeface="微软雅黑" panose="020B0503020204020204" pitchFamily="34" charset="-122"/>
              </a:rPr>
              <a:t>◎3000</a:t>
            </a:r>
            <a:r>
              <a:rPr lang="zh-CN" altLang="en-US" dirty="0" smtClean="0">
                <a:solidFill>
                  <a:srgbClr val="4D4D4D"/>
                </a:solidFill>
                <a:latin typeface="微软雅黑" panose="020B0503020204020204" pitchFamily="34" charset="-122"/>
                <a:ea typeface="微软雅黑" panose="020B0503020204020204" pitchFamily="34" charset="-122"/>
              </a:rPr>
              <a:t>道</a:t>
            </a:r>
            <a:r>
              <a:rPr lang="en-US" altLang="zh-CN" dirty="0" smtClean="0">
                <a:solidFill>
                  <a:srgbClr val="4D4D4D"/>
                </a:solidFill>
                <a:latin typeface="微软雅黑" panose="020B0503020204020204" pitchFamily="34" charset="-122"/>
                <a:ea typeface="微软雅黑" panose="020B0503020204020204" pitchFamily="34" charset="-122"/>
              </a:rPr>
              <a:t>ACM</a:t>
            </a:r>
            <a:r>
              <a:rPr lang="zh-CN" altLang="en-US" dirty="0" smtClean="0">
                <a:solidFill>
                  <a:srgbClr val="4D4D4D"/>
                </a:solidFill>
                <a:latin typeface="微软雅黑" panose="020B0503020204020204" pitchFamily="34" charset="-122"/>
                <a:ea typeface="微软雅黑" panose="020B0503020204020204" pitchFamily="34" charset="-122"/>
              </a:rPr>
              <a:t>竞赛题库</a:t>
            </a:r>
            <a:endParaRPr lang="zh-CN" altLang="en-US"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cSld>
  <p:clrMapOvr>
    <a:masterClrMapping/>
  </p:clrMapOvr>
  <p:transition>
    <p:blinds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1"/>
            <a:ext cx="7886700" cy="994172"/>
          </a:xfrm>
        </p:spPr>
        <p:txBody>
          <a:bodyPr/>
          <a:lstStyle/>
          <a:p>
            <a:pPr algn="ct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平台是什么？</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66" name="矩形 65"/>
          <p:cNvSpPr/>
          <p:nvPr/>
        </p:nvSpPr>
        <p:spPr>
          <a:xfrm>
            <a:off x="3966509" y="1401667"/>
            <a:ext cx="498063"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anose="020B0503020204020204" pitchFamily="34" charset="-122"/>
                <a:ea typeface="微软雅黑" panose="020B0503020204020204" pitchFamily="34" charset="-122"/>
              </a:rPr>
              <a:t>操作系统</a:t>
            </a:r>
            <a:endParaRPr lang="en-US" altLang="zh-CN" sz="800" dirty="0" smtClean="0">
              <a:solidFill>
                <a:schemeClr val="tx1"/>
              </a:solidFill>
              <a:latin typeface="微软雅黑" panose="020B0503020204020204" pitchFamily="34" charset="-122"/>
              <a:ea typeface="微软雅黑" panose="020B0503020204020204" pitchFamily="34" charset="-122"/>
            </a:endParaRPr>
          </a:p>
          <a:p>
            <a:pPr algn="ctr"/>
            <a:r>
              <a:rPr lang="zh-CN" altLang="en-US" sz="800" dirty="0" smtClean="0">
                <a:solidFill>
                  <a:schemeClr val="tx1"/>
                </a:solidFill>
                <a:latin typeface="微软雅黑" panose="020B0503020204020204" pitchFamily="34" charset="-122"/>
                <a:ea typeface="微软雅黑" panose="020B0503020204020204" pitchFamily="34" charset="-122"/>
              </a:rPr>
              <a:t>内核</a:t>
            </a:r>
            <a:endParaRPr lang="en-US" altLang="zh-CN" sz="800" dirty="0" smtClean="0">
              <a:solidFill>
                <a:schemeClr val="tx1"/>
              </a:solidFill>
              <a:latin typeface="微软雅黑" panose="020B0503020204020204" pitchFamily="34" charset="-122"/>
              <a:ea typeface="微软雅黑" panose="020B0503020204020204" pitchFamily="34" charset="-122"/>
            </a:endParaRPr>
          </a:p>
        </p:txBody>
      </p:sp>
      <p:sp>
        <p:nvSpPr>
          <p:cNvPr id="67" name="圆角矩形 66"/>
          <p:cNvSpPr/>
          <p:nvPr/>
        </p:nvSpPr>
        <p:spPr>
          <a:xfrm>
            <a:off x="158719" y="2179737"/>
            <a:ext cx="7421177" cy="44790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dirty="0" smtClean="0">
                <a:latin typeface="微软雅黑" panose="020B0503020204020204" pitchFamily="34" charset="-122"/>
                <a:ea typeface="微软雅黑" panose="020B0503020204020204" pitchFamily="34" charset="-122"/>
              </a:rPr>
              <a:t>开放、可扩展的计算机专业</a:t>
            </a:r>
            <a:r>
              <a:rPr lang="zh-CN" altLang="en-US" b="1" dirty="0" smtClean="0">
                <a:latin typeface="微软雅黑" panose="020B0503020204020204" pitchFamily="34" charset="-122"/>
                <a:ea typeface="微软雅黑" panose="020B0503020204020204" pitchFamily="34" charset="-122"/>
              </a:rPr>
              <a:t>教学</a:t>
            </a:r>
            <a:r>
              <a:rPr lang="zh-CN" altLang="en-US" dirty="0" smtClean="0">
                <a:latin typeface="微软雅黑" panose="020B0503020204020204" pitchFamily="34" charset="-122"/>
                <a:ea typeface="微软雅黑" panose="020B0503020204020204" pitchFamily="34" charset="-122"/>
              </a:rPr>
              <a:t>与</a:t>
            </a:r>
            <a:r>
              <a:rPr lang="zh-CN" altLang="en-US" b="1" dirty="0" smtClean="0">
                <a:latin typeface="微软雅黑" panose="020B0503020204020204" pitchFamily="34" charset="-122"/>
                <a:ea typeface="微软雅黑" panose="020B0503020204020204" pitchFamily="34" charset="-122"/>
              </a:rPr>
              <a:t>实验</a:t>
            </a:r>
            <a:r>
              <a:rPr lang="zh-CN" altLang="en-US" dirty="0" smtClean="0">
                <a:latin typeface="微软雅黑" panose="020B0503020204020204" pitchFamily="34" charset="-122"/>
                <a:ea typeface="微软雅黑" panose="020B0503020204020204" pitchFamily="34" charset="-122"/>
              </a:rPr>
              <a:t>一体化平台</a:t>
            </a:r>
            <a:endParaRPr lang="en-US" altLang="zh-CN" dirty="0" smtClean="0">
              <a:latin typeface="微软雅黑" panose="020B0503020204020204" pitchFamily="34" charset="-122"/>
              <a:ea typeface="微软雅黑" panose="020B0503020204020204" pitchFamily="34" charset="-122"/>
            </a:endParaRPr>
          </a:p>
        </p:txBody>
      </p:sp>
      <p:sp>
        <p:nvSpPr>
          <p:cNvPr id="68" name="TextBox 67"/>
          <p:cNvSpPr txBox="1"/>
          <p:nvPr/>
        </p:nvSpPr>
        <p:spPr>
          <a:xfrm>
            <a:off x="162911" y="1028700"/>
            <a:ext cx="7452000" cy="124912"/>
          </a:xfrm>
          <a:prstGeom prst="rect">
            <a:avLst/>
          </a:prstGeom>
          <a:noFill/>
        </p:spPr>
        <p:txBody>
          <a:bodyPr wrap="square" tIns="0" bIns="0" rtlCol="0">
            <a:spAutoFit/>
          </a:bodyPr>
          <a:lstStyle/>
          <a:p>
            <a:pPr algn="ctr"/>
            <a:r>
              <a:rPr lang="zh-CN" altLang="en-US" sz="800" b="1" dirty="0" smtClean="0">
                <a:latin typeface="微软雅黑" panose="020B0503020204020204" pitchFamily="34" charset="-122"/>
                <a:ea typeface="微软雅黑" panose="020B0503020204020204" pitchFamily="34" charset="-122"/>
              </a:rPr>
              <a:t>最具专业深度、安全可靠的计算机类课程一体化支撑平台</a:t>
            </a:r>
            <a:endParaRPr lang="zh-CN" altLang="en-US" sz="800" b="1" dirty="0">
              <a:latin typeface="微软雅黑" panose="020B0503020204020204" pitchFamily="34" charset="-122"/>
              <a:ea typeface="微软雅黑" panose="020B0503020204020204" pitchFamily="34" charset="-122"/>
            </a:endParaRPr>
          </a:p>
        </p:txBody>
      </p:sp>
      <p:sp>
        <p:nvSpPr>
          <p:cNvPr id="69" name="矩形 68"/>
          <p:cNvSpPr/>
          <p:nvPr/>
        </p:nvSpPr>
        <p:spPr>
          <a:xfrm>
            <a:off x="116825" y="1229577"/>
            <a:ext cx="7452000" cy="496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0" name="矩形 69"/>
          <p:cNvSpPr/>
          <p:nvPr/>
        </p:nvSpPr>
        <p:spPr>
          <a:xfrm>
            <a:off x="121631" y="1334547"/>
            <a:ext cx="8915277" cy="1320757"/>
          </a:xfrm>
          <a:prstGeom prst="rect">
            <a:avLst/>
          </a:prstGeom>
          <a:noFill/>
          <a:ln w="6350">
            <a:solidFill>
              <a:srgbClr val="BE020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1" name="矩形 70"/>
          <p:cNvSpPr/>
          <p:nvPr/>
        </p:nvSpPr>
        <p:spPr>
          <a:xfrm>
            <a:off x="121631" y="2705272"/>
            <a:ext cx="8926116" cy="371303"/>
          </a:xfrm>
          <a:prstGeom prst="rect">
            <a:avLst/>
          </a:prstGeom>
          <a:solidFill>
            <a:schemeClr val="bg2"/>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云计算基础设施</a:t>
            </a:r>
            <a:endParaRPr lang="en-US" altLang="zh-CN" dirty="0" smtClean="0">
              <a:solidFill>
                <a:schemeClr val="tx1"/>
              </a:solidFill>
              <a:latin typeface="微软雅黑" panose="020B0503020204020204" pitchFamily="34" charset="-122"/>
              <a:ea typeface="微软雅黑" panose="020B0503020204020204" pitchFamily="34" charset="-122"/>
            </a:endParaRPr>
          </a:p>
          <a:p>
            <a:pPr algn="ctr"/>
            <a:r>
              <a:rPr lang="zh-CN" altLang="en-US" sz="600" dirty="0" smtClean="0">
                <a:solidFill>
                  <a:schemeClr val="tx1"/>
                </a:solidFill>
                <a:latin typeface="微软雅黑" panose="020B0503020204020204" pitchFamily="34" charset="-122"/>
                <a:ea typeface="微软雅黑" panose="020B0503020204020204" pitchFamily="34" charset="-122"/>
              </a:rPr>
              <a:t>（服务器、存储、网络、</a:t>
            </a:r>
            <a:r>
              <a:rPr lang="en-US" altLang="zh-CN" sz="600" dirty="0" smtClean="0">
                <a:solidFill>
                  <a:schemeClr val="tx1"/>
                </a:solidFill>
                <a:latin typeface="微软雅黑" panose="020B0503020204020204" pitchFamily="34" charset="-122"/>
                <a:ea typeface="微软雅黑" panose="020B0503020204020204" pitchFamily="34" charset="-122"/>
              </a:rPr>
              <a:t>GPU</a:t>
            </a:r>
            <a:r>
              <a:rPr lang="zh-CN" altLang="en-US" sz="600" dirty="0" smtClean="0">
                <a:solidFill>
                  <a:schemeClr val="tx1"/>
                </a:solidFill>
                <a:latin typeface="微软雅黑" panose="020B0503020204020204" pitchFamily="34" charset="-122"/>
                <a:ea typeface="微软雅黑" panose="020B0503020204020204" pitchFamily="34" charset="-122"/>
              </a:rPr>
              <a:t>等）</a:t>
            </a:r>
            <a:endParaRPr lang="zh-CN" altLang="en-US" sz="600" dirty="0">
              <a:solidFill>
                <a:schemeClr val="tx1"/>
              </a:solidFill>
              <a:latin typeface="微软雅黑" panose="020B0503020204020204" pitchFamily="34" charset="-122"/>
              <a:ea typeface="微软雅黑" panose="020B0503020204020204" pitchFamily="34" charset="-122"/>
            </a:endParaRPr>
          </a:p>
        </p:txBody>
      </p:sp>
      <p:sp>
        <p:nvSpPr>
          <p:cNvPr id="72" name="矩形 71"/>
          <p:cNvSpPr/>
          <p:nvPr/>
        </p:nvSpPr>
        <p:spPr>
          <a:xfrm>
            <a:off x="3416299" y="1400476"/>
            <a:ext cx="498063"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anose="020B0503020204020204" pitchFamily="34" charset="-122"/>
                <a:ea typeface="微软雅黑" panose="020B0503020204020204" pitchFamily="34" charset="-122"/>
              </a:rPr>
              <a:t>计算机组成原理</a:t>
            </a:r>
            <a:endParaRPr lang="en-US" altLang="zh-CN" sz="800" dirty="0" smtClean="0">
              <a:solidFill>
                <a:schemeClr val="tx1"/>
              </a:solidFill>
              <a:latin typeface="微软雅黑" panose="020B0503020204020204" pitchFamily="34" charset="-122"/>
              <a:ea typeface="微软雅黑" panose="020B0503020204020204" pitchFamily="34" charset="-122"/>
            </a:endParaRPr>
          </a:p>
        </p:txBody>
      </p:sp>
      <p:sp>
        <p:nvSpPr>
          <p:cNvPr id="73" name="矩形 72"/>
          <p:cNvSpPr/>
          <p:nvPr/>
        </p:nvSpPr>
        <p:spPr>
          <a:xfrm>
            <a:off x="1788269" y="1400476"/>
            <a:ext cx="498063"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anose="020B0503020204020204" pitchFamily="34" charset="-122"/>
                <a:ea typeface="微软雅黑" panose="020B0503020204020204" pitchFamily="34" charset="-122"/>
              </a:rPr>
              <a:t>并行计算</a:t>
            </a:r>
            <a:endParaRPr lang="en-US" altLang="zh-CN" sz="800" dirty="0" smtClean="0">
              <a:solidFill>
                <a:schemeClr val="tx1"/>
              </a:solidFill>
              <a:latin typeface="微软雅黑" panose="020B0503020204020204" pitchFamily="34" charset="-122"/>
              <a:ea typeface="微软雅黑" panose="020B0503020204020204" pitchFamily="34" charset="-122"/>
            </a:endParaRPr>
          </a:p>
        </p:txBody>
      </p:sp>
      <p:sp>
        <p:nvSpPr>
          <p:cNvPr id="74" name="矩形 73"/>
          <p:cNvSpPr/>
          <p:nvPr/>
        </p:nvSpPr>
        <p:spPr>
          <a:xfrm>
            <a:off x="169357" y="1401667"/>
            <a:ext cx="498063"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anose="020B0503020204020204" pitchFamily="34" charset="-122"/>
                <a:ea typeface="微软雅黑" panose="020B0503020204020204" pitchFamily="34" charset="-122"/>
              </a:rPr>
              <a:t>程序设计</a:t>
            </a:r>
            <a:endParaRPr lang="en-US" altLang="zh-CN" sz="800" dirty="0" smtClean="0">
              <a:solidFill>
                <a:schemeClr val="tx1"/>
              </a:solidFill>
              <a:latin typeface="微软雅黑" panose="020B0503020204020204" pitchFamily="34" charset="-122"/>
              <a:ea typeface="微软雅黑" panose="020B0503020204020204" pitchFamily="34" charset="-122"/>
            </a:endParaRPr>
          </a:p>
        </p:txBody>
      </p:sp>
      <p:sp>
        <p:nvSpPr>
          <p:cNvPr id="75" name="矩形 74"/>
          <p:cNvSpPr/>
          <p:nvPr/>
        </p:nvSpPr>
        <p:spPr>
          <a:xfrm>
            <a:off x="1245454" y="1401667"/>
            <a:ext cx="498063"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anose="020B0503020204020204" pitchFamily="34" charset="-122"/>
                <a:ea typeface="微软雅黑" panose="020B0503020204020204" pitchFamily="34" charset="-122"/>
              </a:rPr>
              <a:t>数据结构</a:t>
            </a:r>
            <a:endParaRPr lang="en-US" altLang="zh-CN" sz="800" dirty="0" smtClean="0">
              <a:solidFill>
                <a:schemeClr val="tx1"/>
              </a:solidFill>
              <a:latin typeface="微软雅黑" panose="020B0503020204020204" pitchFamily="34" charset="-122"/>
              <a:ea typeface="微软雅黑" panose="020B0503020204020204" pitchFamily="34" charset="-122"/>
            </a:endParaRPr>
          </a:p>
          <a:p>
            <a:pPr algn="ctr"/>
            <a:r>
              <a:rPr lang="zh-CN" altLang="en-US" sz="800" dirty="0" smtClean="0">
                <a:solidFill>
                  <a:schemeClr val="tx1"/>
                </a:solidFill>
                <a:latin typeface="微软雅黑" panose="020B0503020204020204" pitchFamily="34" charset="-122"/>
                <a:ea typeface="微软雅黑" panose="020B0503020204020204" pitchFamily="34" charset="-122"/>
              </a:rPr>
              <a:t>与算法</a:t>
            </a:r>
            <a:endParaRPr lang="en-US" altLang="zh-CN" sz="800" dirty="0" smtClean="0">
              <a:solidFill>
                <a:schemeClr val="tx1"/>
              </a:solidFill>
              <a:latin typeface="微软雅黑" panose="020B0503020204020204" pitchFamily="34" charset="-122"/>
              <a:ea typeface="微软雅黑" panose="020B0503020204020204" pitchFamily="34" charset="-122"/>
            </a:endParaRPr>
          </a:p>
        </p:txBody>
      </p:sp>
      <p:sp>
        <p:nvSpPr>
          <p:cNvPr id="76" name="矩形 75"/>
          <p:cNvSpPr/>
          <p:nvPr/>
        </p:nvSpPr>
        <p:spPr>
          <a:xfrm>
            <a:off x="2334060" y="1401667"/>
            <a:ext cx="498063"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anose="020B0503020204020204" pitchFamily="34" charset="-122"/>
                <a:ea typeface="微软雅黑" panose="020B0503020204020204" pitchFamily="34" charset="-122"/>
              </a:rPr>
              <a:t>软件工程</a:t>
            </a:r>
            <a:endParaRPr lang="en-US" altLang="zh-CN" sz="800" dirty="0" smtClean="0">
              <a:solidFill>
                <a:schemeClr val="tx1"/>
              </a:solidFill>
              <a:latin typeface="微软雅黑" panose="020B0503020204020204" pitchFamily="34" charset="-122"/>
              <a:ea typeface="微软雅黑" panose="020B0503020204020204" pitchFamily="34" charset="-122"/>
            </a:endParaRPr>
          </a:p>
          <a:p>
            <a:pPr algn="ctr"/>
            <a:r>
              <a:rPr lang="zh-CN" altLang="en-US" sz="800" dirty="0" smtClean="0">
                <a:solidFill>
                  <a:schemeClr val="tx1"/>
                </a:solidFill>
                <a:latin typeface="微软雅黑" panose="020B0503020204020204" pitchFamily="34" charset="-122"/>
                <a:ea typeface="微软雅黑" panose="020B0503020204020204" pitchFamily="34" charset="-122"/>
              </a:rPr>
              <a:t>实践</a:t>
            </a:r>
            <a:endParaRPr lang="en-US" altLang="zh-CN" sz="800" dirty="0" smtClean="0">
              <a:solidFill>
                <a:schemeClr val="tx1"/>
              </a:solidFill>
              <a:latin typeface="微软雅黑" panose="020B0503020204020204" pitchFamily="34" charset="-122"/>
              <a:ea typeface="微软雅黑" panose="020B0503020204020204" pitchFamily="34" charset="-122"/>
            </a:endParaRPr>
          </a:p>
        </p:txBody>
      </p:sp>
      <p:sp>
        <p:nvSpPr>
          <p:cNvPr id="77" name="矩形 76"/>
          <p:cNvSpPr/>
          <p:nvPr/>
        </p:nvSpPr>
        <p:spPr>
          <a:xfrm>
            <a:off x="6240280" y="1400476"/>
            <a:ext cx="643361" cy="388370"/>
          </a:xfrm>
          <a:prstGeom prst="rect">
            <a:avLst/>
          </a:pr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anose="020B0503020204020204" pitchFamily="34" charset="-122"/>
                <a:ea typeface="微软雅黑" panose="020B0503020204020204" pitchFamily="34" charset="-122"/>
              </a:rPr>
              <a:t>大数据</a:t>
            </a:r>
            <a:endParaRPr lang="en-US" altLang="zh-CN" sz="800" dirty="0" smtClean="0">
              <a:solidFill>
                <a:schemeClr val="tx1"/>
              </a:solidFill>
              <a:latin typeface="微软雅黑" panose="020B0503020204020204" pitchFamily="34" charset="-122"/>
              <a:ea typeface="微软雅黑" panose="020B0503020204020204" pitchFamily="34" charset="-122"/>
            </a:endParaRPr>
          </a:p>
          <a:p>
            <a:pPr algn="ctr"/>
            <a:r>
              <a:rPr lang="zh-CN" altLang="en-US" sz="800" dirty="0" smtClean="0">
                <a:solidFill>
                  <a:schemeClr val="tx1"/>
                </a:solidFill>
                <a:latin typeface="微软雅黑" panose="020B0503020204020204" pitchFamily="34" charset="-122"/>
                <a:ea typeface="微软雅黑" panose="020B0503020204020204" pitchFamily="34" charset="-122"/>
              </a:rPr>
              <a:t>系列</a:t>
            </a:r>
            <a:endParaRPr lang="en-US" altLang="zh-CN" sz="800" dirty="0" smtClean="0">
              <a:solidFill>
                <a:schemeClr val="tx1"/>
              </a:solidFill>
              <a:latin typeface="微软雅黑" panose="020B0503020204020204" pitchFamily="34" charset="-122"/>
              <a:ea typeface="微软雅黑" panose="020B0503020204020204" pitchFamily="34" charset="-122"/>
            </a:endParaRPr>
          </a:p>
        </p:txBody>
      </p:sp>
      <p:sp>
        <p:nvSpPr>
          <p:cNvPr id="78" name="圆角矩形 77"/>
          <p:cNvSpPr/>
          <p:nvPr/>
        </p:nvSpPr>
        <p:spPr>
          <a:xfrm>
            <a:off x="162913" y="1914350"/>
            <a:ext cx="903576"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代码自动评测</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79" name="矩形 78"/>
          <p:cNvSpPr/>
          <p:nvPr/>
        </p:nvSpPr>
        <p:spPr>
          <a:xfrm>
            <a:off x="705770" y="1401667"/>
            <a:ext cx="498063"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anose="020B0503020204020204" pitchFamily="34" charset="-122"/>
                <a:ea typeface="微软雅黑" panose="020B0503020204020204" pitchFamily="34" charset="-122"/>
              </a:rPr>
              <a:t>编程竞赛</a:t>
            </a:r>
            <a:endParaRPr lang="en-US" altLang="zh-CN" sz="800" dirty="0" smtClean="0">
              <a:solidFill>
                <a:schemeClr val="tx1"/>
              </a:solidFill>
              <a:latin typeface="微软雅黑" panose="020B0503020204020204" pitchFamily="34" charset="-122"/>
              <a:ea typeface="微软雅黑" panose="020B0503020204020204" pitchFamily="34" charset="-122"/>
            </a:endParaRPr>
          </a:p>
        </p:txBody>
      </p:sp>
      <p:sp>
        <p:nvSpPr>
          <p:cNvPr id="80" name="圆角矩形 79"/>
          <p:cNvSpPr/>
          <p:nvPr/>
        </p:nvSpPr>
        <p:spPr>
          <a:xfrm>
            <a:off x="1086633" y="1914350"/>
            <a:ext cx="787207"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算法可视化</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81" name="圆角矩形 80"/>
          <p:cNvSpPr/>
          <p:nvPr/>
        </p:nvSpPr>
        <p:spPr>
          <a:xfrm>
            <a:off x="1886165" y="1914350"/>
            <a:ext cx="663993"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在线考试</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82" name="圆角矩形 81"/>
          <p:cNvSpPr/>
          <p:nvPr/>
        </p:nvSpPr>
        <p:spPr>
          <a:xfrm>
            <a:off x="2566499" y="1914350"/>
            <a:ext cx="1116337"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软件工程协作环境</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83" name="圆角矩形 82"/>
          <p:cNvSpPr/>
          <p:nvPr/>
        </p:nvSpPr>
        <p:spPr>
          <a:xfrm>
            <a:off x="5511569" y="1914350"/>
            <a:ext cx="2060293"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1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（桌面、</a:t>
            </a:r>
            <a:r>
              <a:rPr lang="en-US" altLang="zh-CN" sz="10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Jupyter</a:t>
            </a:r>
            <a:r>
              <a:rPr lang="zh-CN" altLang="en-US" sz="1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）在线实验环境</a:t>
            </a:r>
            <a:endParaRPr lang="zh-CN" altLang="en-US" sz="1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4" name="矩形 83"/>
          <p:cNvSpPr/>
          <p:nvPr/>
        </p:nvSpPr>
        <p:spPr>
          <a:xfrm>
            <a:off x="6928708" y="1400476"/>
            <a:ext cx="643361" cy="388370"/>
          </a:xfrm>
          <a:prstGeom prst="rect">
            <a:avLst/>
          </a:pr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anose="020B0503020204020204" pitchFamily="34" charset="-122"/>
                <a:ea typeface="微软雅黑" panose="020B0503020204020204" pitchFamily="34" charset="-122"/>
              </a:rPr>
              <a:t>信息安全</a:t>
            </a:r>
            <a:endParaRPr lang="en-US" altLang="zh-CN" sz="800" dirty="0" smtClean="0">
              <a:solidFill>
                <a:schemeClr val="tx1"/>
              </a:solidFill>
              <a:latin typeface="微软雅黑" panose="020B0503020204020204" pitchFamily="34" charset="-122"/>
              <a:ea typeface="微软雅黑" panose="020B0503020204020204" pitchFamily="34" charset="-122"/>
            </a:endParaRPr>
          </a:p>
          <a:p>
            <a:pPr algn="ctr"/>
            <a:r>
              <a:rPr lang="zh-CN" altLang="en-US" sz="800" dirty="0" smtClean="0">
                <a:solidFill>
                  <a:schemeClr val="tx1"/>
                </a:solidFill>
                <a:latin typeface="微软雅黑" panose="020B0503020204020204" pitchFamily="34" charset="-122"/>
                <a:ea typeface="微软雅黑" panose="020B0503020204020204" pitchFamily="34" charset="-122"/>
              </a:rPr>
              <a:t>系列</a:t>
            </a:r>
            <a:endParaRPr lang="en-US" altLang="zh-CN" sz="800" dirty="0" smtClean="0">
              <a:solidFill>
                <a:schemeClr val="tx1"/>
              </a:solidFill>
              <a:latin typeface="微软雅黑" panose="020B0503020204020204" pitchFamily="34" charset="-122"/>
              <a:ea typeface="微软雅黑" panose="020B0503020204020204" pitchFamily="34" charset="-122"/>
            </a:endParaRPr>
          </a:p>
        </p:txBody>
      </p:sp>
      <p:sp>
        <p:nvSpPr>
          <p:cNvPr id="85" name="矩形 84"/>
          <p:cNvSpPr/>
          <p:nvPr/>
        </p:nvSpPr>
        <p:spPr>
          <a:xfrm>
            <a:off x="416320" y="3700076"/>
            <a:ext cx="4108055" cy="276999"/>
          </a:xfrm>
          <a:prstGeom prst="rect">
            <a:avLst/>
          </a:prstGeom>
        </p:spPr>
        <p:txBody>
          <a:bodyPr wrap="square" lIns="68580" tIns="34290" rIns="68580" bIns="34290">
            <a:spAutoFit/>
          </a:bodyPr>
          <a:lstStyle/>
          <a:p>
            <a:r>
              <a:rPr lang="zh-CN" altLang="zh-CN" dirty="0" smtClean="0">
                <a:latin typeface="微软雅黑" panose="020B0503020204020204" pitchFamily="34" charset="-122"/>
                <a:ea typeface="微软雅黑" panose="020B0503020204020204" pitchFamily="34" charset="-122"/>
              </a:rPr>
              <a:t>“任何人、任何时间、任何地点”均能开展实验学习</a:t>
            </a:r>
            <a:endParaRPr lang="zh-CN" altLang="en-US" dirty="0">
              <a:latin typeface="微软雅黑" panose="020B0503020204020204" pitchFamily="34" charset="-122"/>
              <a:ea typeface="微软雅黑" panose="020B0503020204020204" pitchFamily="34" charset="-122"/>
            </a:endParaRPr>
          </a:p>
        </p:txBody>
      </p:sp>
      <p:sp>
        <p:nvSpPr>
          <p:cNvPr id="27" name="矩形 26"/>
          <p:cNvSpPr/>
          <p:nvPr/>
        </p:nvSpPr>
        <p:spPr>
          <a:xfrm>
            <a:off x="5062597" y="1402703"/>
            <a:ext cx="443199" cy="388370"/>
          </a:xfrm>
          <a:prstGeom prst="rect">
            <a:avLst/>
          </a:prstGeom>
          <a:noFill/>
          <a:ln w="3175">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en-US" altLang="zh-CN" sz="800" b="1" dirty="0" smtClean="0">
                <a:solidFill>
                  <a:schemeClr val="tx1"/>
                </a:solidFill>
                <a:latin typeface="微软雅黑" panose="020B0503020204020204" pitchFamily="34" charset="-122"/>
                <a:ea typeface="微软雅黑" panose="020B0503020204020204" pitchFamily="34" charset="-122"/>
              </a:rPr>
              <a:t>……</a:t>
            </a:r>
            <a:endParaRPr lang="en-US" altLang="zh-CN" sz="800" b="1" dirty="0" smtClean="0">
              <a:solidFill>
                <a:schemeClr val="tx1"/>
              </a:solidFill>
              <a:latin typeface="微软雅黑" panose="020B0503020204020204" pitchFamily="34" charset="-122"/>
              <a:ea typeface="微软雅黑" panose="020B0503020204020204" pitchFamily="34" charset="-122"/>
            </a:endParaRPr>
          </a:p>
        </p:txBody>
      </p:sp>
      <p:sp>
        <p:nvSpPr>
          <p:cNvPr id="28" name="矩形 27"/>
          <p:cNvSpPr/>
          <p:nvPr/>
        </p:nvSpPr>
        <p:spPr>
          <a:xfrm>
            <a:off x="533400" y="4053402"/>
            <a:ext cx="4067175" cy="484748"/>
          </a:xfrm>
          <a:prstGeom prst="rect">
            <a:avLst/>
          </a:prstGeom>
        </p:spPr>
        <p:txBody>
          <a:bodyPr wrap="square" lIns="68580" tIns="34290" rIns="68580" bIns="34290">
            <a:spAutoFit/>
          </a:bodyPr>
          <a:lstStyle/>
          <a:p>
            <a:r>
              <a:rPr lang="zh-CN" altLang="en-US" dirty="0" smtClean="0">
                <a:latin typeface="微软雅黑" panose="020B0503020204020204" pitchFamily="34" charset="-122"/>
                <a:ea typeface="微软雅黑" panose="020B0503020204020204" pitchFamily="34" charset="-122"/>
              </a:rPr>
              <a:t>综合能力评价：汇集学生在整个培养阶段的学习过程数据、项目实践数据、考试成绩数据等</a:t>
            </a:r>
            <a:endParaRPr lang="zh-CN" altLang="en-US" dirty="0" smtClean="0">
              <a:latin typeface="微软雅黑" panose="020B0503020204020204" pitchFamily="34" charset="-122"/>
              <a:ea typeface="微软雅黑" panose="020B0503020204020204" pitchFamily="34" charset="-122"/>
            </a:endParaRPr>
          </a:p>
        </p:txBody>
      </p:sp>
      <p:sp>
        <p:nvSpPr>
          <p:cNvPr id="29" name="矩形 28"/>
          <p:cNvSpPr/>
          <p:nvPr/>
        </p:nvSpPr>
        <p:spPr>
          <a:xfrm>
            <a:off x="524970" y="3347650"/>
            <a:ext cx="523220" cy="300083"/>
          </a:xfrm>
          <a:prstGeom prst="rect">
            <a:avLst/>
          </a:prstGeom>
        </p:spPr>
        <p:txBody>
          <a:bodyPr wrap="none" lIns="68580" tIns="34290" rIns="68580" bIns="34290">
            <a:spAutoFit/>
          </a:bodyPr>
          <a:lstStyle/>
          <a:p>
            <a:r>
              <a:rPr lang="zh-CN" altLang="en-US" sz="1500" b="1" dirty="0" smtClean="0">
                <a:solidFill>
                  <a:srgbClr val="000000"/>
                </a:solidFill>
                <a:latin typeface="微软雅黑" panose="020B0503020204020204" pitchFamily="34" charset="-122"/>
                <a:ea typeface="微软雅黑" panose="020B0503020204020204" pitchFamily="34" charset="-122"/>
                <a:sym typeface="方正姚体" panose="02010601030101010101" pitchFamily="2" charset="-122"/>
              </a:rPr>
              <a:t>学生</a:t>
            </a:r>
            <a:endParaRPr lang="en-US" altLang="zh-CN" sz="1500" b="1" dirty="0">
              <a:solidFill>
                <a:srgbClr val="000000"/>
              </a:solidFill>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30" name="矩形 29"/>
          <p:cNvSpPr/>
          <p:nvPr/>
        </p:nvSpPr>
        <p:spPr>
          <a:xfrm>
            <a:off x="4789800" y="3700076"/>
            <a:ext cx="4193780" cy="276999"/>
          </a:xfrm>
          <a:prstGeom prst="rect">
            <a:avLst/>
          </a:prstGeom>
        </p:spPr>
        <p:txBody>
          <a:bodyPr wrap="square" lIns="68580" tIns="34290" rIns="68580" bIns="34290">
            <a:spAutoFit/>
          </a:bodyPr>
          <a:lstStyle/>
          <a:p>
            <a:r>
              <a:rPr lang="zh-CN" altLang="en-US" b="1" dirty="0" smtClean="0">
                <a:latin typeface="微软雅黑" panose="020B0503020204020204" pitchFamily="34" charset="-122"/>
                <a:ea typeface="微软雅黑" panose="020B0503020204020204" pitchFamily="34" charset="-122"/>
              </a:rPr>
              <a:t>开放</a:t>
            </a:r>
            <a:r>
              <a:rPr lang="zh-CN" altLang="en-US" dirty="0" smtClean="0">
                <a:latin typeface="微软雅黑" panose="020B0503020204020204" pitchFamily="34" charset="-122"/>
                <a:ea typeface="微软雅黑" panose="020B0503020204020204" pitchFamily="34" charset="-122"/>
              </a:rPr>
              <a:t>：只需要专注教学资源建设</a:t>
            </a:r>
            <a:endParaRPr lang="en-US" altLang="zh-CN" dirty="0" smtClean="0">
              <a:latin typeface="微软雅黑" panose="020B0503020204020204" pitchFamily="34" charset="-122"/>
              <a:ea typeface="微软雅黑" panose="020B0503020204020204" pitchFamily="34" charset="-122"/>
            </a:endParaRPr>
          </a:p>
        </p:txBody>
      </p:sp>
      <p:sp>
        <p:nvSpPr>
          <p:cNvPr id="31" name="矩形 30"/>
          <p:cNvSpPr/>
          <p:nvPr/>
        </p:nvSpPr>
        <p:spPr>
          <a:xfrm>
            <a:off x="4786657" y="3347650"/>
            <a:ext cx="523220" cy="300083"/>
          </a:xfrm>
          <a:prstGeom prst="rect">
            <a:avLst/>
          </a:prstGeom>
        </p:spPr>
        <p:txBody>
          <a:bodyPr wrap="none" lIns="68580" tIns="34290" rIns="68580" bIns="34290">
            <a:spAutoFit/>
          </a:bodyPr>
          <a:lstStyle/>
          <a:p>
            <a:r>
              <a:rPr lang="zh-CN" altLang="en-US" sz="1500" b="1" dirty="0" smtClean="0">
                <a:solidFill>
                  <a:srgbClr val="000000"/>
                </a:solidFill>
                <a:latin typeface="微软雅黑" panose="020B0503020204020204" pitchFamily="34" charset="-122"/>
                <a:ea typeface="微软雅黑" panose="020B0503020204020204" pitchFamily="34" charset="-122"/>
                <a:sym typeface="方正姚体" panose="02010601030101010101" pitchFamily="2" charset="-122"/>
              </a:rPr>
              <a:t>教师</a:t>
            </a:r>
            <a:endParaRPr lang="en-US" altLang="zh-CN" sz="1500" b="1" dirty="0">
              <a:solidFill>
                <a:srgbClr val="000000"/>
              </a:solidFill>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33" name="矩形 32"/>
          <p:cNvSpPr/>
          <p:nvPr/>
        </p:nvSpPr>
        <p:spPr>
          <a:xfrm>
            <a:off x="4770750" y="4652576"/>
            <a:ext cx="4069955" cy="276999"/>
          </a:xfrm>
          <a:prstGeom prst="rect">
            <a:avLst/>
          </a:prstGeom>
        </p:spPr>
        <p:txBody>
          <a:bodyPr wrap="square" lIns="68580" tIns="34290" rIns="68580" bIns="34290">
            <a:spAutoFit/>
          </a:bodyPr>
          <a:lstStyle/>
          <a:p>
            <a:r>
              <a:rPr lang="zh-CN" altLang="en-US" b="1" dirty="0" smtClean="0">
                <a:latin typeface="微软雅黑" panose="020B0503020204020204" pitchFamily="34" charset="-122"/>
                <a:ea typeface="微软雅黑" panose="020B0503020204020204" pitchFamily="34" charset="-122"/>
              </a:rPr>
              <a:t>生态</a:t>
            </a:r>
            <a:r>
              <a:rPr lang="zh-CN" altLang="en-US" dirty="0" smtClean="0">
                <a:latin typeface="微软雅黑" panose="020B0503020204020204" pitchFamily="34" charset="-122"/>
                <a:ea typeface="微软雅黑" panose="020B0503020204020204" pitchFamily="34" charset="-122"/>
              </a:rPr>
              <a:t>：二</a:t>
            </a:r>
            <a:r>
              <a:rPr lang="zh-CN" altLang="en-US" smtClean="0">
                <a:latin typeface="微软雅黑" panose="020B0503020204020204" pitchFamily="34" charset="-122"/>
                <a:ea typeface="微软雅黑" panose="020B0503020204020204" pitchFamily="34" charset="-122"/>
              </a:rPr>
              <a:t>次开发，扩展自动评测功能</a:t>
            </a:r>
            <a:endParaRPr lang="zh-CN" altLang="en-US" dirty="0">
              <a:latin typeface="微软雅黑" panose="020B0503020204020204" pitchFamily="34" charset="-122"/>
              <a:ea typeface="微软雅黑" panose="020B0503020204020204" pitchFamily="34" charset="-122"/>
            </a:endParaRPr>
          </a:p>
        </p:txBody>
      </p:sp>
      <p:sp>
        <p:nvSpPr>
          <p:cNvPr id="32" name="矩形 31"/>
          <p:cNvSpPr/>
          <p:nvPr/>
        </p:nvSpPr>
        <p:spPr>
          <a:xfrm>
            <a:off x="488856" y="4614476"/>
            <a:ext cx="3774110" cy="276999"/>
          </a:xfrm>
          <a:prstGeom prst="rect">
            <a:avLst/>
          </a:prstGeom>
        </p:spPr>
        <p:txBody>
          <a:bodyPr wrap="none" lIns="68580" tIns="34290" rIns="68580" bIns="34290">
            <a:spAutoFit/>
          </a:bodyPr>
          <a:lstStyle/>
          <a:p>
            <a:r>
              <a:rPr lang="zh-CN" altLang="en-US" dirty="0" smtClean="0">
                <a:latin typeface="微软雅黑" panose="020B0503020204020204" pitchFamily="34" charset="-122"/>
                <a:ea typeface="微软雅黑" panose="020B0503020204020204" pitchFamily="34" charset="-122"/>
              </a:rPr>
              <a:t>工程教育：动手能力、创新能力、跨界整合能力</a:t>
            </a:r>
            <a:endParaRPr lang="zh-CN" altLang="en-US" dirty="0" smtClean="0">
              <a:latin typeface="微软雅黑" panose="020B0503020204020204" pitchFamily="34" charset="-122"/>
              <a:ea typeface="微软雅黑" panose="020B0503020204020204" pitchFamily="34" charset="-122"/>
            </a:endParaRPr>
          </a:p>
        </p:txBody>
      </p:sp>
      <p:sp>
        <p:nvSpPr>
          <p:cNvPr id="34" name="矩形 33"/>
          <p:cNvSpPr/>
          <p:nvPr/>
        </p:nvSpPr>
        <p:spPr>
          <a:xfrm>
            <a:off x="4776610" y="4142573"/>
            <a:ext cx="4487706" cy="276999"/>
          </a:xfrm>
          <a:prstGeom prst="rect">
            <a:avLst/>
          </a:prstGeom>
        </p:spPr>
        <p:txBody>
          <a:bodyPr wrap="square" lIns="68580" tIns="34290" rIns="68580" bIns="34290">
            <a:spAutoFit/>
          </a:bodyPr>
          <a:lstStyle/>
          <a:p>
            <a:r>
              <a:rPr lang="zh-CN" altLang="en-US" b="1" dirty="0" smtClean="0">
                <a:latin typeface="微软雅黑" panose="020B0503020204020204" pitchFamily="34" charset="-122"/>
                <a:ea typeface="微软雅黑" panose="020B0503020204020204" pitchFamily="34" charset="-122"/>
              </a:rPr>
              <a:t>体验</a:t>
            </a:r>
            <a:r>
              <a:rPr lang="zh-CN" altLang="en-US" dirty="0" smtClean="0">
                <a:latin typeface="微软雅黑" panose="020B0503020204020204" pitchFamily="34" charset="-122"/>
                <a:ea typeface="微软雅黑" panose="020B0503020204020204" pitchFamily="34" charset="-122"/>
              </a:rPr>
              <a:t>：教学全过程支持，教师视角，实用易用，自动评测</a:t>
            </a:r>
            <a:endParaRPr lang="zh-CN" altLang="en-US" dirty="0" smtClean="0">
              <a:latin typeface="微软雅黑" panose="020B0503020204020204" pitchFamily="34" charset="-122"/>
              <a:ea typeface="微软雅黑" panose="020B0503020204020204" pitchFamily="34" charset="-122"/>
            </a:endParaRPr>
          </a:p>
        </p:txBody>
      </p:sp>
      <p:sp>
        <p:nvSpPr>
          <p:cNvPr id="35" name="圆角矩形 34"/>
          <p:cNvSpPr/>
          <p:nvPr/>
        </p:nvSpPr>
        <p:spPr>
          <a:xfrm>
            <a:off x="3701557" y="1914335"/>
            <a:ext cx="855209"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1000" dirty="0" smtClean="0">
                <a:solidFill>
                  <a:schemeClr val="bg1"/>
                </a:solidFill>
                <a:latin typeface="微软雅黑" panose="020B0503020204020204" pitchFamily="34" charset="-122"/>
                <a:ea typeface="微软雅黑" panose="020B0503020204020204" pitchFamily="34" charset="-122"/>
              </a:rPr>
              <a:t>SQL</a:t>
            </a:r>
            <a:r>
              <a:rPr lang="zh-CN" altLang="en-US" sz="1000" dirty="0" smtClean="0">
                <a:solidFill>
                  <a:schemeClr val="bg1"/>
                </a:solidFill>
                <a:latin typeface="微软雅黑" panose="020B0503020204020204" pitchFamily="34" charset="-122"/>
                <a:ea typeface="微软雅黑" panose="020B0503020204020204" pitchFamily="34" charset="-122"/>
              </a:rPr>
              <a:t>自动评测</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36" name="矩形 35"/>
          <p:cNvSpPr/>
          <p:nvPr/>
        </p:nvSpPr>
        <p:spPr>
          <a:xfrm>
            <a:off x="2872911" y="1400477"/>
            <a:ext cx="498063"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anose="020B0503020204020204" pitchFamily="34" charset="-122"/>
                <a:ea typeface="微软雅黑" panose="020B0503020204020204" pitchFamily="34" charset="-122"/>
              </a:rPr>
              <a:t>数据库</a:t>
            </a:r>
            <a:endParaRPr lang="en-US" altLang="zh-CN" sz="800" dirty="0" smtClean="0">
              <a:solidFill>
                <a:schemeClr val="tx1"/>
              </a:solidFill>
              <a:latin typeface="微软雅黑" panose="020B0503020204020204" pitchFamily="34" charset="-122"/>
              <a:ea typeface="微软雅黑" panose="020B0503020204020204" pitchFamily="34" charset="-122"/>
            </a:endParaRPr>
          </a:p>
        </p:txBody>
      </p:sp>
      <p:sp>
        <p:nvSpPr>
          <p:cNvPr id="37" name="矩形 36"/>
          <p:cNvSpPr/>
          <p:nvPr/>
        </p:nvSpPr>
        <p:spPr>
          <a:xfrm>
            <a:off x="5553129" y="1401668"/>
            <a:ext cx="643361" cy="388370"/>
          </a:xfrm>
          <a:prstGeom prst="rect">
            <a:avLst/>
          </a:pr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anose="020B0503020204020204" pitchFamily="34" charset="-122"/>
                <a:ea typeface="微软雅黑" panose="020B0503020204020204" pitchFamily="34" charset="-122"/>
              </a:rPr>
              <a:t>人工智能</a:t>
            </a:r>
            <a:endParaRPr lang="en-US" altLang="zh-CN" sz="800" dirty="0" smtClean="0">
              <a:solidFill>
                <a:schemeClr val="tx1"/>
              </a:solidFill>
              <a:latin typeface="微软雅黑" panose="020B0503020204020204" pitchFamily="34" charset="-122"/>
              <a:ea typeface="微软雅黑" panose="020B0503020204020204" pitchFamily="34" charset="-122"/>
            </a:endParaRPr>
          </a:p>
          <a:p>
            <a:pPr algn="ctr"/>
            <a:r>
              <a:rPr lang="zh-CN" altLang="en-US" sz="800" dirty="0" smtClean="0">
                <a:solidFill>
                  <a:schemeClr val="tx1"/>
                </a:solidFill>
                <a:latin typeface="微软雅黑" panose="020B0503020204020204" pitchFamily="34" charset="-122"/>
                <a:ea typeface="微软雅黑" panose="020B0503020204020204" pitchFamily="34" charset="-122"/>
              </a:rPr>
              <a:t>系列</a:t>
            </a:r>
            <a:endParaRPr lang="en-US" altLang="zh-CN" sz="800" dirty="0" smtClean="0">
              <a:solidFill>
                <a:schemeClr val="tx1"/>
              </a:solidFill>
              <a:latin typeface="微软雅黑" panose="020B0503020204020204" pitchFamily="34" charset="-122"/>
              <a:ea typeface="微软雅黑" panose="020B0503020204020204" pitchFamily="34" charset="-122"/>
            </a:endParaRPr>
          </a:p>
        </p:txBody>
      </p:sp>
      <p:sp>
        <p:nvSpPr>
          <p:cNvPr id="38" name="矩形 37"/>
          <p:cNvSpPr/>
          <p:nvPr/>
        </p:nvSpPr>
        <p:spPr>
          <a:xfrm>
            <a:off x="4517767" y="1402414"/>
            <a:ext cx="498063"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anose="020B0503020204020204" pitchFamily="34" charset="-122"/>
                <a:ea typeface="微软雅黑" panose="020B0503020204020204" pitchFamily="34" charset="-122"/>
              </a:rPr>
              <a:t>编译技术</a:t>
            </a:r>
            <a:endParaRPr lang="en-US" altLang="zh-CN" sz="800" dirty="0" smtClean="0">
              <a:solidFill>
                <a:schemeClr val="tx1"/>
              </a:solidFill>
              <a:latin typeface="微软雅黑" panose="020B0503020204020204" pitchFamily="34" charset="-122"/>
              <a:ea typeface="微软雅黑" panose="020B0503020204020204" pitchFamily="34" charset="-122"/>
            </a:endParaRPr>
          </a:p>
        </p:txBody>
      </p:sp>
      <p:sp>
        <p:nvSpPr>
          <p:cNvPr id="39" name="圆角矩形 38"/>
          <p:cNvSpPr/>
          <p:nvPr/>
        </p:nvSpPr>
        <p:spPr>
          <a:xfrm>
            <a:off x="4579819" y="1916288"/>
            <a:ext cx="908613" cy="255390"/>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通用评测框架</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40" name="圆角矩形 39"/>
          <p:cNvSpPr/>
          <p:nvPr/>
        </p:nvSpPr>
        <p:spPr>
          <a:xfrm>
            <a:off x="7628238" y="2179737"/>
            <a:ext cx="1400432" cy="4479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b="1" dirty="0" smtClean="0">
                <a:latin typeface="微软雅黑" panose="020B0503020204020204" pitchFamily="34" charset="-122"/>
                <a:ea typeface="微软雅黑" panose="020B0503020204020204" pitchFamily="34" charset="-122"/>
              </a:rPr>
              <a:t>AI </a:t>
            </a:r>
            <a:r>
              <a:rPr lang="zh-CN" altLang="en-US" dirty="0" smtClean="0">
                <a:latin typeface="微软雅黑" panose="020B0503020204020204" pitchFamily="34" charset="-122"/>
                <a:ea typeface="微软雅黑" panose="020B0503020204020204" pitchFamily="34" charset="-122"/>
              </a:rPr>
              <a:t>科研平台</a:t>
            </a:r>
            <a:endParaRPr lang="en-US" altLang="zh-CN" dirty="0" smtClean="0">
              <a:latin typeface="微软雅黑" panose="020B0503020204020204" pitchFamily="34" charset="-122"/>
              <a:ea typeface="微软雅黑" panose="020B0503020204020204" pitchFamily="34" charset="-122"/>
            </a:endParaRPr>
          </a:p>
        </p:txBody>
      </p:sp>
      <p:sp>
        <p:nvSpPr>
          <p:cNvPr id="41" name="圆角矩形 40"/>
          <p:cNvSpPr/>
          <p:nvPr/>
        </p:nvSpPr>
        <p:spPr>
          <a:xfrm>
            <a:off x="7639685" y="1918335"/>
            <a:ext cx="1381760" cy="255270"/>
          </a:xfrm>
          <a:prstGeom prst="roundRect">
            <a:avLst/>
          </a:prstGeom>
          <a:solidFill>
            <a:schemeClr val="accent2">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1000" dirty="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K8S</a:t>
            </a:r>
            <a:endParaRPr lang="zh-CN" altLang="en-US" sz="1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p:cNvSpPr/>
          <p:nvPr/>
        </p:nvSpPr>
        <p:spPr>
          <a:xfrm>
            <a:off x="7686132" y="1401107"/>
            <a:ext cx="623678" cy="388370"/>
          </a:xfrm>
          <a:prstGeom prst="rect">
            <a:avLst/>
          </a:prstGeom>
          <a:solidFill>
            <a:schemeClr val="accent1">
              <a:lumMod val="20000"/>
              <a:lumOff val="80000"/>
            </a:schemeClr>
          </a:solidFill>
          <a:ln w="3175">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800" b="1" dirty="0" smtClean="0">
                <a:solidFill>
                  <a:schemeClr val="tx1"/>
                </a:solidFill>
                <a:latin typeface="微软雅黑" panose="020B0503020204020204" pitchFamily="34" charset="-122"/>
                <a:ea typeface="微软雅黑" panose="020B0503020204020204" pitchFamily="34" charset="-122"/>
              </a:rPr>
              <a:t>项目管理</a:t>
            </a:r>
            <a:endParaRPr lang="en-US" altLang="zh-CN" sz="800" b="1" dirty="0" smtClean="0">
              <a:solidFill>
                <a:schemeClr val="tx1"/>
              </a:solidFill>
              <a:latin typeface="微软雅黑" panose="020B0503020204020204" pitchFamily="34" charset="-122"/>
              <a:ea typeface="微软雅黑" panose="020B0503020204020204" pitchFamily="34" charset="-122"/>
            </a:endParaRPr>
          </a:p>
        </p:txBody>
      </p:sp>
      <p:sp>
        <p:nvSpPr>
          <p:cNvPr id="43" name="矩形 42"/>
          <p:cNvSpPr/>
          <p:nvPr/>
        </p:nvSpPr>
        <p:spPr>
          <a:xfrm>
            <a:off x="8406063" y="1401106"/>
            <a:ext cx="513449" cy="388370"/>
          </a:xfrm>
          <a:prstGeom prst="rect">
            <a:avLst/>
          </a:prstGeom>
          <a:solidFill>
            <a:schemeClr val="accent1">
              <a:lumMod val="20000"/>
              <a:lumOff val="80000"/>
            </a:schemeClr>
          </a:solidFill>
          <a:ln w="3175">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800" b="1" dirty="0" smtClean="0">
                <a:solidFill>
                  <a:schemeClr val="tx1"/>
                </a:solidFill>
                <a:latin typeface="微软雅黑" panose="020B0503020204020204" pitchFamily="34" charset="-122"/>
                <a:ea typeface="微软雅黑" panose="020B0503020204020204" pitchFamily="34" charset="-122"/>
              </a:rPr>
              <a:t>数据集</a:t>
            </a:r>
            <a:endParaRPr lang="en-US" altLang="zh-CN" sz="800" b="1" dirty="0" smtClean="0">
              <a:solidFill>
                <a:schemeClr val="tx1"/>
              </a:solidFill>
              <a:latin typeface="微软雅黑" panose="020B0503020204020204" pitchFamily="34" charset="-122"/>
              <a:ea typeface="微软雅黑" panose="020B0503020204020204" pitchFamily="34" charset="-122"/>
            </a:endParaRPr>
          </a:p>
        </p:txBody>
      </p:sp>
      <p:sp>
        <p:nvSpPr>
          <p:cNvPr id="44" name="矩形 43"/>
          <p:cNvSpPr/>
          <p:nvPr/>
        </p:nvSpPr>
        <p:spPr>
          <a:xfrm>
            <a:off x="7655498" y="1006156"/>
            <a:ext cx="1005403" cy="215444"/>
          </a:xfrm>
          <a:prstGeom prst="rect">
            <a:avLst/>
          </a:prstGeom>
        </p:spPr>
        <p:txBody>
          <a:bodyPr wrap="none">
            <a:spAutoFit/>
          </a:bodyPr>
          <a:lstStyle/>
          <a:p>
            <a:r>
              <a:rPr lang="zh-CN" altLang="en-US" sz="800" b="1" dirty="0" smtClean="0">
                <a:latin typeface="微软雅黑" panose="020B0503020204020204" pitchFamily="34" charset="-122"/>
                <a:ea typeface="微软雅黑" panose="020B0503020204020204" pitchFamily="34" charset="-122"/>
              </a:rPr>
              <a:t>人工智能科研平台</a:t>
            </a:r>
            <a:endParaRPr lang="zh-CN" altLang="en-US" sz="800" dirty="0"/>
          </a:p>
        </p:txBody>
      </p:sp>
      <p:sp>
        <p:nvSpPr>
          <p:cNvPr id="45" name="矩形 44"/>
          <p:cNvSpPr/>
          <p:nvPr/>
        </p:nvSpPr>
        <p:spPr>
          <a:xfrm>
            <a:off x="7672608" y="1229578"/>
            <a:ext cx="1368000" cy="496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1"/>
            <a:ext cx="8534400" cy="3394472"/>
          </a:xfrm>
        </p:spPr>
        <p:txBody>
          <a:bodyPr/>
          <a:lstStyle/>
          <a:p>
            <a:r>
              <a:rPr lang="zh-CN" altLang="en-US" b="1" dirty="0" smtClean="0">
                <a:latin typeface="微软雅黑" panose="020B0503020204020204" pitchFamily="34" charset="-122"/>
                <a:ea typeface="微软雅黑" panose="020B0503020204020204" pitchFamily="34" charset="-122"/>
              </a:rPr>
              <a:t>编程竞赛</a:t>
            </a:r>
            <a:r>
              <a:rPr lang="en-US" altLang="zh-CN" b="1" dirty="0" smtClean="0">
                <a:latin typeface="微软雅黑" panose="020B0503020204020204" pitchFamily="34" charset="-122"/>
                <a:ea typeface="微软雅黑" panose="020B0503020204020204" pitchFamily="34" charset="-122"/>
              </a:rPr>
              <a:t>(CG-OJ)</a:t>
            </a:r>
            <a:endParaRPr lang="en-US" altLang="zh-CN" b="1" dirty="0" smtClean="0">
              <a:latin typeface="微软雅黑" panose="020B0503020204020204" pitchFamily="34" charset="-122"/>
              <a:ea typeface="微软雅黑" panose="020B0503020204020204" pitchFamily="34" charset="-122"/>
            </a:endParaRPr>
          </a:p>
          <a:p>
            <a:pPr lvl="1">
              <a:buNone/>
            </a:pPr>
            <a:endParaRPr lang="en-US" altLang="zh-CN" dirty="0" smtClean="0">
              <a:latin typeface="微软雅黑" panose="020B0503020204020204" pitchFamily="34" charset="-122"/>
              <a:ea typeface="微软雅黑" panose="020B0503020204020204" pitchFamily="34" charset="-122"/>
            </a:endParaRPr>
          </a:p>
        </p:txBody>
      </p:sp>
      <p:sp>
        <p:nvSpPr>
          <p:cNvPr id="7"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平台：编程竞赛</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4097" name="Picture 1"/>
          <p:cNvPicPr>
            <a:picLocks noChangeAspect="1" noChangeArrowheads="1"/>
          </p:cNvPicPr>
          <p:nvPr/>
        </p:nvPicPr>
        <p:blipFill>
          <a:blip r:embed="rId1" cstate="print"/>
          <a:srcRect/>
          <a:stretch>
            <a:fillRect/>
          </a:stretch>
        </p:blipFill>
        <p:spPr bwMode="auto">
          <a:xfrm>
            <a:off x="3815609" y="1390364"/>
            <a:ext cx="5264658" cy="3353086"/>
          </a:xfrm>
          <a:prstGeom prst="rect">
            <a:avLst/>
          </a:prstGeom>
          <a:noFill/>
          <a:ln w="9525">
            <a:noFill/>
            <a:miter lim="800000"/>
            <a:headEnd/>
            <a:tailEnd/>
          </a:ln>
        </p:spPr>
      </p:pic>
      <p:sp>
        <p:nvSpPr>
          <p:cNvPr id="9" name="矩形 8"/>
          <p:cNvSpPr/>
          <p:nvPr/>
        </p:nvSpPr>
        <p:spPr>
          <a:xfrm>
            <a:off x="482411" y="1757794"/>
            <a:ext cx="2694214" cy="830997"/>
          </a:xfrm>
          <a:prstGeom prst="rect">
            <a:avLst/>
          </a:prstGeom>
        </p:spPr>
        <p:txBody>
          <a:bodyPr wrap="square">
            <a:spAutoFit/>
          </a:bodyPr>
          <a:lstStyle/>
          <a:p>
            <a:pPr lvl="1"/>
            <a:r>
              <a:rPr lang="zh-CN" altLang="en-US" sz="1600" dirty="0" smtClean="0">
                <a:latin typeface="微软雅黑" panose="020B0503020204020204" pitchFamily="34" charset="-122"/>
                <a:ea typeface="微软雅黑" panose="020B0503020204020204" pitchFamily="34" charset="-122"/>
              </a:rPr>
              <a:t>独立的</a:t>
            </a:r>
            <a:r>
              <a:rPr lang="en-US" altLang="zh-CN" sz="1600" dirty="0" smtClean="0">
                <a:latin typeface="微软雅黑" panose="020B0503020204020204" pitchFamily="34" charset="-122"/>
                <a:ea typeface="微软雅黑" panose="020B0503020204020204" pitchFamily="34" charset="-122"/>
              </a:rPr>
              <a:t>OJ</a:t>
            </a:r>
            <a:r>
              <a:rPr lang="zh-CN" altLang="en-US" sz="1600" dirty="0" smtClean="0">
                <a:latin typeface="微软雅黑" panose="020B0503020204020204" pitchFamily="34" charset="-122"/>
                <a:ea typeface="微软雅黑" panose="020B0503020204020204" pitchFamily="34" charset="-122"/>
              </a:rPr>
              <a:t>模块，与</a:t>
            </a:r>
            <a:r>
              <a:rPr lang="en-US" altLang="zh-CN" sz="1600" dirty="0" smtClean="0">
                <a:latin typeface="微软雅黑" panose="020B0503020204020204" pitchFamily="34" charset="-122"/>
                <a:ea typeface="微软雅黑" panose="020B0503020204020204" pitchFamily="34" charset="-122"/>
              </a:rPr>
              <a:t>CG</a:t>
            </a:r>
            <a:r>
              <a:rPr lang="zh-CN" altLang="en-US" sz="1600" dirty="0" smtClean="0">
                <a:latin typeface="微软雅黑" panose="020B0503020204020204" pitchFamily="34" charset="-122"/>
                <a:ea typeface="微软雅黑" panose="020B0503020204020204" pitchFamily="34" charset="-122"/>
              </a:rPr>
              <a:t>教学系统统一账号登录，</a:t>
            </a:r>
            <a:r>
              <a:rPr lang="zh-CN" altLang="en-US" sz="1600" b="1" dirty="0" smtClean="0">
                <a:latin typeface="微软雅黑" panose="020B0503020204020204" pitchFamily="34" charset="-122"/>
                <a:ea typeface="微软雅黑" panose="020B0503020204020204" pitchFamily="34" charset="-122"/>
              </a:rPr>
              <a:t>沉淀更多的教学数据</a:t>
            </a:r>
            <a:endParaRPr lang="zh-CN" altLang="en-US" sz="16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43003"/>
            <a:ext cx="8534400" cy="3394472"/>
          </a:xfrm>
        </p:spPr>
        <p:txBody>
          <a:bodyPr/>
          <a:lstStyle/>
          <a:p>
            <a:r>
              <a:rPr lang="zh-CN" altLang="en-US" b="1" dirty="0" smtClean="0">
                <a:latin typeface="微软雅黑" panose="020B0503020204020204" pitchFamily="34" charset="-122"/>
                <a:ea typeface="微软雅黑" panose="020B0503020204020204" pitchFamily="34" charset="-122"/>
              </a:rPr>
              <a:t>编程竞赛</a:t>
            </a:r>
            <a:endParaRPr lang="en-US" altLang="zh-CN" b="1" dirty="0" smtClean="0">
              <a:latin typeface="微软雅黑" panose="020B0503020204020204" pitchFamily="34" charset="-122"/>
              <a:ea typeface="微软雅黑" panose="020B0503020204020204" pitchFamily="34" charset="-122"/>
            </a:endParaRPr>
          </a:p>
          <a:p>
            <a:pPr lvl="1" algn="just"/>
            <a:r>
              <a:rPr lang="zh-CN" altLang="en-US" dirty="0" smtClean="0">
                <a:latin typeface="微软雅黑" panose="020B0503020204020204" pitchFamily="34" charset="-122"/>
                <a:ea typeface="微软雅黑" panose="020B0503020204020204" pitchFamily="34" charset="-122"/>
              </a:rPr>
              <a:t>完善的竞赛机制：公开赛和内部赛，</a:t>
            </a:r>
            <a:r>
              <a:rPr lang="en-US" altLang="zh-CN" dirty="0" smtClean="0">
                <a:latin typeface="微软雅黑" panose="020B0503020204020204" pitchFamily="34" charset="-122"/>
                <a:ea typeface="微软雅黑" panose="020B0503020204020204" pitchFamily="34" charset="-122"/>
              </a:rPr>
              <a:t>ACM-ICPC</a:t>
            </a:r>
            <a:r>
              <a:rPr lang="zh-CN" altLang="en-US" dirty="0" smtClean="0">
                <a:latin typeface="微软雅黑" panose="020B0503020204020204" pitchFamily="34" charset="-122"/>
                <a:ea typeface="微软雅黑" panose="020B0503020204020204" pitchFamily="34" charset="-122"/>
              </a:rPr>
              <a:t>规则，竞赛代码查重。</a:t>
            </a:r>
            <a:endParaRPr lang="zh-CN" altLang="en-US" dirty="0" smtClean="0">
              <a:latin typeface="微软雅黑" panose="020B0503020204020204" pitchFamily="34" charset="-122"/>
              <a:ea typeface="微软雅黑" panose="020B0503020204020204" pitchFamily="34" charset="-122"/>
            </a:endParaRPr>
          </a:p>
          <a:p>
            <a:pPr lvl="1"/>
            <a:endParaRPr lang="en-US" altLang="zh-CN" b="1" dirty="0" smtClean="0">
              <a:latin typeface="微软雅黑" panose="020B0503020204020204" pitchFamily="34" charset="-122"/>
              <a:ea typeface="微软雅黑" panose="020B0503020204020204" pitchFamily="34" charset="-122"/>
            </a:endParaRPr>
          </a:p>
          <a:p>
            <a:pPr lvl="1"/>
            <a:endParaRPr lang="en-US" altLang="zh-CN" dirty="0" smtClean="0">
              <a:latin typeface="微软雅黑" panose="020B0503020204020204" pitchFamily="34" charset="-122"/>
              <a:ea typeface="微软雅黑" panose="020B0503020204020204" pitchFamily="34" charset="-122"/>
            </a:endParaRPr>
          </a:p>
        </p:txBody>
      </p:sp>
      <p:sp>
        <p:nvSpPr>
          <p:cNvPr id="7"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平台：编程竞赛</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188418" name="Picture 2"/>
          <p:cNvPicPr>
            <a:picLocks noChangeAspect="1" noChangeArrowheads="1"/>
          </p:cNvPicPr>
          <p:nvPr/>
        </p:nvPicPr>
        <p:blipFill>
          <a:blip r:embed="rId1" cstate="print"/>
          <a:srcRect/>
          <a:stretch>
            <a:fillRect/>
          </a:stretch>
        </p:blipFill>
        <p:spPr bwMode="auto">
          <a:xfrm>
            <a:off x="1185454" y="1864042"/>
            <a:ext cx="7166610" cy="32794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43003"/>
            <a:ext cx="8534400" cy="3394472"/>
          </a:xfrm>
        </p:spPr>
        <p:txBody>
          <a:bodyPr/>
          <a:lstStyle/>
          <a:p>
            <a:r>
              <a:rPr lang="zh-CN" altLang="en-US" b="1" dirty="0" smtClean="0">
                <a:latin typeface="微软雅黑" panose="020B0503020204020204" pitchFamily="34" charset="-122"/>
                <a:ea typeface="微软雅黑" panose="020B0503020204020204" pitchFamily="34" charset="-122"/>
              </a:rPr>
              <a:t>编程竞赛</a:t>
            </a:r>
            <a:endParaRPr lang="en-US" altLang="zh-CN" b="1" dirty="0" smtClean="0">
              <a:latin typeface="微软雅黑" panose="020B0503020204020204" pitchFamily="34" charset="-122"/>
              <a:ea typeface="微软雅黑" panose="020B0503020204020204" pitchFamily="34" charset="-122"/>
            </a:endParaRPr>
          </a:p>
          <a:p>
            <a:pPr lvl="1"/>
            <a:endParaRPr lang="en-US" altLang="zh-CN" b="1" dirty="0" smtClean="0">
              <a:latin typeface="微软雅黑" panose="020B0503020204020204" pitchFamily="34" charset="-122"/>
              <a:ea typeface="微软雅黑" panose="020B0503020204020204" pitchFamily="34" charset="-122"/>
            </a:endParaRPr>
          </a:p>
          <a:p>
            <a:pPr lvl="1"/>
            <a:endParaRPr lang="en-US" altLang="zh-CN" dirty="0" smtClean="0">
              <a:latin typeface="微软雅黑" panose="020B0503020204020204" pitchFamily="34" charset="-122"/>
              <a:ea typeface="微软雅黑" panose="020B0503020204020204" pitchFamily="34" charset="-122"/>
            </a:endParaRPr>
          </a:p>
        </p:txBody>
      </p:sp>
      <p:sp>
        <p:nvSpPr>
          <p:cNvPr id="7"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平台：编程竞赛</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1026" name="Picture 2"/>
          <p:cNvPicPr>
            <a:picLocks noChangeAspect="1" noChangeArrowheads="1"/>
          </p:cNvPicPr>
          <p:nvPr/>
        </p:nvPicPr>
        <p:blipFill>
          <a:blip r:embed="rId1" cstate="print"/>
          <a:srcRect/>
          <a:stretch>
            <a:fillRect/>
          </a:stretch>
        </p:blipFill>
        <p:spPr bwMode="auto">
          <a:xfrm>
            <a:off x="3436144" y="1407890"/>
            <a:ext cx="5707856" cy="3735610"/>
          </a:xfrm>
          <a:prstGeom prst="rect">
            <a:avLst/>
          </a:prstGeom>
          <a:noFill/>
          <a:ln w="9525">
            <a:noFill/>
            <a:miter lim="800000"/>
            <a:headEnd/>
            <a:tailEnd/>
          </a:ln>
        </p:spPr>
      </p:pic>
      <p:sp>
        <p:nvSpPr>
          <p:cNvPr id="6" name="矩形 5"/>
          <p:cNvSpPr/>
          <p:nvPr/>
        </p:nvSpPr>
        <p:spPr>
          <a:xfrm>
            <a:off x="406926" y="2017331"/>
            <a:ext cx="2694214" cy="584775"/>
          </a:xfrm>
          <a:prstGeom prst="rect">
            <a:avLst/>
          </a:prstGeom>
        </p:spPr>
        <p:txBody>
          <a:bodyPr wrap="square">
            <a:spAutoFit/>
          </a:bodyPr>
          <a:lstStyle/>
          <a:p>
            <a:pPr lvl="1" algn="just"/>
            <a:r>
              <a:rPr lang="zh-CN" altLang="en-US" sz="1600" dirty="0" smtClean="0">
                <a:latin typeface="微软雅黑" panose="020B0503020204020204" pitchFamily="34" charset="-122"/>
                <a:ea typeface="微软雅黑" panose="020B0503020204020204" pitchFamily="34" charset="-122"/>
              </a:rPr>
              <a:t>刷题</a:t>
            </a:r>
            <a:r>
              <a:rPr lang="en-US" altLang="zh-CN" sz="1600" dirty="0" smtClean="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竞赛选拔，与教学系统互为补充</a:t>
            </a:r>
            <a:endParaRPr lang="zh-CN" altLang="en-US" sz="1600" dirty="0">
              <a:latin typeface="微软雅黑" panose="020B0503020204020204" pitchFamily="34" charset="-122"/>
              <a:ea typeface="微软雅黑" panose="020B0503020204020204" pitchFamily="34" charset="-122"/>
            </a:endParaRPr>
          </a:p>
        </p:txBody>
      </p:sp>
      <p:sp>
        <p:nvSpPr>
          <p:cNvPr id="8" name="矩形 7"/>
          <p:cNvSpPr/>
          <p:nvPr/>
        </p:nvSpPr>
        <p:spPr>
          <a:xfrm>
            <a:off x="303310" y="3172494"/>
            <a:ext cx="2858475" cy="338554"/>
          </a:xfrm>
          <a:prstGeom prst="rect">
            <a:avLst/>
          </a:prstGeom>
        </p:spPr>
        <p:txBody>
          <a:bodyPr wrap="none">
            <a:spAutoFit/>
          </a:bodyPr>
          <a:lstStyle/>
          <a:p>
            <a:pPr lvl="1" algn="just"/>
            <a:r>
              <a:rPr lang="en-US" altLang="zh-CN" sz="1600" dirty="0" smtClean="0">
                <a:latin typeface="微软雅黑" panose="020B0503020204020204" pitchFamily="34" charset="-122"/>
                <a:ea typeface="微软雅黑" panose="020B0503020204020204" pitchFamily="34" charset="-122"/>
              </a:rPr>
              <a:t>3000</a:t>
            </a:r>
            <a:r>
              <a:rPr lang="zh-CN" altLang="en-US" sz="1600" dirty="0" smtClean="0">
                <a:latin typeface="微软雅黑" panose="020B0503020204020204" pitchFamily="34" charset="-122"/>
                <a:ea typeface="微软雅黑" panose="020B0503020204020204" pitchFamily="34" charset="-122"/>
              </a:rPr>
              <a:t>道高质量的训练题库</a:t>
            </a:r>
            <a:endParaRPr lang="en-US" altLang="zh-CN" sz="1600"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05</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864122" y="3239805"/>
            <a:ext cx="57123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并行计算</a:t>
            </a:r>
            <a:r>
              <a:rPr lang="zh-CN" altLang="en-US" sz="2400" dirty="0" smtClean="0">
                <a:latin typeface="微软雅黑" panose="020B0503020204020204" pitchFamily="34" charset="-122"/>
                <a:ea typeface="微软雅黑" panose="020B0503020204020204" pitchFamily="34" charset="-122"/>
              </a:rPr>
              <a:t>：科学全面的评判与实验体系</a:t>
            </a:r>
            <a:endParaRPr lang="zh-CN" altLang="en-US" sz="2400" dirty="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411615" y="3661173"/>
            <a:ext cx="4320779"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自动量化正确性、性能、可扩展性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评判结果可视化</a:t>
            </a:r>
            <a:endParaRPr lang="en-US" altLang="zh-CN"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支持多种并行语言和计算架构</a:t>
            </a:r>
            <a:endParaRPr lang="zh-CN" altLang="en-US" dirty="0" smtClean="0">
              <a:solidFill>
                <a:srgbClr val="4D4D4D"/>
              </a:solidFill>
              <a:latin typeface="微软雅黑" panose="020B0503020204020204" pitchFamily="34" charset="-122"/>
              <a:ea typeface="微软雅黑" panose="020B0503020204020204" pitchFamily="34" charset="-122"/>
            </a:endParaRPr>
          </a:p>
          <a:p>
            <a:pPr algn="ct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cSld>
  <p:clrMapOvr>
    <a:masterClrMapping/>
  </p:clrMapOvr>
  <p:transition>
    <p:blinds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64482" y="1048377"/>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并行程序的自动评测</a:t>
            </a:r>
            <a:endParaRPr lang="en-US" altLang="zh-CN" b="1" dirty="0" smtClean="0">
              <a:latin typeface="微软雅黑" panose="020B0503020204020204" pitchFamily="34" charset="-122"/>
              <a:ea typeface="微软雅黑" panose="020B0503020204020204" pitchFamily="34" charset="-122"/>
            </a:endParaRPr>
          </a:p>
          <a:p>
            <a:pPr lvl="1"/>
            <a:r>
              <a:rPr lang="zh-CN" altLang="en-US" sz="1600" dirty="0" smtClean="0">
                <a:latin typeface="微软雅黑" panose="020B0503020204020204" pitchFamily="34" charset="-122"/>
                <a:ea typeface="微软雅黑" panose="020B0503020204020204" pitchFamily="34" charset="-122"/>
              </a:rPr>
              <a:t>从</a:t>
            </a:r>
            <a:r>
              <a:rPr lang="zh-CN" altLang="en-US" sz="1600" b="1" dirty="0" smtClean="0">
                <a:latin typeface="微软雅黑" panose="020B0503020204020204" pitchFamily="34" charset="-122"/>
                <a:ea typeface="微软雅黑" panose="020B0503020204020204" pitchFamily="34" charset="-122"/>
              </a:rPr>
              <a:t>正确性、可扩展性、性能</a:t>
            </a:r>
            <a:r>
              <a:rPr lang="zh-CN" altLang="en-US" sz="1600" dirty="0" smtClean="0">
                <a:latin typeface="微软雅黑" panose="020B0503020204020204" pitchFamily="34" charset="-122"/>
                <a:ea typeface="微软雅黑" panose="020B0503020204020204" pitchFamily="34" charset="-122"/>
              </a:rPr>
              <a:t>三个角度全面评测并行程序</a:t>
            </a:r>
            <a:endParaRPr lang="en-US" altLang="zh-CN" sz="1600" dirty="0" smtClean="0">
              <a:latin typeface="微软雅黑" panose="020B0503020204020204" pitchFamily="34" charset="-122"/>
              <a:ea typeface="微软雅黑" panose="020B0503020204020204" pitchFamily="34" charset="-122"/>
            </a:endParaRPr>
          </a:p>
          <a:p>
            <a:pPr lvl="1"/>
            <a:r>
              <a:rPr lang="zh-CN" altLang="en-US" sz="1600" dirty="0" smtClean="0">
                <a:latin typeface="微软雅黑" panose="020B0503020204020204" pitchFamily="34" charset="-122"/>
                <a:ea typeface="微软雅黑" panose="020B0503020204020204" pitchFamily="34" charset="-122"/>
              </a:rPr>
              <a:t>支持分布式</a:t>
            </a:r>
            <a:r>
              <a:rPr lang="en-US" altLang="zh-CN" sz="1600" dirty="0" smtClean="0">
                <a:latin typeface="微软雅黑" panose="020B0503020204020204" pitchFamily="34" charset="-122"/>
                <a:ea typeface="微软雅黑" panose="020B0503020204020204" pitchFamily="34" charset="-122"/>
              </a:rPr>
              <a:t>MPI</a:t>
            </a:r>
            <a:r>
              <a:rPr lang="zh-CN" altLang="en-US" sz="1600" dirty="0" smtClean="0">
                <a:latin typeface="微软雅黑" panose="020B0503020204020204" pitchFamily="34" charset="-122"/>
                <a:ea typeface="微软雅黑" panose="020B0503020204020204" pitchFamily="34" charset="-122"/>
              </a:rPr>
              <a:t>、多核多线程</a:t>
            </a:r>
            <a:endParaRPr lang="zh-CN" altLang="en-US" sz="1600" dirty="0">
              <a:latin typeface="微软雅黑" panose="020B0503020204020204" pitchFamily="34" charset="-122"/>
              <a:ea typeface="微软雅黑" panose="020B0503020204020204" pitchFamily="34" charset="-122"/>
            </a:endParaRPr>
          </a:p>
        </p:txBody>
      </p:sp>
      <p:sp>
        <p:nvSpPr>
          <p:cNvPr id="7" name="矩形 6"/>
          <p:cNvSpPr/>
          <p:nvPr/>
        </p:nvSpPr>
        <p:spPr>
          <a:xfrm>
            <a:off x="5514975" y="1997015"/>
            <a:ext cx="3629025" cy="1877433"/>
          </a:xfrm>
          <a:prstGeom prst="rect">
            <a:avLst/>
          </a:prstGeom>
        </p:spPr>
        <p:txBody>
          <a:bodyPr wrap="square" lIns="91436" tIns="45718" rIns="91436" bIns="45718">
            <a:spAutoFit/>
          </a:bodyPr>
          <a:lstStyle/>
          <a:p>
            <a:pPr defTabSz="914400"/>
            <a:r>
              <a:rPr lang="zh-CN" altLang="en-US" sz="2000" b="1" dirty="0" smtClean="0">
                <a:solidFill>
                  <a:prstClr val="black"/>
                </a:solidFill>
                <a:latin typeface="微软雅黑" panose="020B0503020204020204" pitchFamily="34" charset="-122"/>
                <a:ea typeface="微软雅黑" panose="020B0503020204020204" pitchFamily="34" charset="-122"/>
              </a:rPr>
              <a:t>适用课程：</a:t>
            </a:r>
            <a:endParaRPr lang="en-US" altLang="zh-CN" sz="2000" b="1" dirty="0" smtClean="0">
              <a:solidFill>
                <a:prstClr val="black"/>
              </a:solidFill>
              <a:latin typeface="微软雅黑" panose="020B0503020204020204" pitchFamily="34" charset="-122"/>
              <a:ea typeface="微软雅黑" panose="020B0503020204020204" pitchFamily="34" charset="-122"/>
            </a:endParaRPr>
          </a:p>
          <a:p>
            <a:pPr defTabSz="914400"/>
            <a:r>
              <a:rPr lang="en-US" altLang="zh-CN" sz="2000" dirty="0" smtClean="0">
                <a:solidFill>
                  <a:prstClr val="black"/>
                </a:solidFill>
                <a:latin typeface="微软雅黑" panose="020B0503020204020204" pitchFamily="34" charset="-122"/>
                <a:ea typeface="微软雅黑" panose="020B0503020204020204" pitchFamily="34" charset="-122"/>
              </a:rPr>
              <a:t>《</a:t>
            </a:r>
            <a:r>
              <a:rPr lang="zh-CN" altLang="en-US" sz="2000" dirty="0" smtClean="0">
                <a:solidFill>
                  <a:prstClr val="black"/>
                </a:solidFill>
                <a:latin typeface="微软雅黑" panose="020B0503020204020204" pitchFamily="34" charset="-122"/>
                <a:ea typeface="微软雅黑" panose="020B0503020204020204" pitchFamily="34" charset="-122"/>
              </a:rPr>
              <a:t>并行程序设计</a:t>
            </a:r>
            <a:r>
              <a:rPr lang="en-US" altLang="zh-CN" sz="2000" dirty="0" smtClean="0">
                <a:solidFill>
                  <a:prstClr val="black"/>
                </a:solidFill>
                <a:latin typeface="微软雅黑" panose="020B0503020204020204" pitchFamily="34" charset="-122"/>
                <a:ea typeface="微软雅黑" panose="020B0503020204020204" pitchFamily="34" charset="-122"/>
              </a:rPr>
              <a:t>/</a:t>
            </a:r>
            <a:r>
              <a:rPr lang="zh-CN" altLang="en-US" sz="2000" dirty="0" smtClean="0">
                <a:solidFill>
                  <a:prstClr val="black"/>
                </a:solidFill>
                <a:latin typeface="微软雅黑" panose="020B0503020204020204" pitchFamily="34" charset="-122"/>
                <a:ea typeface="微软雅黑" panose="020B0503020204020204" pitchFamily="34" charset="-122"/>
              </a:rPr>
              <a:t>并行计算</a:t>
            </a:r>
            <a:r>
              <a:rPr lang="en-US" altLang="zh-CN" sz="2000" dirty="0" smtClean="0">
                <a:solidFill>
                  <a:prstClr val="black"/>
                </a:solidFill>
                <a:latin typeface="微软雅黑" panose="020B0503020204020204" pitchFamily="34" charset="-122"/>
                <a:ea typeface="微软雅黑" panose="020B0503020204020204" pitchFamily="34" charset="-122"/>
              </a:rPr>
              <a:t>》</a:t>
            </a:r>
            <a:endParaRPr lang="en-US" altLang="zh-CN" sz="2000" dirty="0" smtClean="0">
              <a:solidFill>
                <a:prstClr val="black"/>
              </a:solidFill>
              <a:latin typeface="微软雅黑" panose="020B0503020204020204" pitchFamily="34" charset="-122"/>
              <a:ea typeface="微软雅黑" panose="020B0503020204020204" pitchFamily="34" charset="-122"/>
            </a:endParaRPr>
          </a:p>
          <a:p>
            <a:pPr defTabSz="914400"/>
            <a:endParaRPr lang="en-US" altLang="zh-CN" sz="2000" dirty="0" smtClean="0">
              <a:solidFill>
                <a:prstClr val="black"/>
              </a:solidFill>
              <a:latin typeface="微软雅黑" panose="020B0503020204020204" pitchFamily="34" charset="-122"/>
              <a:ea typeface="微软雅黑" panose="020B0503020204020204" pitchFamily="34" charset="-122"/>
            </a:endParaRPr>
          </a:p>
          <a:p>
            <a:pPr defTabSz="914400"/>
            <a:r>
              <a:rPr lang="en-US" altLang="zh-CN" sz="2000" dirty="0" smtClean="0">
                <a:solidFill>
                  <a:prstClr val="black"/>
                </a:solidFill>
                <a:latin typeface="微软雅黑" panose="020B0503020204020204" pitchFamily="34" charset="-122"/>
                <a:ea typeface="微软雅黑" panose="020B0503020204020204" pitchFamily="34" charset="-122"/>
              </a:rPr>
              <a:t>《</a:t>
            </a:r>
            <a:r>
              <a:rPr lang="zh-CN" altLang="en-US" sz="2000" dirty="0" smtClean="0">
                <a:solidFill>
                  <a:prstClr val="black"/>
                </a:solidFill>
                <a:latin typeface="微软雅黑" panose="020B0503020204020204" pitchFamily="34" charset="-122"/>
                <a:ea typeface="微软雅黑" panose="020B0503020204020204" pitchFamily="34" charset="-122"/>
              </a:rPr>
              <a:t>操作系统实验</a:t>
            </a:r>
            <a:r>
              <a:rPr lang="en-US" altLang="zh-CN" sz="2000" dirty="0" smtClean="0">
                <a:solidFill>
                  <a:prstClr val="black"/>
                </a:solidFill>
                <a:latin typeface="微软雅黑" panose="020B0503020204020204" pitchFamily="34" charset="-122"/>
                <a:ea typeface="微软雅黑" panose="020B0503020204020204" pitchFamily="34" charset="-122"/>
              </a:rPr>
              <a:t>》</a:t>
            </a:r>
            <a:endParaRPr lang="en-US" altLang="zh-CN" sz="2000" dirty="0" smtClean="0">
              <a:solidFill>
                <a:prstClr val="black"/>
              </a:solidFill>
              <a:latin typeface="微软雅黑" panose="020B0503020204020204" pitchFamily="34" charset="-122"/>
              <a:ea typeface="微软雅黑" panose="020B0503020204020204" pitchFamily="34" charset="-122"/>
            </a:endParaRPr>
          </a:p>
          <a:p>
            <a:pPr defTabSz="914400"/>
            <a:r>
              <a:rPr lang="en-US" altLang="zh-CN" sz="1100" dirty="0" smtClean="0">
                <a:solidFill>
                  <a:prstClr val="black"/>
                </a:solidFill>
                <a:latin typeface="微软雅黑" panose="020B0503020204020204" pitchFamily="34" charset="-122"/>
                <a:ea typeface="微软雅黑" panose="020B0503020204020204" pitchFamily="34" charset="-122"/>
              </a:rPr>
              <a:t>   </a:t>
            </a:r>
            <a:r>
              <a:rPr lang="zh-CN" altLang="en-US" sz="1100" dirty="0" smtClean="0">
                <a:solidFill>
                  <a:prstClr val="black"/>
                </a:solidFill>
                <a:latin typeface="微软雅黑" panose="020B0503020204020204" pitchFamily="34" charset="-122"/>
                <a:ea typeface="微软雅黑" panose="020B0503020204020204" pitchFamily="34" charset="-122"/>
              </a:rPr>
              <a:t>多进程实验（</a:t>
            </a:r>
            <a:r>
              <a:rPr lang="en-US" altLang="zh-CN" sz="1100" dirty="0" smtClean="0">
                <a:solidFill>
                  <a:prstClr val="black"/>
                </a:solidFill>
                <a:latin typeface="微软雅黑" panose="020B0503020204020204" pitchFamily="34" charset="-122"/>
                <a:ea typeface="微软雅黑" panose="020B0503020204020204" pitchFamily="34" charset="-122"/>
              </a:rPr>
              <a:t>wait </a:t>
            </a:r>
            <a:r>
              <a:rPr lang="zh-CN" altLang="en-US" sz="1100" dirty="0" smtClean="0">
                <a:solidFill>
                  <a:prstClr val="black"/>
                </a:solidFill>
                <a:latin typeface="微软雅黑" panose="020B0503020204020204" pitchFamily="34" charset="-122"/>
                <a:ea typeface="微软雅黑" panose="020B0503020204020204" pitchFamily="34" charset="-122"/>
              </a:rPr>
              <a:t>与</a:t>
            </a:r>
            <a:r>
              <a:rPr lang="en-US" altLang="zh-CN" sz="1100" dirty="0" smtClean="0">
                <a:solidFill>
                  <a:prstClr val="black"/>
                </a:solidFill>
                <a:latin typeface="微软雅黑" panose="020B0503020204020204" pitchFamily="34" charset="-122"/>
                <a:ea typeface="微软雅黑" panose="020B0503020204020204" pitchFamily="34" charset="-122"/>
              </a:rPr>
              <a:t>fork</a:t>
            </a:r>
            <a:r>
              <a:rPr lang="zh-CN" altLang="en-US" sz="1100" dirty="0" smtClean="0">
                <a:solidFill>
                  <a:prstClr val="black"/>
                </a:solidFill>
                <a:latin typeface="微软雅黑" panose="020B0503020204020204" pitchFamily="34" charset="-122"/>
                <a:ea typeface="微软雅黑" panose="020B0503020204020204" pitchFamily="34" charset="-122"/>
              </a:rPr>
              <a:t>）</a:t>
            </a:r>
            <a:endParaRPr lang="en-US" altLang="zh-CN" sz="1100" dirty="0" smtClean="0">
              <a:solidFill>
                <a:prstClr val="black"/>
              </a:solidFill>
              <a:latin typeface="微软雅黑" panose="020B0503020204020204" pitchFamily="34" charset="-122"/>
              <a:ea typeface="微软雅黑" panose="020B0503020204020204" pitchFamily="34" charset="-122"/>
            </a:endParaRPr>
          </a:p>
          <a:p>
            <a:pPr defTabSz="914400"/>
            <a:r>
              <a:rPr lang="en-US" altLang="zh-CN" sz="1100" dirty="0" smtClean="0">
                <a:solidFill>
                  <a:prstClr val="black"/>
                </a:solidFill>
                <a:latin typeface="微软雅黑" panose="020B0503020204020204" pitchFamily="34" charset="-122"/>
                <a:ea typeface="微软雅黑" panose="020B0503020204020204" pitchFamily="34" charset="-122"/>
              </a:rPr>
              <a:t>   </a:t>
            </a:r>
            <a:r>
              <a:rPr lang="zh-CN" altLang="en-US" sz="1100" dirty="0" smtClean="0">
                <a:solidFill>
                  <a:prstClr val="black"/>
                </a:solidFill>
                <a:latin typeface="微软雅黑" panose="020B0503020204020204" pitchFamily="34" charset="-122"/>
                <a:ea typeface="微软雅黑" panose="020B0503020204020204" pitchFamily="34" charset="-122"/>
              </a:rPr>
              <a:t>信号量</a:t>
            </a:r>
            <a:endParaRPr lang="en-US" altLang="zh-CN" sz="1100" dirty="0" smtClean="0">
              <a:solidFill>
                <a:prstClr val="black"/>
              </a:solidFill>
              <a:latin typeface="微软雅黑" panose="020B0503020204020204" pitchFamily="34" charset="-122"/>
              <a:ea typeface="微软雅黑" panose="020B0503020204020204" pitchFamily="34" charset="-122"/>
            </a:endParaRPr>
          </a:p>
          <a:p>
            <a:pPr defTabSz="914400"/>
            <a:r>
              <a:rPr lang="en-US" altLang="zh-CN" sz="1100" dirty="0" smtClean="0">
                <a:solidFill>
                  <a:prstClr val="black"/>
                </a:solidFill>
                <a:latin typeface="微软雅黑" panose="020B0503020204020204" pitchFamily="34" charset="-122"/>
                <a:ea typeface="微软雅黑" panose="020B0503020204020204" pitchFamily="34" charset="-122"/>
              </a:rPr>
              <a:t>   </a:t>
            </a:r>
            <a:r>
              <a:rPr lang="zh-CN" altLang="en-US" sz="1100" dirty="0" smtClean="0">
                <a:solidFill>
                  <a:prstClr val="black"/>
                </a:solidFill>
                <a:latin typeface="微软雅黑" panose="020B0503020204020204" pitchFamily="34" charset="-122"/>
                <a:ea typeface="微软雅黑" panose="020B0503020204020204" pitchFamily="34" charset="-122"/>
              </a:rPr>
              <a:t>生产者消费者</a:t>
            </a:r>
            <a:endParaRPr lang="en-US" altLang="zh-CN" sz="1100" dirty="0" smtClean="0">
              <a:solidFill>
                <a:prstClr val="black"/>
              </a:solidFill>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nvPicPr>
        <p:blipFill>
          <a:blip r:embed="rId1" cstate="print"/>
          <a:srcRect/>
          <a:stretch>
            <a:fillRect/>
          </a:stretch>
        </p:blipFill>
        <p:spPr bwMode="auto">
          <a:xfrm>
            <a:off x="1" y="2277552"/>
            <a:ext cx="5241131" cy="2913574"/>
          </a:xfrm>
          <a:prstGeom prst="rect">
            <a:avLst/>
          </a:prstGeom>
          <a:noFill/>
          <a:ln w="9525">
            <a:noFill/>
            <a:miter lim="800000"/>
            <a:headEnd/>
            <a:tailEnd/>
          </a:ln>
        </p:spPr>
      </p:pic>
      <p:grpSp>
        <p:nvGrpSpPr>
          <p:cNvPr id="4" name="组合 7"/>
          <p:cNvGrpSpPr/>
          <p:nvPr/>
        </p:nvGrpSpPr>
        <p:grpSpPr>
          <a:xfrm>
            <a:off x="1366572" y="4314821"/>
            <a:ext cx="3272104" cy="419100"/>
            <a:chOff x="4989689" y="3849534"/>
            <a:chExt cx="6513692" cy="409663"/>
          </a:xfrm>
        </p:grpSpPr>
        <p:sp>
          <p:nvSpPr>
            <p:cNvPr id="9" name="圆角矩形 8"/>
            <p:cNvSpPr/>
            <p:nvPr/>
          </p:nvSpPr>
          <p:spPr>
            <a:xfrm>
              <a:off x="4989689" y="3860792"/>
              <a:ext cx="6479822" cy="38296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a:endParaRPr lang="zh-CN" altLang="en-US" dirty="0">
                <a:solidFill>
                  <a:prstClr val="white"/>
                </a:solidFill>
              </a:endParaRPr>
            </a:p>
          </p:txBody>
        </p:sp>
        <p:sp>
          <p:nvSpPr>
            <p:cNvPr id="10" name="TextBox 9"/>
            <p:cNvSpPr txBox="1"/>
            <p:nvPr/>
          </p:nvSpPr>
          <p:spPr>
            <a:xfrm>
              <a:off x="7287928" y="3849534"/>
              <a:ext cx="4215453" cy="409663"/>
            </a:xfrm>
            <a:prstGeom prst="rect">
              <a:avLst/>
            </a:prstGeom>
            <a:solidFill>
              <a:srgbClr val="C00000"/>
            </a:solidFill>
            <a:ln>
              <a:solidFill>
                <a:srgbClr val="C00000"/>
              </a:solidFill>
            </a:ln>
          </p:spPr>
          <p:txBody>
            <a:bodyPr wrap="square" rtlCol="0" anchor="ctr">
              <a:no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三个指标全面评测并行</a:t>
              </a:r>
              <a:r>
                <a:rPr lang="en-US" altLang="zh-CN" sz="1200" dirty="0" smtClean="0">
                  <a:solidFill>
                    <a:schemeClr val="bg1"/>
                  </a:solidFill>
                  <a:latin typeface="微软雅黑" panose="020B0503020204020204" pitchFamily="34" charset="-122"/>
                  <a:ea typeface="微软雅黑" panose="020B0503020204020204" pitchFamily="34" charset="-122"/>
                </a:rPr>
                <a:t>/</a:t>
              </a:r>
              <a:r>
                <a:rPr lang="zh-CN" altLang="en-US" sz="1200" dirty="0" smtClean="0">
                  <a:solidFill>
                    <a:schemeClr val="bg1"/>
                  </a:solidFill>
                  <a:latin typeface="微软雅黑" panose="020B0503020204020204" pitchFamily="34" charset="-122"/>
                  <a:ea typeface="微软雅黑" panose="020B0503020204020204" pitchFamily="34" charset="-122"/>
                </a:rPr>
                <a:t>分布式程序</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a:off x="5601204" y="4233476"/>
            <a:ext cx="3342771" cy="715581"/>
          </a:xfrm>
          <a:prstGeom prst="rect">
            <a:avLst/>
          </a:prstGeom>
        </p:spPr>
        <p:txBody>
          <a:bodyPr wrap="square" lIns="68580" tIns="34290" rIns="68580" bIns="34290">
            <a:spAutoFit/>
          </a:bodyPr>
          <a:lstStyle/>
          <a:p>
            <a:r>
              <a:rPr lang="en-US" altLang="zh-CN" sz="1500" b="1" dirty="0" smtClean="0">
                <a:latin typeface="微软雅黑" panose="020B0503020204020204" pitchFamily="34" charset="-122"/>
                <a:ea typeface="微软雅黑" panose="020B0503020204020204" pitchFamily="34" charset="-122"/>
              </a:rPr>
              <a:t>ACM/IEEE CS2013</a:t>
            </a:r>
            <a:r>
              <a:rPr lang="zh-CN" altLang="en-US" sz="1500" b="1" dirty="0" smtClean="0">
                <a:latin typeface="微软雅黑" panose="020B0503020204020204" pitchFamily="34" charset="-122"/>
                <a:ea typeface="微软雅黑" panose="020B0503020204020204" pitchFamily="34" charset="-122"/>
              </a:rPr>
              <a:t>新增课程体系：</a:t>
            </a:r>
            <a:endParaRPr lang="en-US" altLang="zh-CN" sz="1500" b="1" dirty="0" smtClean="0">
              <a:latin typeface="微软雅黑" panose="020B0503020204020204" pitchFamily="34" charset="-122"/>
              <a:ea typeface="微软雅黑" panose="020B0503020204020204" pitchFamily="34" charset="-122"/>
            </a:endParaRPr>
          </a:p>
          <a:p>
            <a:r>
              <a:rPr lang="zh-CN" altLang="en-US" b="1" dirty="0" smtClean="0">
                <a:solidFill>
                  <a:srgbClr val="C00000"/>
                </a:solidFill>
                <a:latin typeface="微软雅黑" panose="020B0503020204020204" pitchFamily="34" charset="-122"/>
                <a:ea typeface="微软雅黑" panose="020B0503020204020204" pitchFamily="34" charset="-122"/>
              </a:rPr>
              <a:t>并行和分布式计算（</a:t>
            </a:r>
            <a:r>
              <a:rPr lang="en-US" altLang="zh-CN" b="1" dirty="0" smtClean="0">
                <a:solidFill>
                  <a:srgbClr val="C00000"/>
                </a:solidFill>
                <a:latin typeface="微软雅黑" panose="020B0503020204020204" pitchFamily="34" charset="-122"/>
                <a:ea typeface="微软雅黑" panose="020B0503020204020204" pitchFamily="34" charset="-122"/>
              </a:rPr>
              <a:t>PD</a:t>
            </a:r>
            <a:r>
              <a:rPr lang="zh-CN" altLang="en-US" b="1" dirty="0" smtClean="0">
                <a:solidFill>
                  <a:srgbClr val="C00000"/>
                </a:solidFill>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、信息安全、系统基础、基于平台的开发 等</a:t>
            </a:r>
            <a:endParaRPr lang="zh-CN" altLang="en-US" dirty="0">
              <a:latin typeface="微软雅黑" panose="020B0503020204020204" pitchFamily="34" charset="-122"/>
              <a:ea typeface="微软雅黑" panose="020B0503020204020204" pitchFamily="34" charset="-122"/>
            </a:endParaRPr>
          </a:p>
        </p:txBody>
      </p:sp>
      <p:sp>
        <p:nvSpPr>
          <p:cNvPr id="13"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平台：并行计算</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96566" y="1048377"/>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并行程序的自动评测</a:t>
            </a:r>
            <a:r>
              <a:rPr lang="zh-CN" altLang="en-US" dirty="0" smtClean="0">
                <a:latin typeface="微软雅黑" panose="020B0503020204020204" pitchFamily="34" charset="-122"/>
                <a:ea typeface="微软雅黑" panose="020B0503020204020204" pitchFamily="34" charset="-122"/>
              </a:rPr>
              <a:t>：评判报告可视化</a:t>
            </a:r>
            <a:endParaRPr lang="en-US" altLang="zh-CN" dirty="0" smtClean="0">
              <a:latin typeface="微软雅黑" panose="020B0503020204020204" pitchFamily="34" charset="-122"/>
              <a:ea typeface="微软雅黑" panose="020B0503020204020204" pitchFamily="34" charset="-122"/>
            </a:endParaRPr>
          </a:p>
        </p:txBody>
      </p:sp>
      <p:pic>
        <p:nvPicPr>
          <p:cNvPr id="44035" name="Picture 3"/>
          <p:cNvPicPr>
            <a:picLocks noChangeAspect="1" noChangeArrowheads="1"/>
          </p:cNvPicPr>
          <p:nvPr/>
        </p:nvPicPr>
        <p:blipFill>
          <a:blip r:embed="rId1" cstate="print"/>
          <a:srcRect/>
          <a:stretch>
            <a:fillRect/>
          </a:stretch>
        </p:blipFill>
        <p:spPr bwMode="auto">
          <a:xfrm>
            <a:off x="6189324" y="1821969"/>
            <a:ext cx="2640351" cy="3321531"/>
          </a:xfrm>
          <a:prstGeom prst="rect">
            <a:avLst/>
          </a:prstGeom>
          <a:noFill/>
          <a:ln w="9525">
            <a:noFill/>
            <a:miter lim="800000"/>
            <a:headEnd/>
            <a:tailEnd/>
          </a:ln>
          <a:effectLst/>
        </p:spPr>
      </p:pic>
      <p:pic>
        <p:nvPicPr>
          <p:cNvPr id="1026" name="Picture 2"/>
          <p:cNvPicPr>
            <a:picLocks noChangeAspect="1" noChangeArrowheads="1"/>
          </p:cNvPicPr>
          <p:nvPr/>
        </p:nvPicPr>
        <p:blipFill>
          <a:blip r:embed="rId2" cstate="print"/>
          <a:srcRect/>
          <a:stretch>
            <a:fillRect/>
          </a:stretch>
        </p:blipFill>
        <p:spPr bwMode="auto">
          <a:xfrm>
            <a:off x="547687" y="1811870"/>
            <a:ext cx="4805363" cy="1339715"/>
          </a:xfrm>
          <a:prstGeom prst="rect">
            <a:avLst/>
          </a:prstGeom>
          <a:noFill/>
          <a:ln w="9525">
            <a:noFill/>
            <a:miter lim="800000"/>
            <a:headEnd/>
            <a:tailEnd/>
          </a:ln>
        </p:spPr>
      </p:pic>
      <p:sp>
        <p:nvSpPr>
          <p:cNvPr id="1028" name="AutoShape 4" descr="http://judge.buaa.edu.cn/assignment/parallel/executiontimeImage.jsp?assignID=228&amp;problemID=1000"/>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lstStyle/>
          <a:p>
            <a:endParaRPr lang="zh-CN" altLang="en-US"/>
          </a:p>
        </p:txBody>
      </p:sp>
      <p:sp>
        <p:nvSpPr>
          <p:cNvPr id="1030" name="AutoShape 6" descr="http://judge.buaa.edu.cn/assignment/parallel/executiontimeImage.jsp?assignID=228&amp;problemID=1000"/>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lstStyle/>
          <a:p>
            <a:endParaRPr lang="zh-CN" altLang="en-US"/>
          </a:p>
        </p:txBody>
      </p:sp>
      <p:pic>
        <p:nvPicPr>
          <p:cNvPr id="1032" name="Picture 8"/>
          <p:cNvPicPr>
            <a:picLocks noChangeAspect="1" noChangeArrowheads="1"/>
          </p:cNvPicPr>
          <p:nvPr/>
        </p:nvPicPr>
        <p:blipFill>
          <a:blip r:embed="rId3" cstate="print"/>
          <a:srcRect/>
          <a:stretch>
            <a:fillRect/>
          </a:stretch>
        </p:blipFill>
        <p:spPr bwMode="auto">
          <a:xfrm>
            <a:off x="152400" y="3190875"/>
            <a:ext cx="2673000" cy="1926826"/>
          </a:xfrm>
          <a:prstGeom prst="rect">
            <a:avLst/>
          </a:prstGeom>
          <a:noFill/>
          <a:ln w="9525">
            <a:noFill/>
            <a:miter lim="800000"/>
            <a:headEnd/>
            <a:tailEnd/>
          </a:ln>
        </p:spPr>
      </p:pic>
      <p:pic>
        <p:nvPicPr>
          <p:cNvPr id="1033" name="Picture 9"/>
          <p:cNvPicPr>
            <a:picLocks noChangeAspect="1" noChangeArrowheads="1"/>
          </p:cNvPicPr>
          <p:nvPr/>
        </p:nvPicPr>
        <p:blipFill>
          <a:blip r:embed="rId4" cstate="print"/>
          <a:srcRect/>
          <a:stretch>
            <a:fillRect/>
          </a:stretch>
        </p:blipFill>
        <p:spPr bwMode="auto">
          <a:xfrm>
            <a:off x="3033713" y="3209925"/>
            <a:ext cx="2619000" cy="1913339"/>
          </a:xfrm>
          <a:prstGeom prst="rect">
            <a:avLst/>
          </a:prstGeom>
          <a:noFill/>
          <a:ln w="9525">
            <a:noFill/>
            <a:miter lim="800000"/>
            <a:headEnd/>
            <a:tailEnd/>
          </a:ln>
        </p:spPr>
      </p:pic>
      <p:sp>
        <p:nvSpPr>
          <p:cNvPr id="11"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平台：并行计算</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96566" y="1048377"/>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并行程序的自动评测</a:t>
            </a:r>
            <a:r>
              <a:rPr lang="zh-CN" altLang="en-US" dirty="0" smtClean="0">
                <a:latin typeface="微软雅黑" panose="020B0503020204020204" pitchFamily="34" charset="-122"/>
                <a:ea typeface="微软雅黑" panose="020B0503020204020204" pitchFamily="34" charset="-122"/>
              </a:rPr>
              <a:t>：虚实结合的自动评测环境</a:t>
            </a:r>
            <a:endParaRPr lang="en-US" altLang="zh-CN" dirty="0" smtClean="0">
              <a:latin typeface="微软雅黑" panose="020B0503020204020204" pitchFamily="34" charset="-122"/>
              <a:ea typeface="微软雅黑" panose="020B0503020204020204" pitchFamily="34" charset="-122"/>
            </a:endParaRPr>
          </a:p>
        </p:txBody>
      </p:sp>
      <p:sp>
        <p:nvSpPr>
          <p:cNvPr id="1028" name="AutoShape 4" descr="http://judge.buaa.edu.cn/assignment/parallel/executiontimeImage.jsp?assignID=228&amp;problemID=1000"/>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lstStyle/>
          <a:p>
            <a:endParaRPr lang="zh-CN" altLang="en-US"/>
          </a:p>
        </p:txBody>
      </p:sp>
      <p:sp>
        <p:nvSpPr>
          <p:cNvPr id="1030" name="AutoShape 6" descr="http://judge.buaa.edu.cn/assignment/parallel/executiontimeImage.jsp?assignID=228&amp;problemID=1000"/>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lstStyle/>
          <a:p>
            <a:endParaRPr lang="zh-CN" altLang="en-US"/>
          </a:p>
        </p:txBody>
      </p:sp>
      <p:sp>
        <p:nvSpPr>
          <p:cNvPr id="11"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平台：并行计算</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307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3073" name="Object 1"/>
          <p:cNvGraphicFramePr>
            <a:graphicFrameLocks noChangeAspect="1"/>
          </p:cNvGraphicFramePr>
          <p:nvPr/>
        </p:nvGraphicFramePr>
        <p:xfrm>
          <a:off x="770021" y="2606842"/>
          <a:ext cx="2935704" cy="1511969"/>
        </p:xfrm>
        <a:graphic>
          <a:graphicData uri="http://schemas.openxmlformats.org/presentationml/2006/ole">
            <mc:AlternateContent xmlns:mc="http://schemas.openxmlformats.org/markup-compatibility/2006">
              <mc:Choice xmlns:v="urn:schemas-microsoft-com:vml" Requires="v">
                <p:oleObj spid="_x0000_s1025" name="" r:id="rId1" imgW="3517900" imgH="1955800" progId="">
                  <p:embed/>
                </p:oleObj>
              </mc:Choice>
              <mc:Fallback>
                <p:oleObj name="" r:id="rId1" imgW="3517900" imgH="1955800" progId="">
                  <p:embed/>
                  <p:pic>
                    <p:nvPicPr>
                      <p:cNvPr id="0" name="图片 1024" descr="image55"/>
                      <p:cNvPicPr>
                        <a:picLocks noChangeAspect="1"/>
                      </p:cNvPicPr>
                      <p:nvPr/>
                    </p:nvPicPr>
                    <p:blipFill>
                      <a:blip r:embed="rId2"/>
                      <a:stretch>
                        <a:fillRect/>
                      </a:stretch>
                    </p:blipFill>
                    <p:spPr>
                      <a:xfrm>
                        <a:off x="770021" y="2606842"/>
                        <a:ext cx="2935704" cy="1511969"/>
                      </a:xfrm>
                      <a:prstGeom prst="rect">
                        <a:avLst/>
                      </a:prstGeom>
                      <a:noFill/>
                      <a:ln w="9525">
                        <a:noFill/>
                      </a:ln>
                    </p:spPr>
                  </p:pic>
                </p:oleObj>
              </mc:Fallback>
            </mc:AlternateContent>
          </a:graphicData>
        </a:graphic>
      </p:graphicFrame>
      <p:sp>
        <p:nvSpPr>
          <p:cNvPr id="30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3075" name="Object 3"/>
          <p:cNvGraphicFramePr>
            <a:graphicFrameLocks noChangeAspect="1"/>
          </p:cNvGraphicFramePr>
          <p:nvPr/>
        </p:nvGraphicFramePr>
        <p:xfrm>
          <a:off x="5029202" y="2462463"/>
          <a:ext cx="2705100" cy="1704975"/>
        </p:xfrm>
        <a:graphic>
          <a:graphicData uri="http://schemas.openxmlformats.org/presentationml/2006/ole">
            <mc:AlternateContent xmlns:mc="http://schemas.openxmlformats.org/markup-compatibility/2006">
              <mc:Choice xmlns:v="urn:schemas-microsoft-com:vml" Requires="v">
                <p:oleObj spid="_x0000_s1026" name="" r:id="rId3" imgW="3606800" imgH="2286000" progId="">
                  <p:embed/>
                </p:oleObj>
              </mc:Choice>
              <mc:Fallback>
                <p:oleObj name="" r:id="rId3" imgW="3606800" imgH="2286000" progId="">
                  <p:embed/>
                  <p:pic>
                    <p:nvPicPr>
                      <p:cNvPr id="0" name="图片 1025" descr="image56"/>
                      <p:cNvPicPr>
                        <a:picLocks noChangeAspect="1"/>
                      </p:cNvPicPr>
                      <p:nvPr/>
                    </p:nvPicPr>
                    <p:blipFill>
                      <a:blip r:embed="rId4"/>
                      <a:stretch>
                        <a:fillRect/>
                      </a:stretch>
                    </p:blipFill>
                    <p:spPr>
                      <a:xfrm>
                        <a:off x="5029202" y="2462463"/>
                        <a:ext cx="2705100" cy="1704975"/>
                      </a:xfrm>
                      <a:prstGeom prst="rect">
                        <a:avLst/>
                      </a:prstGeom>
                      <a:noFill/>
                      <a:ln w="9525">
                        <a:noFill/>
                      </a:ln>
                    </p:spPr>
                  </p:pic>
                </p:oleObj>
              </mc:Fallback>
            </mc:AlternateContent>
          </a:graphicData>
        </a:graphic>
      </p:graphicFrame>
      <p:sp>
        <p:nvSpPr>
          <p:cNvPr id="14" name="矩形 13"/>
          <p:cNvSpPr/>
          <p:nvPr/>
        </p:nvSpPr>
        <p:spPr>
          <a:xfrm>
            <a:off x="1432072" y="4270276"/>
            <a:ext cx="1824476" cy="307777"/>
          </a:xfrm>
          <a:prstGeom prst="rect">
            <a:avLst/>
          </a:prstGeom>
        </p:spPr>
        <p:txBody>
          <a:bodyPr wrap="square">
            <a:spAutoFit/>
          </a:bodyPr>
          <a:lstStyle/>
          <a:p>
            <a:r>
              <a:rPr lang="zh-CN" altLang="en-US" sz="1400" dirty="0" smtClean="0">
                <a:latin typeface="微软雅黑" panose="020B0503020204020204" pitchFamily="34" charset="-122"/>
                <a:ea typeface="微软雅黑" panose="020B0503020204020204" pitchFamily="34" charset="-122"/>
              </a:rPr>
              <a:t>多线程评测“集群”</a:t>
            </a:r>
            <a:endParaRPr lang="en-US" altLang="zh-CN" sz="1400" dirty="0" smtClean="0">
              <a:latin typeface="微软雅黑" panose="020B0503020204020204" pitchFamily="34" charset="-122"/>
              <a:ea typeface="微软雅黑" panose="020B0503020204020204" pitchFamily="34" charset="-122"/>
            </a:endParaRPr>
          </a:p>
        </p:txBody>
      </p:sp>
      <p:sp>
        <p:nvSpPr>
          <p:cNvPr id="15" name="矩形 14"/>
          <p:cNvSpPr/>
          <p:nvPr/>
        </p:nvSpPr>
        <p:spPr>
          <a:xfrm>
            <a:off x="994610" y="1555835"/>
            <a:ext cx="6841958" cy="584775"/>
          </a:xfrm>
          <a:prstGeom prst="rect">
            <a:avLst/>
          </a:prstGeom>
        </p:spPr>
        <p:txBody>
          <a:bodyPr wrap="square">
            <a:spAutoFit/>
          </a:bodyPr>
          <a:lstStyle/>
          <a:p>
            <a:r>
              <a:rPr lang="zh-CN" altLang="en-US" sz="1600" dirty="0" smtClean="0">
                <a:latin typeface="微软雅黑" panose="020B0503020204020204" pitchFamily="34" charset="-122"/>
                <a:ea typeface="微软雅黑" panose="020B0503020204020204" pitchFamily="34" charset="-122"/>
              </a:rPr>
              <a:t>既可以使用单台服务器虚拟出多线程和分布式集群环境，也可以直接使用现有高性能计算系统。</a:t>
            </a:r>
            <a:endParaRPr lang="zh-CN" altLang="en-US" sz="1600" dirty="0">
              <a:latin typeface="微软雅黑" panose="020B0503020204020204" pitchFamily="34" charset="-122"/>
              <a:ea typeface="微软雅黑" panose="020B0503020204020204" pitchFamily="34" charset="-122"/>
            </a:endParaRPr>
          </a:p>
        </p:txBody>
      </p:sp>
      <p:sp>
        <p:nvSpPr>
          <p:cNvPr id="16" name="矩形 15"/>
          <p:cNvSpPr/>
          <p:nvPr/>
        </p:nvSpPr>
        <p:spPr>
          <a:xfrm>
            <a:off x="5330303" y="4286318"/>
            <a:ext cx="2217507" cy="307777"/>
          </a:xfrm>
          <a:prstGeom prst="rect">
            <a:avLst/>
          </a:prstGeom>
        </p:spPr>
        <p:txBody>
          <a:bodyPr wrap="square">
            <a:spAutoFit/>
          </a:bodyPr>
          <a:lstStyle/>
          <a:p>
            <a:r>
              <a:rPr lang="en-US" altLang="zh-CN" sz="1400" dirty="0" smtClean="0">
                <a:latin typeface="微软雅黑" panose="020B0503020204020204" pitchFamily="34" charset="-122"/>
                <a:ea typeface="微软雅黑" panose="020B0503020204020204" pitchFamily="34" charset="-122"/>
              </a:rPr>
              <a:t>MPI</a:t>
            </a:r>
            <a:r>
              <a:rPr lang="zh-CN" altLang="en-US" sz="1400" dirty="0" smtClean="0">
                <a:latin typeface="微软雅黑" panose="020B0503020204020204" pitchFamily="34" charset="-122"/>
                <a:ea typeface="微软雅黑" panose="020B0503020204020204" pitchFamily="34" charset="-122"/>
              </a:rPr>
              <a:t>分布式评测“集群”</a:t>
            </a:r>
            <a:endParaRPr lang="en-US" altLang="zh-CN" sz="1400"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06</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864122" y="3239805"/>
            <a:ext cx="6116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软件工程</a:t>
            </a:r>
            <a:r>
              <a:rPr lang="zh-CN" altLang="en-US" sz="2400" dirty="0" smtClean="0">
                <a:latin typeface="微软雅黑" panose="020B0503020204020204" pitchFamily="34" charset="-122"/>
                <a:ea typeface="微软雅黑" panose="020B0503020204020204" pitchFamily="34" charset="-122"/>
              </a:rPr>
              <a:t>：完整的软件工程教学和实训体系</a:t>
            </a:r>
            <a:endParaRPr lang="zh-CN" altLang="en-US" sz="2400" dirty="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547972" y="3661173"/>
            <a:ext cx="4320779"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小组协作   </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小组互评</a:t>
            </a:r>
            <a:r>
              <a:rPr lang="en-US" altLang="zh-CN" dirty="0" smtClean="0">
                <a:solidFill>
                  <a:srgbClr val="4D4D4D"/>
                </a:solidFill>
                <a:latin typeface="微软雅黑" panose="020B0503020204020204" pitchFamily="34" charset="-122"/>
                <a:ea typeface="微软雅黑" panose="020B0503020204020204" pitchFamily="34" charset="-122"/>
              </a:rPr>
              <a:t>	◎</a:t>
            </a:r>
            <a:r>
              <a:rPr lang="zh-CN" altLang="en-US" dirty="0" smtClean="0">
                <a:solidFill>
                  <a:srgbClr val="4D4D4D"/>
                </a:solidFill>
                <a:latin typeface="微软雅黑" panose="020B0503020204020204" pitchFamily="34" charset="-122"/>
                <a:ea typeface="微软雅黑" panose="020B0503020204020204" pitchFamily="34" charset="-122"/>
              </a:rPr>
              <a:t>文档 </a:t>
            </a:r>
            <a:r>
              <a:rPr lang="en-US" altLang="zh-CN" dirty="0" smtClean="0">
                <a:solidFill>
                  <a:srgbClr val="4D4D4D"/>
                </a:solidFill>
                <a:latin typeface="微软雅黑" panose="020B0503020204020204" pitchFamily="34" charset="-122"/>
                <a:ea typeface="微软雅黑" panose="020B0503020204020204" pitchFamily="34" charset="-122"/>
              </a:rPr>
              <a:t>/ </a:t>
            </a:r>
            <a:r>
              <a:rPr lang="zh-CN" altLang="en-US" dirty="0" smtClean="0">
                <a:solidFill>
                  <a:srgbClr val="4D4D4D"/>
                </a:solidFill>
                <a:latin typeface="微软雅黑" panose="020B0503020204020204" pitchFamily="34" charset="-122"/>
                <a:ea typeface="微软雅黑" panose="020B0503020204020204" pitchFamily="34" charset="-122"/>
              </a:rPr>
              <a:t>源码查重</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en-US" altLang="zh-CN" dirty="0" err="1" smtClean="0">
                <a:solidFill>
                  <a:srgbClr val="4D4D4D"/>
                </a:solidFill>
                <a:latin typeface="微软雅黑" panose="020B0503020204020204" pitchFamily="34" charset="-122"/>
                <a:ea typeface="微软雅黑" panose="020B0503020204020204" pitchFamily="34" charset="-122"/>
              </a:rPr>
              <a:t>github</a:t>
            </a:r>
            <a:r>
              <a:rPr lang="zh-CN" altLang="en-US" dirty="0" smtClean="0">
                <a:solidFill>
                  <a:srgbClr val="4D4D4D"/>
                </a:solidFill>
                <a:latin typeface="微软雅黑" panose="020B0503020204020204" pitchFamily="34" charset="-122"/>
                <a:ea typeface="微软雅黑" panose="020B0503020204020204" pitchFamily="34" charset="-122"/>
              </a:rPr>
              <a:t>项目管理</a:t>
            </a:r>
            <a:r>
              <a:rPr lang="en-US" altLang="zh-CN" dirty="0" smtClean="0">
                <a:solidFill>
                  <a:srgbClr val="4D4D4D"/>
                </a:solidFill>
                <a:latin typeface="微软雅黑" panose="020B0503020204020204" pitchFamily="34" charset="-122"/>
                <a:ea typeface="微软雅黑" panose="020B0503020204020204" pitchFamily="34" charset="-122"/>
              </a:rPr>
              <a:t>	◎</a:t>
            </a:r>
            <a:r>
              <a:rPr lang="zh-CN" altLang="en-US" dirty="0" smtClean="0">
                <a:solidFill>
                  <a:srgbClr val="4D4D4D"/>
                </a:solidFill>
                <a:latin typeface="微软雅黑" panose="020B0503020204020204" pitchFamily="34" charset="-122"/>
                <a:ea typeface="微软雅黑" panose="020B0503020204020204" pitchFamily="34" charset="-122"/>
              </a:rPr>
              <a:t>增量式迭代开发辅助管理</a:t>
            </a:r>
            <a:endParaRPr lang="zh-CN" altLang="en-US"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cSld>
  <p:clrMapOvr>
    <a:masterClrMapping/>
  </p:clrMapOvr>
  <p:transition>
    <p:blinds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2"/>
            <a:ext cx="8229600" cy="3943349"/>
          </a:xfrm>
        </p:spPr>
        <p:txBody>
          <a:bodyPr>
            <a:normAutofit lnSpcReduction="10000"/>
          </a:bodyPr>
          <a:lstStyle/>
          <a:p>
            <a:r>
              <a:rPr lang="zh-CN" altLang="en-US" sz="2400" b="1" dirty="0" smtClean="0">
                <a:latin typeface="微软雅黑" panose="020B0503020204020204" pitchFamily="34" charset="-122"/>
                <a:ea typeface="微软雅黑" panose="020B0503020204020204" pitchFamily="34" charset="-122"/>
              </a:rPr>
              <a:t>丰富的题目类型</a:t>
            </a:r>
            <a:endParaRPr lang="en-US" altLang="zh-CN" sz="2400" b="1"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选择题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填空题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判断题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简答题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文件上传题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编程题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接口编程题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程序片段编程题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算法可视化</a:t>
            </a:r>
            <a:endParaRPr lang="en-US" altLang="zh-CN" sz="1500" dirty="0" smtClean="0">
              <a:latin typeface="微软雅黑" panose="020B0503020204020204" pitchFamily="34" charset="-122"/>
              <a:ea typeface="微软雅黑" panose="020B0503020204020204" pitchFamily="34" charset="-122"/>
            </a:endParaRPr>
          </a:p>
          <a:p>
            <a:pPr lvl="1"/>
            <a:r>
              <a:rPr lang="en-US" altLang="zh-CN" sz="1500" dirty="0" smtClean="0">
                <a:latin typeface="微软雅黑" panose="020B0503020204020204" pitchFamily="34" charset="-122"/>
                <a:ea typeface="微软雅黑" panose="020B0503020204020204" pitchFamily="34" charset="-122"/>
              </a:rPr>
              <a:t>SQL</a:t>
            </a:r>
            <a:r>
              <a:rPr lang="zh-CN" altLang="en-US" sz="1500" dirty="0" smtClean="0">
                <a:latin typeface="微软雅黑" panose="020B0503020204020204" pitchFamily="34" charset="-122"/>
                <a:ea typeface="微软雅黑" panose="020B0503020204020204" pitchFamily="34" charset="-122"/>
              </a:rPr>
              <a:t>评测题</a:t>
            </a:r>
            <a:endParaRPr lang="en-US" altLang="zh-CN" sz="1500" dirty="0" smtClean="0">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并行编程题</a:t>
            </a:r>
            <a:endParaRPr lang="en-US" altLang="zh-CN" sz="1500" dirty="0" smtClean="0">
              <a:latin typeface="微软雅黑" panose="020B0503020204020204" pitchFamily="34" charset="-122"/>
              <a:ea typeface="微软雅黑" panose="020B0503020204020204" pitchFamily="34" charset="-122"/>
            </a:endParaRPr>
          </a:p>
          <a:p>
            <a:pPr lvl="2"/>
            <a:r>
              <a:rPr lang="en-US" altLang="zh-CN" dirty="0" smtClean="0">
                <a:latin typeface="微软雅黑" panose="020B0503020204020204" pitchFamily="34" charset="-122"/>
                <a:ea typeface="微软雅黑" panose="020B0503020204020204" pitchFamily="34" charset="-122"/>
              </a:rPr>
              <a:t>MPI</a:t>
            </a:r>
            <a:r>
              <a:rPr lang="zh-CN" altLang="en-US" dirty="0" smtClean="0">
                <a:latin typeface="微软雅黑" panose="020B0503020204020204" pitchFamily="34" charset="-122"/>
                <a:ea typeface="微软雅黑" panose="020B0503020204020204" pitchFamily="34" charset="-122"/>
              </a:rPr>
              <a:t>分布式</a:t>
            </a:r>
            <a:endParaRPr lang="en-US" altLang="zh-CN" dirty="0" smtClean="0">
              <a:latin typeface="微软雅黑" panose="020B0503020204020204" pitchFamily="34" charset="-122"/>
              <a:ea typeface="微软雅黑" panose="020B0503020204020204" pitchFamily="34" charset="-122"/>
            </a:endParaRPr>
          </a:p>
          <a:p>
            <a:pPr lvl="2"/>
            <a:r>
              <a:rPr lang="zh-CN" altLang="en-US" dirty="0" smtClean="0">
                <a:latin typeface="微软雅黑" panose="020B0503020204020204" pitchFamily="34" charset="-122"/>
                <a:ea typeface="微软雅黑" panose="020B0503020204020204" pitchFamily="34" charset="-122"/>
              </a:rPr>
              <a:t>多线程</a:t>
            </a:r>
            <a:endParaRPr lang="en-US" altLang="zh-CN" dirty="0" smtClean="0">
              <a:latin typeface="微软雅黑" panose="020B0503020204020204" pitchFamily="34" charset="-122"/>
              <a:ea typeface="微软雅黑" panose="020B0503020204020204" pitchFamily="34" charset="-122"/>
            </a:endParaRPr>
          </a:p>
          <a:p>
            <a:pPr lvl="1"/>
            <a:r>
              <a:rPr lang="zh-CN" altLang="en-US" sz="1500" b="1" dirty="0" smtClean="0">
                <a:solidFill>
                  <a:srgbClr val="C00000"/>
                </a:solidFill>
                <a:latin typeface="微软雅黑" panose="020B0503020204020204" pitchFamily="34" charset="-122"/>
                <a:ea typeface="微软雅黑" panose="020B0503020204020204" pitchFamily="34" charset="-122"/>
              </a:rPr>
              <a:t>项目题</a:t>
            </a:r>
            <a:endParaRPr lang="en-US" altLang="zh-CN" sz="1500" b="1" dirty="0" smtClean="0">
              <a:solidFill>
                <a:srgbClr val="C00000"/>
              </a:solidFill>
              <a:latin typeface="微软雅黑" panose="020B0503020204020204" pitchFamily="34" charset="-122"/>
              <a:ea typeface="微软雅黑" panose="020B0503020204020204" pitchFamily="34" charset="-122"/>
            </a:endParaRPr>
          </a:p>
          <a:p>
            <a:pPr lvl="1"/>
            <a:r>
              <a:rPr lang="zh-CN" altLang="en-US" sz="1500" dirty="0" smtClean="0">
                <a:latin typeface="微软雅黑" panose="020B0503020204020204" pitchFamily="34" charset="-122"/>
                <a:ea typeface="微软雅黑" panose="020B0503020204020204" pitchFamily="34" charset="-122"/>
              </a:rPr>
              <a:t>通用评测题</a:t>
            </a:r>
            <a:endParaRPr lang="en-US" altLang="zh-CN" sz="1500" dirty="0" smtClean="0">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0" y="2708498"/>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3878933"/>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784826"/>
          </a:xfrm>
          <a:prstGeom prst="rect">
            <a:avLst/>
          </a:prstGeom>
          <a:noFill/>
        </p:spPr>
        <p:txBody>
          <a:bodyPr wrap="square" lIns="91436" tIns="45718" rIns="91436" bIns="45718" rtlCol="0">
            <a:spAutoFit/>
          </a:bodyPr>
          <a:lstStyle/>
          <a:p>
            <a:pPr defTabSz="914400"/>
            <a:r>
              <a:rPr lang="en-US" altLang="zh-CN" sz="1500" dirty="0" smtClean="0">
                <a:solidFill>
                  <a:prstClr val="black"/>
                </a:solidFill>
                <a:latin typeface="微软雅黑" panose="020B0503020204020204" pitchFamily="34" charset="-122"/>
                <a:ea typeface="微软雅黑" panose="020B0503020204020204" pitchFamily="34" charset="-122"/>
              </a:rPr>
              <a:t>5</a:t>
            </a:r>
            <a:r>
              <a:rPr lang="zh-CN" altLang="en-US" sz="1500" dirty="0" smtClean="0">
                <a:solidFill>
                  <a:prstClr val="black"/>
                </a:solidFill>
                <a:latin typeface="微软雅黑" panose="020B0503020204020204" pitchFamily="34" charset="-122"/>
                <a:ea typeface="微软雅黑" panose="020B0503020204020204" pitchFamily="34" charset="-122"/>
              </a:rPr>
              <a:t>类</a:t>
            </a:r>
            <a:endParaRPr lang="en-US" altLang="zh-CN" sz="15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500" b="1" dirty="0" smtClean="0">
                <a:solidFill>
                  <a:prstClr val="black"/>
                </a:solidFill>
                <a:latin typeface="微软雅黑" panose="020B0503020204020204" pitchFamily="34" charset="-122"/>
                <a:ea typeface="微软雅黑" panose="020B0503020204020204" pitchFamily="34" charset="-122"/>
              </a:rPr>
              <a:t>通用</a:t>
            </a:r>
            <a:endParaRPr lang="en-US" altLang="zh-CN" sz="15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500" dirty="0" smtClean="0">
                <a:solidFill>
                  <a:prstClr val="black"/>
                </a:solidFill>
                <a:latin typeface="微软雅黑" panose="020B0503020204020204" pitchFamily="34" charset="-122"/>
                <a:ea typeface="微软雅黑" panose="020B0503020204020204" pitchFamily="34" charset="-122"/>
              </a:rPr>
              <a:t>题型</a:t>
            </a:r>
            <a:endParaRPr lang="zh-CN" altLang="en-US" sz="1500" dirty="0" smtClean="0">
              <a:solidFill>
                <a:prstClr val="black"/>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0" y="2964891"/>
            <a:ext cx="928662" cy="784826"/>
          </a:xfrm>
          <a:prstGeom prst="rect">
            <a:avLst/>
          </a:prstGeom>
          <a:noFill/>
        </p:spPr>
        <p:txBody>
          <a:bodyPr wrap="square" lIns="91436" tIns="45718" rIns="91436" bIns="45718" rtlCol="0">
            <a:spAutoFit/>
          </a:bodyPr>
          <a:lstStyle/>
          <a:p>
            <a:pPr defTabSz="914400"/>
            <a:r>
              <a:rPr lang="en-US" altLang="zh-CN" sz="1500" dirty="0" smtClean="0">
                <a:solidFill>
                  <a:prstClr val="black"/>
                </a:solidFill>
                <a:latin typeface="微软雅黑" panose="020B0503020204020204" pitchFamily="34" charset="-122"/>
                <a:ea typeface="微软雅黑" panose="020B0503020204020204" pitchFamily="34" charset="-122"/>
              </a:rPr>
              <a:t>5</a:t>
            </a:r>
            <a:r>
              <a:rPr lang="zh-CN" altLang="en-US" sz="1500" dirty="0" smtClean="0">
                <a:solidFill>
                  <a:prstClr val="black"/>
                </a:solidFill>
                <a:latin typeface="微软雅黑" panose="020B0503020204020204" pitchFamily="34" charset="-122"/>
                <a:ea typeface="微软雅黑" panose="020B0503020204020204" pitchFamily="34" charset="-122"/>
              </a:rPr>
              <a:t>类</a:t>
            </a:r>
            <a:endParaRPr lang="en-US" altLang="zh-CN" sz="15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500" b="1" dirty="0" smtClean="0">
                <a:solidFill>
                  <a:prstClr val="black"/>
                </a:solidFill>
                <a:latin typeface="微软雅黑" panose="020B0503020204020204" pitchFamily="34" charset="-122"/>
                <a:ea typeface="微软雅黑" panose="020B0503020204020204" pitchFamily="34" charset="-122"/>
              </a:rPr>
              <a:t>编程</a:t>
            </a:r>
            <a:endParaRPr lang="en-US" altLang="zh-CN" sz="15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500" dirty="0" smtClean="0">
                <a:solidFill>
                  <a:prstClr val="black"/>
                </a:solidFill>
                <a:latin typeface="微软雅黑" panose="020B0503020204020204" pitchFamily="34" charset="-122"/>
                <a:ea typeface="微软雅黑" panose="020B0503020204020204" pitchFamily="34" charset="-122"/>
              </a:rPr>
              <a:t>题型</a:t>
            </a:r>
            <a:endParaRPr lang="zh-CN" altLang="en-US" sz="1500" dirty="0" smtClean="0">
              <a:solidFill>
                <a:prstClr val="black"/>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0" y="3845689"/>
            <a:ext cx="1547447" cy="784826"/>
          </a:xfrm>
          <a:prstGeom prst="rect">
            <a:avLst/>
          </a:prstGeom>
          <a:noFill/>
        </p:spPr>
        <p:txBody>
          <a:bodyPr wrap="square" lIns="91436" tIns="45718" rIns="91436" bIns="45718" rtlCol="0">
            <a:spAutoFit/>
          </a:bodyPr>
          <a:lstStyle/>
          <a:p>
            <a:pPr defTabSz="914400"/>
            <a:r>
              <a:rPr lang="en-US" altLang="zh-CN" sz="1500" dirty="0" smtClean="0">
                <a:solidFill>
                  <a:prstClr val="black"/>
                </a:solidFill>
                <a:latin typeface="微软雅黑" panose="020B0503020204020204" pitchFamily="34" charset="-122"/>
                <a:ea typeface="微软雅黑" panose="020B0503020204020204" pitchFamily="34" charset="-122"/>
              </a:rPr>
              <a:t>1</a:t>
            </a:r>
            <a:r>
              <a:rPr lang="zh-CN" altLang="en-US" sz="1500" dirty="0" smtClean="0">
                <a:solidFill>
                  <a:prstClr val="black"/>
                </a:solidFill>
                <a:latin typeface="微软雅黑" panose="020B0503020204020204" pitchFamily="34" charset="-122"/>
                <a:ea typeface="微软雅黑" panose="020B0503020204020204" pitchFamily="34" charset="-122"/>
              </a:rPr>
              <a:t>类</a:t>
            </a:r>
            <a:endParaRPr lang="en-US" altLang="zh-CN" sz="15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500" b="1" dirty="0" smtClean="0">
                <a:solidFill>
                  <a:prstClr val="black"/>
                </a:solidFill>
                <a:latin typeface="微软雅黑" panose="020B0503020204020204" pitchFamily="34" charset="-122"/>
                <a:ea typeface="微软雅黑" panose="020B0503020204020204" pitchFamily="34" charset="-122"/>
              </a:rPr>
              <a:t>并行编程</a:t>
            </a:r>
            <a:endParaRPr lang="en-US" altLang="zh-CN" sz="15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500" dirty="0" smtClean="0">
                <a:solidFill>
                  <a:prstClr val="black"/>
                </a:solidFill>
                <a:latin typeface="微软雅黑" panose="020B0503020204020204" pitchFamily="34" charset="-122"/>
                <a:ea typeface="微软雅黑" panose="020B0503020204020204" pitchFamily="34" charset="-122"/>
              </a:rPr>
              <a:t>题型</a:t>
            </a:r>
            <a:endParaRPr lang="zh-CN" altLang="en-US" sz="1500" dirty="0">
              <a:solidFill>
                <a:prstClr val="black"/>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2933" y="4589334"/>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1" cstate="print"/>
          <a:srcRect/>
          <a:stretch>
            <a:fillRect/>
          </a:stretch>
        </p:blipFill>
        <p:spPr bwMode="auto">
          <a:xfrm>
            <a:off x="3138315" y="987575"/>
            <a:ext cx="6840760" cy="4345821"/>
          </a:xfrm>
          <a:prstGeom prst="rect">
            <a:avLst/>
          </a:prstGeom>
          <a:noFill/>
          <a:ln w="9525">
            <a:noFill/>
            <a:miter lim="800000"/>
            <a:headEnd/>
            <a:tailEnd/>
          </a:ln>
        </p:spPr>
      </p:pic>
      <p:cxnSp>
        <p:nvCxnSpPr>
          <p:cNvPr id="17" name="直接连接符 16"/>
          <p:cNvCxnSpPr/>
          <p:nvPr/>
        </p:nvCxnSpPr>
        <p:spPr>
          <a:xfrm>
            <a:off x="4788024" y="4948014"/>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46287" y="2962275"/>
            <a:ext cx="1748070" cy="619125"/>
          </a:xfrm>
          <a:prstGeom prst="rect">
            <a:avLst/>
          </a:prstGeom>
          <a:solidFill>
            <a:srgbClr val="C00000"/>
          </a:solidFill>
          <a:ln>
            <a:solidFill>
              <a:srgbClr val="C00000"/>
            </a:solidFill>
          </a:ln>
        </p:spPr>
        <p:txBody>
          <a:bodyPr wrap="square" lIns="68580" tIns="34290" rIns="68580" bIns="34290" rtlCol="0" anchor="ctr">
            <a:no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主要用于软件工程系列课程实践</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4" name="组合 17"/>
          <p:cNvGrpSpPr/>
          <p:nvPr/>
        </p:nvGrpSpPr>
        <p:grpSpPr>
          <a:xfrm>
            <a:off x="4574116" y="4438647"/>
            <a:ext cx="4369860" cy="461665"/>
            <a:chOff x="4989689" y="3706628"/>
            <a:chExt cx="5300558" cy="679331"/>
          </a:xfrm>
        </p:grpSpPr>
        <p:sp>
          <p:nvSpPr>
            <p:cNvPr id="19" name="圆角矩形 18"/>
            <p:cNvSpPr/>
            <p:nvPr/>
          </p:nvSpPr>
          <p:spPr>
            <a:xfrm>
              <a:off x="4989689" y="3972934"/>
              <a:ext cx="5254343" cy="22425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a:endParaRPr lang="zh-CN" altLang="en-US" dirty="0">
                <a:solidFill>
                  <a:prstClr val="white"/>
                </a:solidFill>
              </a:endParaRPr>
            </a:p>
          </p:txBody>
        </p:sp>
        <p:sp>
          <p:nvSpPr>
            <p:cNvPr id="20" name="TextBox 19"/>
            <p:cNvSpPr txBox="1"/>
            <p:nvPr/>
          </p:nvSpPr>
          <p:spPr>
            <a:xfrm>
              <a:off x="8222144" y="3706628"/>
              <a:ext cx="2068103" cy="679331"/>
            </a:xfrm>
            <a:prstGeom prst="rect">
              <a:avLst/>
            </a:prstGeom>
            <a:solidFill>
              <a:srgbClr val="C00000"/>
            </a:solidFill>
            <a:ln>
              <a:solidFill>
                <a:srgbClr val="C00000"/>
              </a:solidFill>
            </a:ln>
          </p:spPr>
          <p:txBody>
            <a:bodyPr wrap="squar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最流行的代码托管服务，非自建版本管理</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21"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平台：软件工程</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160673"/>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软工实践教学</a:t>
            </a:r>
            <a:endParaRPr lang="en-US" altLang="zh-CN" dirty="0" smtClean="0">
              <a:latin typeface="微软雅黑" panose="020B0503020204020204" pitchFamily="34" charset="-122"/>
              <a:ea typeface="微软雅黑" panose="020B0503020204020204" pitchFamily="34" charset="-122"/>
            </a:endParaRPr>
          </a:p>
          <a:p>
            <a:pPr lvl="1"/>
            <a:r>
              <a:rPr lang="zh-CN" altLang="en-US" dirty="0" smtClean="0">
                <a:latin typeface="微软雅黑" panose="020B0503020204020204" pitchFamily="34" charset="-122"/>
                <a:ea typeface="微软雅黑" panose="020B0503020204020204" pitchFamily="34" charset="-122"/>
              </a:rPr>
              <a:t>小组作业、互评、</a:t>
            </a:r>
            <a:r>
              <a:rPr lang="en-US" altLang="zh-CN" dirty="0" err="1" smtClean="0">
                <a:latin typeface="微软雅黑" panose="020B0503020204020204" pitchFamily="34" charset="-122"/>
                <a:ea typeface="微软雅黑" panose="020B0503020204020204" pitchFamily="34" charset="-122"/>
              </a:rPr>
              <a:t>GitHub</a:t>
            </a:r>
            <a:r>
              <a:rPr lang="zh-CN" altLang="en-US" dirty="0" smtClean="0">
                <a:latin typeface="微软雅黑" panose="020B0503020204020204" pitchFamily="34" charset="-122"/>
                <a:ea typeface="微软雅黑" panose="020B0503020204020204" pitchFamily="34" charset="-122"/>
              </a:rPr>
              <a:t>协作</a:t>
            </a:r>
            <a:endParaRPr lang="zh-CN" altLang="en-US" dirty="0">
              <a:latin typeface="微软雅黑" panose="020B0503020204020204" pitchFamily="34" charset="-122"/>
              <a:ea typeface="微软雅黑" panose="020B0503020204020204" pitchFamily="34" charset="-122"/>
            </a:endParaRPr>
          </a:p>
        </p:txBody>
      </p:sp>
      <p:graphicFrame>
        <p:nvGraphicFramePr>
          <p:cNvPr id="5" name="内容占位符 3"/>
          <p:cNvGraphicFramePr/>
          <p:nvPr/>
        </p:nvGraphicFramePr>
        <p:xfrm>
          <a:off x="224061" y="2287936"/>
          <a:ext cx="2795364" cy="261693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2051" name="Picture 3"/>
          <p:cNvPicPr>
            <a:picLocks noChangeAspect="1" noChangeArrowheads="1"/>
          </p:cNvPicPr>
          <p:nvPr/>
        </p:nvPicPr>
        <p:blipFill>
          <a:blip r:embed="rId6" cstate="print"/>
          <a:srcRect/>
          <a:stretch>
            <a:fillRect/>
          </a:stretch>
        </p:blipFill>
        <p:spPr bwMode="auto">
          <a:xfrm>
            <a:off x="3036094" y="2211401"/>
            <a:ext cx="6040327" cy="2756916"/>
          </a:xfrm>
          <a:prstGeom prst="rect">
            <a:avLst/>
          </a:prstGeom>
          <a:noFill/>
          <a:ln w="9525">
            <a:noFill/>
            <a:miter lim="800000"/>
            <a:headEnd/>
            <a:tailEnd/>
          </a:ln>
        </p:spPr>
      </p:pic>
      <p:grpSp>
        <p:nvGrpSpPr>
          <p:cNvPr id="4" name="组合 7"/>
          <p:cNvGrpSpPr/>
          <p:nvPr/>
        </p:nvGrpSpPr>
        <p:grpSpPr>
          <a:xfrm>
            <a:off x="3938322" y="3028950"/>
            <a:ext cx="3186379" cy="266700"/>
            <a:chOff x="4989689" y="3900749"/>
            <a:chExt cx="6513692" cy="358461"/>
          </a:xfrm>
        </p:grpSpPr>
        <p:sp>
          <p:nvSpPr>
            <p:cNvPr id="9" name="圆角矩形 8"/>
            <p:cNvSpPr/>
            <p:nvPr/>
          </p:nvSpPr>
          <p:spPr>
            <a:xfrm>
              <a:off x="4989689" y="3939150"/>
              <a:ext cx="6479823" cy="30460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a:endParaRPr lang="zh-CN" altLang="en-US" dirty="0">
                <a:solidFill>
                  <a:prstClr val="white"/>
                </a:solidFill>
              </a:endParaRPr>
            </a:p>
          </p:txBody>
        </p:sp>
        <p:sp>
          <p:nvSpPr>
            <p:cNvPr id="10" name="TextBox 9"/>
            <p:cNvSpPr txBox="1"/>
            <p:nvPr/>
          </p:nvSpPr>
          <p:spPr>
            <a:xfrm>
              <a:off x="9272520" y="3900749"/>
              <a:ext cx="2230861" cy="358461"/>
            </a:xfrm>
            <a:prstGeom prst="rect">
              <a:avLst/>
            </a:prstGeom>
            <a:solidFill>
              <a:srgbClr val="C00000"/>
            </a:solidFill>
            <a:ln>
              <a:solidFill>
                <a:srgbClr val="C00000"/>
              </a:solidFill>
            </a:ln>
          </p:spPr>
          <p:txBody>
            <a:bodyPr wrap="square" rtlCol="0" anchor="ctr">
              <a:no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分组设置</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6" name="组合 10"/>
          <p:cNvGrpSpPr/>
          <p:nvPr/>
        </p:nvGrpSpPr>
        <p:grpSpPr>
          <a:xfrm>
            <a:off x="3909747" y="3286125"/>
            <a:ext cx="5024704" cy="590550"/>
            <a:chOff x="4952435" y="3925646"/>
            <a:chExt cx="6550946" cy="308675"/>
          </a:xfrm>
        </p:grpSpPr>
        <p:sp>
          <p:nvSpPr>
            <p:cNvPr id="12" name="圆角矩形 11"/>
            <p:cNvSpPr/>
            <p:nvPr/>
          </p:nvSpPr>
          <p:spPr>
            <a:xfrm>
              <a:off x="4952435" y="3929193"/>
              <a:ext cx="6479822" cy="30460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a:endParaRPr lang="zh-CN" altLang="en-US" dirty="0">
                <a:solidFill>
                  <a:prstClr val="white"/>
                </a:solidFill>
              </a:endParaRPr>
            </a:p>
          </p:txBody>
        </p:sp>
        <p:sp>
          <p:nvSpPr>
            <p:cNvPr id="13" name="TextBox 12"/>
            <p:cNvSpPr txBox="1"/>
            <p:nvPr/>
          </p:nvSpPr>
          <p:spPr>
            <a:xfrm>
              <a:off x="9628233" y="3925646"/>
              <a:ext cx="1875148" cy="308675"/>
            </a:xfrm>
            <a:prstGeom prst="rect">
              <a:avLst/>
            </a:prstGeom>
            <a:solidFill>
              <a:srgbClr val="C00000"/>
            </a:solidFill>
            <a:ln>
              <a:solidFill>
                <a:srgbClr val="C00000"/>
              </a:solidFill>
            </a:ln>
          </p:spPr>
          <p:txBody>
            <a:bodyPr wrap="square" rtlCol="0" anchor="ctr">
              <a:no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小组（匿名）互评</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19" name="TextBox 18"/>
          <p:cNvSpPr txBox="1"/>
          <p:nvPr/>
        </p:nvSpPr>
        <p:spPr>
          <a:xfrm>
            <a:off x="4661803" y="4562475"/>
            <a:ext cx="1281797" cy="266700"/>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开发过程</a:t>
            </a:r>
            <a:endParaRPr lang="zh-CN" altLang="en-US" sz="1200" dirty="0">
              <a:solidFill>
                <a:schemeClr val="bg1"/>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4808240" y="4508469"/>
            <a:ext cx="837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平台：软件工程</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立方体 4"/>
          <p:cNvSpPr/>
          <p:nvPr/>
        </p:nvSpPr>
        <p:spPr>
          <a:xfrm>
            <a:off x="85724" y="3419457"/>
            <a:ext cx="6884062" cy="795068"/>
          </a:xfrm>
          <a:prstGeom prst="cube">
            <a:avLst>
              <a:gd name="adj" fmla="val 6888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91" name="立方体 290"/>
          <p:cNvSpPr/>
          <p:nvPr/>
        </p:nvSpPr>
        <p:spPr>
          <a:xfrm>
            <a:off x="6546297" y="3418281"/>
            <a:ext cx="1971938" cy="797615"/>
          </a:xfrm>
          <a:prstGeom prst="cube">
            <a:avLst>
              <a:gd name="adj" fmla="val 68885"/>
            </a:avLst>
          </a:prstGeom>
          <a:solidFill>
            <a:schemeClr val="tx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3" name="Diagram group"/>
          <p:cNvGrpSpPr/>
          <p:nvPr/>
        </p:nvGrpSpPr>
        <p:grpSpPr>
          <a:xfrm>
            <a:off x="7085455" y="3445475"/>
            <a:ext cx="464890" cy="458757"/>
            <a:chOff x="2346933" y="2472"/>
            <a:chExt cx="783024" cy="783024"/>
          </a:xfrm>
          <a:solidFill>
            <a:srgbClr val="00B050"/>
          </a:solidFill>
          <a:scene3d>
            <a:camera prst="orthographicFront">
              <a:rot lat="0" lon="0" rev="0"/>
            </a:camera>
            <a:lightRig rig="threePt" dir="t"/>
          </a:scene3d>
        </p:grpSpPr>
        <p:grpSp>
          <p:nvGrpSpPr>
            <p:cNvPr id="4" name="组合 6"/>
            <p:cNvGrpSpPr/>
            <p:nvPr/>
          </p:nvGrpSpPr>
          <p:grpSpPr>
            <a:xfrm>
              <a:off x="2346933" y="2472"/>
              <a:ext cx="783024" cy="783024"/>
              <a:chOff x="2346933" y="2472"/>
              <a:chExt cx="783024" cy="783024"/>
            </a:xfrm>
            <a:grpFill/>
            <a:scene3d>
              <a:camera prst="orthographicFront">
                <a:rot lat="0" lon="0" rev="0"/>
              </a:camera>
              <a:lightRig rig="threePt" dir="t"/>
            </a:scene3d>
          </p:grpSpPr>
          <p:sp>
            <p:nvSpPr>
              <p:cNvPr id="143" name="椭圆 142"/>
              <p:cNvSpPr/>
              <p:nvPr/>
            </p:nvSpPr>
            <p:spPr>
              <a:xfrm>
                <a:off x="2346933" y="2472"/>
                <a:ext cx="783024" cy="783024"/>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4" name="椭圆 4"/>
              <p:cNvSpPr/>
              <p:nvPr/>
            </p:nvSpPr>
            <p:spPr>
              <a:xfrm>
                <a:off x="2461604" y="117143"/>
                <a:ext cx="553682" cy="5536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数据挖掘</a:t>
                </a:r>
                <a:endParaRPr lang="zh-CN" altLang="en-US" sz="1000" b="1" dirty="0">
                  <a:latin typeface="微软雅黑" panose="020B0503020204020204" pitchFamily="34" charset="-122"/>
                  <a:ea typeface="微软雅黑" panose="020B0503020204020204" pitchFamily="34" charset="-122"/>
                </a:endParaRPr>
              </a:p>
            </p:txBody>
          </p:sp>
        </p:grpSp>
      </p:grpSp>
      <p:sp>
        <p:nvSpPr>
          <p:cNvPr id="251" name="圆角矩形 250"/>
          <p:cNvSpPr/>
          <p:nvPr/>
        </p:nvSpPr>
        <p:spPr>
          <a:xfrm>
            <a:off x="151020" y="2926982"/>
            <a:ext cx="8954879" cy="434858"/>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虚拟桌面实验环境 </a:t>
            </a:r>
            <a:r>
              <a:rPr lang="en-US" altLang="zh-CN" sz="1400" dirty="0" smtClean="0">
                <a:solidFill>
                  <a:schemeClr val="bg1"/>
                </a:solidFill>
                <a:latin typeface="微软雅黑" panose="020B0503020204020204" pitchFamily="34" charset="-122"/>
                <a:ea typeface="微软雅黑" panose="020B0503020204020204" pitchFamily="34" charset="-122"/>
              </a:rPr>
              <a:t>+ </a:t>
            </a:r>
            <a:r>
              <a:rPr lang="en-US" altLang="zh-CN" sz="1400" dirty="0" err="1" smtClean="0">
                <a:solidFill>
                  <a:schemeClr val="bg1"/>
                </a:solidFill>
                <a:latin typeface="微软雅黑" panose="020B0503020204020204" pitchFamily="34" charset="-122"/>
                <a:ea typeface="微软雅黑" panose="020B0503020204020204" pitchFamily="34" charset="-122"/>
              </a:rPr>
              <a:t>Jupyter</a:t>
            </a:r>
            <a:r>
              <a:rPr lang="zh-CN" altLang="en-US" sz="1400" dirty="0" smtClean="0">
                <a:solidFill>
                  <a:schemeClr val="bg1"/>
                </a:solidFill>
                <a:latin typeface="微软雅黑" panose="020B0503020204020204" pitchFamily="34" charset="-122"/>
                <a:ea typeface="微软雅黑" panose="020B0503020204020204" pitchFamily="34" charset="-122"/>
              </a:rPr>
              <a:t>笔记实验环境 </a:t>
            </a:r>
            <a:r>
              <a:rPr lang="en-US" altLang="zh-CN" sz="1400" dirty="0" smtClean="0">
                <a:solidFill>
                  <a:schemeClr val="bg1"/>
                </a:solidFill>
                <a:latin typeface="微软雅黑" panose="020B0503020204020204" pitchFamily="34" charset="-122"/>
                <a:ea typeface="微软雅黑" panose="020B0503020204020204" pitchFamily="34" charset="-122"/>
              </a:rPr>
              <a:t>+ </a:t>
            </a:r>
            <a:r>
              <a:rPr lang="zh-CN" altLang="en-US" sz="1400" dirty="0" smtClean="0">
                <a:solidFill>
                  <a:schemeClr val="bg1"/>
                </a:solidFill>
                <a:latin typeface="微软雅黑" panose="020B0503020204020204" pitchFamily="34" charset="-122"/>
                <a:ea typeface="微软雅黑" panose="020B0503020204020204" pitchFamily="34" charset="-122"/>
              </a:rPr>
              <a:t>通用评测实验环境 </a:t>
            </a:r>
            <a:r>
              <a:rPr lang="en-US" altLang="zh-CN" sz="1400" dirty="0" smtClean="0">
                <a:solidFill>
                  <a:schemeClr val="bg1"/>
                </a:solidFill>
                <a:latin typeface="微软雅黑" panose="020B0503020204020204" pitchFamily="34" charset="-122"/>
                <a:ea typeface="微软雅黑" panose="020B0503020204020204" pitchFamily="34" charset="-122"/>
              </a:rPr>
              <a:t>+ </a:t>
            </a:r>
            <a:r>
              <a:rPr lang="en-US" altLang="zh-CN" sz="1400" dirty="0" err="1" smtClean="0">
                <a:solidFill>
                  <a:schemeClr val="bg1"/>
                </a:solidFill>
                <a:latin typeface="微软雅黑" panose="020B0503020204020204" pitchFamily="34" charset="-122"/>
                <a:ea typeface="微软雅黑" panose="020B0503020204020204" pitchFamily="34" charset="-122"/>
              </a:rPr>
              <a:t>Docker</a:t>
            </a:r>
            <a:r>
              <a:rPr lang="zh-CN" altLang="en-US" sz="1400" dirty="0" smtClean="0">
                <a:solidFill>
                  <a:schemeClr val="bg1"/>
                </a:solidFill>
                <a:latin typeface="微软雅黑" panose="020B0503020204020204" pitchFamily="34" charset="-122"/>
                <a:ea typeface="微软雅黑" panose="020B0503020204020204" pitchFamily="34" charset="-122"/>
              </a:rPr>
              <a:t>实验环境 </a:t>
            </a:r>
            <a:r>
              <a:rPr lang="en-US" altLang="zh-CN" sz="1400" dirty="0" smtClean="0">
                <a:solidFill>
                  <a:schemeClr val="bg1"/>
                </a:solidFill>
                <a:latin typeface="微软雅黑" panose="020B0503020204020204" pitchFamily="34" charset="-122"/>
                <a:ea typeface="微软雅黑" panose="020B0503020204020204" pitchFamily="34" charset="-122"/>
              </a:rPr>
              <a:t>+ </a:t>
            </a:r>
            <a:r>
              <a:rPr lang="zh-CN" altLang="en-US" sz="1400" dirty="0" smtClean="0">
                <a:solidFill>
                  <a:schemeClr val="bg1"/>
                </a:solidFill>
                <a:latin typeface="微软雅黑" panose="020B0503020204020204" pitchFamily="34" charset="-122"/>
                <a:ea typeface="微软雅黑" panose="020B0503020204020204" pitchFamily="34" charset="-122"/>
              </a:rPr>
              <a:t>工业生产级集群</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36" name="立方体 35"/>
          <p:cNvSpPr/>
          <p:nvPr/>
        </p:nvSpPr>
        <p:spPr>
          <a:xfrm>
            <a:off x="85724" y="4274321"/>
            <a:ext cx="8096701" cy="854864"/>
          </a:xfrm>
          <a:prstGeom prst="cube">
            <a:avLst>
              <a:gd name="adj" fmla="val 6888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7" name="TextBox 36"/>
          <p:cNvSpPr txBox="1"/>
          <p:nvPr/>
        </p:nvSpPr>
        <p:spPr>
          <a:xfrm>
            <a:off x="3259755" y="4873277"/>
            <a:ext cx="1725035" cy="270223"/>
          </a:xfrm>
          <a:prstGeom prst="rect">
            <a:avLst/>
          </a:prstGeom>
          <a:noFill/>
        </p:spPr>
        <p:txBody>
          <a:bodyPr wrap="square" rtlCol="0">
            <a:spAutoFit/>
          </a:bodyPr>
          <a:lstStyle/>
          <a:p>
            <a:r>
              <a:rPr lang="zh-CN" altLang="en-US" sz="1200" b="1" smtClean="0">
                <a:solidFill>
                  <a:schemeClr val="bg1"/>
                </a:solidFill>
                <a:latin typeface="微软雅黑" panose="020B0503020204020204" pitchFamily="34" charset="-122"/>
                <a:ea typeface="微软雅黑" panose="020B0503020204020204" pitchFamily="34" charset="-122"/>
              </a:rPr>
              <a:t>系统管理与自动化运维</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nvGrpSpPr>
          <p:cNvPr id="6" name="组合 43"/>
          <p:cNvGrpSpPr/>
          <p:nvPr/>
        </p:nvGrpSpPr>
        <p:grpSpPr>
          <a:xfrm>
            <a:off x="2117919" y="4311476"/>
            <a:ext cx="545515" cy="486452"/>
            <a:chOff x="1266502" y="238"/>
            <a:chExt cx="668789" cy="668789"/>
          </a:xfrm>
        </p:grpSpPr>
        <p:sp>
          <p:nvSpPr>
            <p:cNvPr id="45" name="椭圆 44"/>
            <p:cNvSpPr/>
            <p:nvPr/>
          </p:nvSpPr>
          <p:spPr>
            <a:xfrm>
              <a:off x="1266502" y="238"/>
              <a:ext cx="668789" cy="668789"/>
            </a:xfrm>
            <a:prstGeom prst="ellipse">
              <a:avLst/>
            </a:prstGeom>
            <a:ln>
              <a:noFill/>
            </a:ln>
          </p:spPr>
          <p:style>
            <a:lnRef idx="2">
              <a:schemeClr val="lt1">
                <a:hueOff val="0"/>
                <a:satOff val="0"/>
                <a:lumOff val="0"/>
                <a:alphaOff val="0"/>
              </a:schemeClr>
            </a:lnRef>
            <a:fillRef idx="1">
              <a:schemeClr val="accent5">
                <a:alpha val="50000"/>
                <a:hueOff val="-1241735"/>
                <a:satOff val="4976"/>
                <a:lumOff val="1078"/>
                <a:alphaOff val="0"/>
              </a:schemeClr>
            </a:fillRef>
            <a:effectRef idx="0">
              <a:schemeClr val="accent5">
                <a:alpha val="50000"/>
                <a:hueOff val="-1241735"/>
                <a:satOff val="4976"/>
                <a:lumOff val="1078"/>
                <a:alphaOff val="0"/>
              </a:schemeClr>
            </a:effectRef>
            <a:fontRef idx="minor">
              <a:schemeClr val="tx1"/>
            </a:fontRef>
          </p:style>
        </p:sp>
        <p:sp>
          <p:nvSpPr>
            <p:cNvPr id="46" name="椭圆 4"/>
            <p:cNvSpPr/>
            <p:nvPr/>
          </p:nvSpPr>
          <p:spPr>
            <a:xfrm>
              <a:off x="1364444" y="98180"/>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系统</a:t>
              </a:r>
              <a:endParaRPr lang="en-US" altLang="zh-CN" sz="1000" b="1" dirty="0" smtClean="0">
                <a:latin typeface="微软雅黑" panose="020B0503020204020204" pitchFamily="34" charset="-122"/>
                <a:ea typeface="微软雅黑" panose="020B0503020204020204" pitchFamily="34" charset="-122"/>
              </a:endParaRPr>
            </a:p>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备份</a:t>
              </a:r>
              <a:endParaRPr lang="zh-CN" altLang="en-US" sz="1000" b="1" dirty="0">
                <a:latin typeface="微软雅黑" panose="020B0503020204020204" pitchFamily="34" charset="-122"/>
                <a:ea typeface="微软雅黑" panose="020B0503020204020204" pitchFamily="34" charset="-122"/>
              </a:endParaRPr>
            </a:p>
          </p:txBody>
        </p:sp>
      </p:grpSp>
      <p:grpSp>
        <p:nvGrpSpPr>
          <p:cNvPr id="7" name="组合 46"/>
          <p:cNvGrpSpPr/>
          <p:nvPr/>
        </p:nvGrpSpPr>
        <p:grpSpPr>
          <a:xfrm>
            <a:off x="534884" y="4311488"/>
            <a:ext cx="544982" cy="485977"/>
            <a:chOff x="650660" y="255369"/>
            <a:chExt cx="668789" cy="668789"/>
          </a:xfrm>
        </p:grpSpPr>
        <p:sp>
          <p:nvSpPr>
            <p:cNvPr id="48" name="椭圆 47"/>
            <p:cNvSpPr/>
            <p:nvPr/>
          </p:nvSpPr>
          <p:spPr>
            <a:xfrm>
              <a:off x="650660" y="255369"/>
              <a:ext cx="668789" cy="668789"/>
            </a:xfrm>
            <a:prstGeom prst="ellipse">
              <a:avLst/>
            </a:prstGeom>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49" name="椭圆 4"/>
            <p:cNvSpPr/>
            <p:nvPr/>
          </p:nvSpPr>
          <p:spPr>
            <a:xfrm>
              <a:off x="748602" y="353311"/>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smtClean="0">
                  <a:latin typeface="微软雅黑" panose="020B0503020204020204" pitchFamily="34" charset="-122"/>
                  <a:ea typeface="微软雅黑" panose="020B0503020204020204" pitchFamily="34" charset="-122"/>
                </a:rPr>
                <a:t>课程</a:t>
              </a:r>
              <a:r>
                <a:rPr lang="zh-CN" altLang="en-US" sz="1000" b="1" dirty="0" smtClean="0">
                  <a:latin typeface="微软雅黑" panose="020B0503020204020204" pitchFamily="34" charset="-122"/>
                  <a:ea typeface="微软雅黑" panose="020B0503020204020204" pitchFamily="34" charset="-122"/>
                </a:rPr>
                <a:t>管理</a:t>
              </a:r>
              <a:endParaRPr lang="zh-CN" altLang="en-US" sz="1000" b="1" dirty="0">
                <a:latin typeface="微软雅黑" panose="020B0503020204020204" pitchFamily="34" charset="-122"/>
                <a:ea typeface="微软雅黑" panose="020B0503020204020204" pitchFamily="34" charset="-122"/>
              </a:endParaRPr>
            </a:p>
          </p:txBody>
        </p:sp>
      </p:grpSp>
      <p:grpSp>
        <p:nvGrpSpPr>
          <p:cNvPr id="10" name="组合 49"/>
          <p:cNvGrpSpPr/>
          <p:nvPr/>
        </p:nvGrpSpPr>
        <p:grpSpPr>
          <a:xfrm>
            <a:off x="2876789" y="4322627"/>
            <a:ext cx="545515" cy="486452"/>
            <a:chOff x="395430" y="871310"/>
            <a:chExt cx="668789" cy="668789"/>
          </a:xfrm>
        </p:grpSpPr>
        <p:sp>
          <p:nvSpPr>
            <p:cNvPr id="51" name="椭圆 50"/>
            <p:cNvSpPr/>
            <p:nvPr/>
          </p:nvSpPr>
          <p:spPr>
            <a:xfrm>
              <a:off x="395430" y="871310"/>
              <a:ext cx="668789" cy="668789"/>
            </a:xfrm>
            <a:prstGeom prst="ellipse">
              <a:avLst/>
            </a:prstGeom>
            <a:ln>
              <a:noFill/>
            </a:ln>
          </p:spPr>
          <p:style>
            <a:lnRef idx="2">
              <a:schemeClr val="lt1">
                <a:hueOff val="0"/>
                <a:satOff val="0"/>
                <a:lumOff val="0"/>
                <a:alphaOff val="0"/>
              </a:schemeClr>
            </a:lnRef>
            <a:fillRef idx="1">
              <a:schemeClr val="accent5">
                <a:alpha val="50000"/>
                <a:hueOff val="-8692142"/>
                <a:satOff val="34835"/>
                <a:lumOff val="7549"/>
                <a:alphaOff val="0"/>
              </a:schemeClr>
            </a:fillRef>
            <a:effectRef idx="0">
              <a:schemeClr val="accent5">
                <a:alpha val="50000"/>
                <a:hueOff val="-8692142"/>
                <a:satOff val="34835"/>
                <a:lumOff val="7549"/>
                <a:alphaOff val="0"/>
              </a:schemeClr>
            </a:effectRef>
            <a:fontRef idx="minor">
              <a:schemeClr val="tx1"/>
            </a:fontRef>
          </p:style>
        </p:sp>
        <p:sp>
          <p:nvSpPr>
            <p:cNvPr id="52" name="椭圆 4"/>
            <p:cNvSpPr/>
            <p:nvPr/>
          </p:nvSpPr>
          <p:spPr>
            <a:xfrm>
              <a:off x="493372" y="969252"/>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系统</a:t>
              </a:r>
              <a:endParaRPr lang="en-US" altLang="zh-CN" sz="1000" b="1" dirty="0" smtClean="0">
                <a:latin typeface="微软雅黑" panose="020B0503020204020204" pitchFamily="34" charset="-122"/>
                <a:ea typeface="微软雅黑" panose="020B0503020204020204" pitchFamily="34" charset="-122"/>
              </a:endParaRPr>
            </a:p>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升级</a:t>
              </a:r>
              <a:endParaRPr lang="zh-CN" altLang="en-US" sz="1000" b="1" dirty="0">
                <a:latin typeface="微软雅黑" panose="020B0503020204020204" pitchFamily="34" charset="-122"/>
                <a:ea typeface="微软雅黑" panose="020B0503020204020204" pitchFamily="34" charset="-122"/>
              </a:endParaRPr>
            </a:p>
          </p:txBody>
        </p:sp>
      </p:grpSp>
      <p:grpSp>
        <p:nvGrpSpPr>
          <p:cNvPr id="11" name="组合 55"/>
          <p:cNvGrpSpPr/>
          <p:nvPr/>
        </p:nvGrpSpPr>
        <p:grpSpPr>
          <a:xfrm>
            <a:off x="3653728" y="4322235"/>
            <a:ext cx="545515" cy="486452"/>
            <a:chOff x="1266502" y="1742382"/>
            <a:chExt cx="668789" cy="668789"/>
          </a:xfrm>
        </p:grpSpPr>
        <p:sp>
          <p:nvSpPr>
            <p:cNvPr id="57" name="椭圆 56"/>
            <p:cNvSpPr/>
            <p:nvPr/>
          </p:nvSpPr>
          <p:spPr>
            <a:xfrm>
              <a:off x="1266502" y="1742382"/>
              <a:ext cx="668789" cy="668789"/>
            </a:xfrm>
            <a:prstGeom prst="ellipse">
              <a:avLst/>
            </a:prstGeom>
            <a:ln>
              <a:noFill/>
            </a:ln>
          </p:spPr>
          <p:style>
            <a:lnRef idx="2">
              <a:schemeClr val="lt1">
                <a:hueOff val="0"/>
                <a:satOff val="0"/>
                <a:lumOff val="0"/>
                <a:alphaOff val="0"/>
              </a:schemeClr>
            </a:lnRef>
            <a:fillRef idx="1">
              <a:schemeClr val="accent5">
                <a:alpha val="50000"/>
                <a:hueOff val="-6208672"/>
                <a:satOff val="24882"/>
                <a:lumOff val="5392"/>
                <a:alphaOff val="0"/>
              </a:schemeClr>
            </a:fillRef>
            <a:effectRef idx="0">
              <a:schemeClr val="accent5">
                <a:alpha val="50000"/>
                <a:hueOff val="-6208672"/>
                <a:satOff val="24882"/>
                <a:lumOff val="5392"/>
                <a:alphaOff val="0"/>
              </a:schemeClr>
            </a:effectRef>
            <a:fontRef idx="minor">
              <a:schemeClr val="tx1"/>
            </a:fontRef>
          </p:style>
        </p:sp>
        <p:sp>
          <p:nvSpPr>
            <p:cNvPr id="58" name="椭圆 4"/>
            <p:cNvSpPr/>
            <p:nvPr/>
          </p:nvSpPr>
          <p:spPr>
            <a:xfrm>
              <a:off x="1364445" y="1840324"/>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系统</a:t>
              </a:r>
              <a:endParaRPr lang="en-US" altLang="zh-CN" sz="1000" b="1" dirty="0" smtClean="0">
                <a:latin typeface="微软雅黑" panose="020B0503020204020204" pitchFamily="34" charset="-122"/>
                <a:ea typeface="微软雅黑" panose="020B0503020204020204" pitchFamily="34" charset="-122"/>
              </a:endParaRPr>
            </a:p>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迁移</a:t>
              </a:r>
              <a:endParaRPr lang="zh-CN" altLang="en-US" sz="1000" b="1" dirty="0">
                <a:latin typeface="微软雅黑" panose="020B0503020204020204" pitchFamily="34" charset="-122"/>
                <a:ea typeface="微软雅黑" panose="020B0503020204020204" pitchFamily="34" charset="-122"/>
              </a:endParaRPr>
            </a:p>
          </p:txBody>
        </p:sp>
      </p:grpSp>
      <p:grpSp>
        <p:nvGrpSpPr>
          <p:cNvPr id="14" name="组合 61"/>
          <p:cNvGrpSpPr/>
          <p:nvPr/>
        </p:nvGrpSpPr>
        <p:grpSpPr>
          <a:xfrm>
            <a:off x="4452552" y="4336104"/>
            <a:ext cx="555004" cy="486452"/>
            <a:chOff x="650561" y="1487251"/>
            <a:chExt cx="668789" cy="668789"/>
          </a:xfrm>
        </p:grpSpPr>
        <p:sp>
          <p:nvSpPr>
            <p:cNvPr id="63" name="椭圆 62"/>
            <p:cNvSpPr/>
            <p:nvPr/>
          </p:nvSpPr>
          <p:spPr>
            <a:xfrm>
              <a:off x="650561" y="1487251"/>
              <a:ext cx="668789" cy="668789"/>
            </a:xfrm>
            <a:prstGeom prst="ellipse">
              <a:avLst/>
            </a:prstGeom>
            <a:ln>
              <a:noFill/>
            </a:ln>
          </p:spPr>
          <p:style>
            <a:lnRef idx="2">
              <a:schemeClr val="lt1">
                <a:hueOff val="0"/>
                <a:satOff val="0"/>
                <a:lumOff val="0"/>
                <a:alphaOff val="0"/>
              </a:schemeClr>
            </a:lnRef>
            <a:fillRef idx="1">
              <a:schemeClr val="accent5">
                <a:alpha val="50000"/>
                <a:hueOff val="-7450407"/>
                <a:satOff val="29858"/>
                <a:lumOff val="6471"/>
                <a:alphaOff val="0"/>
              </a:schemeClr>
            </a:fillRef>
            <a:effectRef idx="0">
              <a:schemeClr val="accent5">
                <a:alpha val="50000"/>
                <a:hueOff val="-7450407"/>
                <a:satOff val="29858"/>
                <a:lumOff val="6471"/>
                <a:alphaOff val="0"/>
              </a:schemeClr>
            </a:effectRef>
            <a:fontRef idx="minor">
              <a:schemeClr val="tx1"/>
            </a:fontRef>
          </p:style>
        </p:sp>
        <p:sp>
          <p:nvSpPr>
            <p:cNvPr id="64" name="椭圆 4"/>
            <p:cNvSpPr/>
            <p:nvPr/>
          </p:nvSpPr>
          <p:spPr>
            <a:xfrm>
              <a:off x="748503" y="1585193"/>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100" b="1" dirty="0" smtClean="0">
                  <a:latin typeface="微软雅黑" panose="020B0503020204020204" pitchFamily="34" charset="-122"/>
                  <a:ea typeface="微软雅黑" panose="020B0503020204020204" pitchFamily="34" charset="-122"/>
                </a:rPr>
                <a:t>系统性能</a:t>
              </a:r>
              <a:endParaRPr lang="zh-CN" altLang="en-US" sz="1100" b="1" dirty="0">
                <a:latin typeface="微软雅黑" panose="020B0503020204020204" pitchFamily="34" charset="-122"/>
                <a:ea typeface="微软雅黑" panose="020B0503020204020204" pitchFamily="34" charset="-122"/>
              </a:endParaRPr>
            </a:p>
          </p:txBody>
        </p:sp>
      </p:grpSp>
      <p:grpSp>
        <p:nvGrpSpPr>
          <p:cNvPr id="15" name="组合 67"/>
          <p:cNvGrpSpPr/>
          <p:nvPr/>
        </p:nvGrpSpPr>
        <p:grpSpPr>
          <a:xfrm>
            <a:off x="6114373" y="4331919"/>
            <a:ext cx="545515" cy="486452"/>
            <a:chOff x="650561" y="255369"/>
            <a:chExt cx="668789" cy="668789"/>
          </a:xfrm>
        </p:grpSpPr>
        <p:sp>
          <p:nvSpPr>
            <p:cNvPr id="69" name="椭圆 68"/>
            <p:cNvSpPr/>
            <p:nvPr/>
          </p:nvSpPr>
          <p:spPr>
            <a:xfrm>
              <a:off x="650561" y="255369"/>
              <a:ext cx="668789" cy="668789"/>
            </a:xfrm>
            <a:prstGeom prst="ellipse">
              <a:avLst/>
            </a:prstGeom>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70" name="椭圆 4"/>
            <p:cNvSpPr/>
            <p:nvPr/>
          </p:nvSpPr>
          <p:spPr>
            <a:xfrm>
              <a:off x="748503" y="353311"/>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smtClean="0">
                  <a:latin typeface="微软雅黑" panose="020B0503020204020204" pitchFamily="34" charset="-122"/>
                  <a:ea typeface="微软雅黑" panose="020B0503020204020204" pitchFamily="34" charset="-122"/>
                </a:rPr>
                <a:t>外观定制</a:t>
              </a:r>
              <a:endParaRPr lang="zh-CN" altLang="en-US" sz="1000" b="1" dirty="0">
                <a:latin typeface="微软雅黑" panose="020B0503020204020204" pitchFamily="34" charset="-122"/>
                <a:ea typeface="微软雅黑" panose="020B0503020204020204" pitchFamily="34" charset="-122"/>
              </a:endParaRPr>
            </a:p>
          </p:txBody>
        </p:sp>
      </p:grpSp>
      <p:grpSp>
        <p:nvGrpSpPr>
          <p:cNvPr id="18" name="组合 73"/>
          <p:cNvGrpSpPr/>
          <p:nvPr/>
        </p:nvGrpSpPr>
        <p:grpSpPr>
          <a:xfrm>
            <a:off x="1351587" y="4311476"/>
            <a:ext cx="545515" cy="486452"/>
            <a:chOff x="395430" y="871310"/>
            <a:chExt cx="668789" cy="668789"/>
          </a:xfrm>
        </p:grpSpPr>
        <p:sp>
          <p:nvSpPr>
            <p:cNvPr id="75" name="椭圆 74"/>
            <p:cNvSpPr/>
            <p:nvPr/>
          </p:nvSpPr>
          <p:spPr>
            <a:xfrm>
              <a:off x="395430" y="871310"/>
              <a:ext cx="668789" cy="668789"/>
            </a:xfrm>
            <a:prstGeom prst="ellipse">
              <a:avLst/>
            </a:prstGeom>
            <a:ln>
              <a:noFill/>
            </a:ln>
          </p:spPr>
          <p:style>
            <a:lnRef idx="2">
              <a:schemeClr val="lt1">
                <a:hueOff val="0"/>
                <a:satOff val="0"/>
                <a:lumOff val="0"/>
                <a:alphaOff val="0"/>
              </a:schemeClr>
            </a:lnRef>
            <a:fillRef idx="1">
              <a:schemeClr val="accent5">
                <a:alpha val="50000"/>
                <a:hueOff val="-8692142"/>
                <a:satOff val="34835"/>
                <a:lumOff val="7549"/>
                <a:alphaOff val="0"/>
              </a:schemeClr>
            </a:fillRef>
            <a:effectRef idx="0">
              <a:schemeClr val="accent5">
                <a:alpha val="50000"/>
                <a:hueOff val="-8692142"/>
                <a:satOff val="34835"/>
                <a:lumOff val="7549"/>
                <a:alphaOff val="0"/>
              </a:schemeClr>
            </a:effectRef>
            <a:fontRef idx="minor">
              <a:schemeClr val="tx1"/>
            </a:fontRef>
          </p:style>
        </p:sp>
        <p:sp>
          <p:nvSpPr>
            <p:cNvPr id="76" name="椭圆 4"/>
            <p:cNvSpPr/>
            <p:nvPr/>
          </p:nvSpPr>
          <p:spPr>
            <a:xfrm>
              <a:off x="493372" y="969252"/>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smtClean="0">
                  <a:latin typeface="微软雅黑" panose="020B0503020204020204" pitchFamily="34" charset="-122"/>
                  <a:ea typeface="微软雅黑" panose="020B0503020204020204" pitchFamily="34" charset="-122"/>
                </a:rPr>
                <a:t>教师管理</a:t>
              </a:r>
              <a:endParaRPr lang="zh-CN" altLang="en-US" sz="1000" b="1" dirty="0">
                <a:latin typeface="微软雅黑" panose="020B0503020204020204" pitchFamily="34" charset="-122"/>
                <a:ea typeface="微软雅黑" panose="020B0503020204020204" pitchFamily="34" charset="-122"/>
              </a:endParaRPr>
            </a:p>
          </p:txBody>
        </p:sp>
      </p:grpSp>
      <p:grpSp>
        <p:nvGrpSpPr>
          <p:cNvPr id="19" name="Diagram group"/>
          <p:cNvGrpSpPr/>
          <p:nvPr/>
        </p:nvGrpSpPr>
        <p:grpSpPr>
          <a:xfrm>
            <a:off x="336883" y="3451455"/>
            <a:ext cx="464890" cy="456492"/>
            <a:chOff x="2346933" y="2472"/>
            <a:chExt cx="783024" cy="783024"/>
          </a:xfrm>
          <a:solidFill>
            <a:schemeClr val="accent1">
              <a:lumMod val="50000"/>
            </a:schemeClr>
          </a:solidFill>
          <a:scene3d>
            <a:camera prst="orthographicFront">
              <a:rot lat="0" lon="0" rev="0"/>
            </a:camera>
            <a:lightRig rig="threePt" dir="t"/>
          </a:scene3d>
        </p:grpSpPr>
        <p:grpSp>
          <p:nvGrpSpPr>
            <p:cNvPr id="22" name="组合 6"/>
            <p:cNvGrpSpPr/>
            <p:nvPr/>
          </p:nvGrpSpPr>
          <p:grpSpPr>
            <a:xfrm>
              <a:off x="2346933" y="2472"/>
              <a:ext cx="783024" cy="783024"/>
              <a:chOff x="2346933" y="2472"/>
              <a:chExt cx="783024" cy="783024"/>
            </a:xfrm>
            <a:grpFill/>
            <a:scene3d>
              <a:camera prst="orthographicFront">
                <a:rot lat="0" lon="0" rev="0"/>
              </a:camera>
              <a:lightRig rig="threePt" dir="t"/>
            </a:scene3d>
          </p:grpSpPr>
          <p:sp>
            <p:nvSpPr>
              <p:cNvPr id="8" name="椭圆 7"/>
              <p:cNvSpPr/>
              <p:nvPr/>
            </p:nvSpPr>
            <p:spPr>
              <a:xfrm>
                <a:off x="2346933" y="2472"/>
                <a:ext cx="783024" cy="783024"/>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椭圆 4"/>
              <p:cNvSpPr/>
              <p:nvPr/>
            </p:nvSpPr>
            <p:spPr>
              <a:xfrm>
                <a:off x="2461604" y="117143"/>
                <a:ext cx="553682" cy="5536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在线考试</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23" name="Diagram group"/>
          <p:cNvGrpSpPr/>
          <p:nvPr/>
        </p:nvGrpSpPr>
        <p:grpSpPr>
          <a:xfrm>
            <a:off x="846802" y="3451455"/>
            <a:ext cx="505127" cy="456492"/>
            <a:chOff x="3231672" y="350700"/>
            <a:chExt cx="783024" cy="783024"/>
          </a:xfrm>
          <a:solidFill>
            <a:schemeClr val="bg2">
              <a:lumMod val="50000"/>
            </a:schemeClr>
          </a:solidFill>
          <a:scene3d>
            <a:camera prst="orthographicFront">
              <a:rot lat="0" lon="0" rev="0"/>
            </a:camera>
            <a:lightRig rig="threePt" dir="t"/>
          </a:scene3d>
        </p:grpSpPr>
        <p:grpSp>
          <p:nvGrpSpPr>
            <p:cNvPr id="26" name="组合 10"/>
            <p:cNvGrpSpPr/>
            <p:nvPr/>
          </p:nvGrpSpPr>
          <p:grpSpPr>
            <a:xfrm>
              <a:off x="3231672" y="350700"/>
              <a:ext cx="783024" cy="783024"/>
              <a:chOff x="3231672" y="350700"/>
              <a:chExt cx="783024" cy="783024"/>
            </a:xfrm>
            <a:grpFill/>
            <a:scene3d>
              <a:camera prst="orthographicFront">
                <a:rot lat="0" lon="0" rev="0"/>
              </a:camera>
              <a:lightRig rig="threePt" dir="t"/>
            </a:scene3d>
          </p:grpSpPr>
          <p:sp>
            <p:nvSpPr>
              <p:cNvPr id="12" name="椭圆 11"/>
              <p:cNvSpPr/>
              <p:nvPr/>
            </p:nvSpPr>
            <p:spPr>
              <a:xfrm>
                <a:off x="3231672" y="350700"/>
                <a:ext cx="783024" cy="783024"/>
              </a:xfrm>
              <a:prstGeom prst="ellipse">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3" name="椭圆 4"/>
              <p:cNvSpPr/>
              <p:nvPr/>
            </p:nvSpPr>
            <p:spPr>
              <a:xfrm>
                <a:off x="3346343" y="465371"/>
                <a:ext cx="553682" cy="5536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在线作业</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27" name="Diagram group"/>
          <p:cNvGrpSpPr/>
          <p:nvPr/>
        </p:nvGrpSpPr>
        <p:grpSpPr>
          <a:xfrm>
            <a:off x="1394524" y="3460747"/>
            <a:ext cx="498233" cy="456492"/>
            <a:chOff x="3668739" y="1232442"/>
            <a:chExt cx="783024" cy="783024"/>
          </a:xfrm>
          <a:solidFill>
            <a:schemeClr val="accent1">
              <a:lumMod val="50000"/>
            </a:schemeClr>
          </a:solidFill>
          <a:scene3d>
            <a:camera prst="orthographicFront">
              <a:rot lat="0" lon="0" rev="0"/>
            </a:camera>
            <a:lightRig rig="threePt" dir="t"/>
          </a:scene3d>
        </p:grpSpPr>
        <p:grpSp>
          <p:nvGrpSpPr>
            <p:cNvPr id="30" name="组合 14"/>
            <p:cNvGrpSpPr/>
            <p:nvPr/>
          </p:nvGrpSpPr>
          <p:grpSpPr>
            <a:xfrm>
              <a:off x="3668739" y="1232442"/>
              <a:ext cx="783024" cy="783024"/>
              <a:chOff x="3668739" y="1232442"/>
              <a:chExt cx="783024" cy="783024"/>
            </a:xfrm>
            <a:grpFill/>
            <a:scene3d>
              <a:camera prst="orthographicFront">
                <a:rot lat="0" lon="0" rev="0"/>
              </a:camera>
              <a:lightRig rig="threePt" dir="t"/>
            </a:scene3d>
          </p:grpSpPr>
          <p:sp>
            <p:nvSpPr>
              <p:cNvPr id="16" name="椭圆 15"/>
              <p:cNvSpPr/>
              <p:nvPr/>
            </p:nvSpPr>
            <p:spPr>
              <a:xfrm>
                <a:off x="3668739" y="1232442"/>
                <a:ext cx="783024" cy="783024"/>
              </a:xfrm>
              <a:prstGeom prst="ellipse">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7" name="椭圆 4"/>
              <p:cNvSpPr/>
              <p:nvPr/>
            </p:nvSpPr>
            <p:spPr>
              <a:xfrm>
                <a:off x="3783410" y="1347113"/>
                <a:ext cx="553682" cy="5536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在线答疑</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31" name="Diagram group"/>
          <p:cNvGrpSpPr/>
          <p:nvPr/>
        </p:nvGrpSpPr>
        <p:grpSpPr>
          <a:xfrm>
            <a:off x="2471898" y="3479331"/>
            <a:ext cx="492795" cy="456492"/>
            <a:chOff x="4221083" y="2235123"/>
            <a:chExt cx="783024" cy="783024"/>
          </a:xfrm>
          <a:scene3d>
            <a:camera prst="orthographicFront">
              <a:rot lat="0" lon="0" rev="0"/>
            </a:camera>
            <a:lightRig rig="threePt" dir="t"/>
          </a:scene3d>
        </p:grpSpPr>
        <p:grpSp>
          <p:nvGrpSpPr>
            <p:cNvPr id="35" name="组合 18"/>
            <p:cNvGrpSpPr/>
            <p:nvPr/>
          </p:nvGrpSpPr>
          <p:grpSpPr>
            <a:xfrm>
              <a:off x="4221083" y="2235123"/>
              <a:ext cx="783024" cy="783024"/>
              <a:chOff x="4221083" y="2235123"/>
              <a:chExt cx="783024" cy="783024"/>
            </a:xfrm>
            <a:scene3d>
              <a:camera prst="orthographicFront">
                <a:rot lat="0" lon="0" rev="0"/>
              </a:camera>
              <a:lightRig rig="threePt" dir="t"/>
            </a:scene3d>
          </p:grpSpPr>
          <p:sp>
            <p:nvSpPr>
              <p:cNvPr id="20" name="椭圆 19"/>
              <p:cNvSpPr/>
              <p:nvPr/>
            </p:nvSpPr>
            <p:spPr>
              <a:xfrm>
                <a:off x="4221083" y="2235123"/>
                <a:ext cx="783024" cy="78302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椭圆 4"/>
              <p:cNvSpPr/>
              <p:nvPr/>
            </p:nvSpPr>
            <p:spPr>
              <a:xfrm>
                <a:off x="4335754"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smtClean="0">
                    <a:latin typeface="微软雅黑" panose="020B0503020204020204" pitchFamily="34" charset="-122"/>
                    <a:ea typeface="微软雅黑" panose="020B0503020204020204" pitchFamily="34" charset="-122"/>
                  </a:rPr>
                  <a:t>成绩分析</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38" name="组合 22"/>
          <p:cNvGrpSpPr/>
          <p:nvPr/>
        </p:nvGrpSpPr>
        <p:grpSpPr>
          <a:xfrm>
            <a:off x="3021588" y="3470039"/>
            <a:ext cx="516827" cy="456492"/>
            <a:chOff x="2341915" y="2889576"/>
            <a:chExt cx="783024" cy="783024"/>
          </a:xfrm>
          <a:solidFill>
            <a:schemeClr val="accent5">
              <a:lumMod val="50000"/>
            </a:schemeClr>
          </a:solidFill>
          <a:scene3d>
            <a:camera prst="orthographicFront">
              <a:rot lat="0" lon="0" rev="0"/>
            </a:camera>
            <a:lightRig rig="threePt" dir="t"/>
          </a:scene3d>
        </p:grpSpPr>
        <p:sp>
          <p:nvSpPr>
            <p:cNvPr id="24" name="椭圆 23"/>
            <p:cNvSpPr/>
            <p:nvPr/>
          </p:nvSpPr>
          <p:spPr>
            <a:xfrm>
              <a:off x="2341915" y="2889576"/>
              <a:ext cx="783024" cy="783024"/>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5" name="椭圆 4"/>
            <p:cNvSpPr/>
            <p:nvPr/>
          </p:nvSpPr>
          <p:spPr>
            <a:xfrm>
              <a:off x="2456586" y="3004247"/>
              <a:ext cx="553682" cy="55368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权限管理</a:t>
              </a:r>
              <a:endParaRPr lang="zh-CN" altLang="en-US" sz="1000" b="1" dirty="0">
                <a:latin typeface="微软雅黑" panose="020B0503020204020204" pitchFamily="34" charset="-122"/>
                <a:ea typeface="微软雅黑" panose="020B0503020204020204" pitchFamily="34" charset="-122"/>
              </a:endParaRPr>
            </a:p>
          </p:txBody>
        </p:sp>
      </p:grpSp>
      <p:grpSp>
        <p:nvGrpSpPr>
          <p:cNvPr id="39" name="Diagram group"/>
          <p:cNvGrpSpPr/>
          <p:nvPr/>
        </p:nvGrpSpPr>
        <p:grpSpPr>
          <a:xfrm>
            <a:off x="3589961" y="3468572"/>
            <a:ext cx="487019" cy="456492"/>
            <a:chOff x="3288056" y="2889576"/>
            <a:chExt cx="783024" cy="783024"/>
          </a:xfrm>
          <a:solidFill>
            <a:schemeClr val="accent1">
              <a:lumMod val="50000"/>
            </a:schemeClr>
          </a:solidFill>
          <a:scene3d>
            <a:camera prst="orthographicFront">
              <a:rot lat="0" lon="0" rev="0"/>
            </a:camera>
            <a:lightRig rig="threePt" dir="t"/>
          </a:scene3d>
        </p:grpSpPr>
        <p:grpSp>
          <p:nvGrpSpPr>
            <p:cNvPr id="40" name="组合 26"/>
            <p:cNvGrpSpPr/>
            <p:nvPr/>
          </p:nvGrpSpPr>
          <p:grpSpPr>
            <a:xfrm>
              <a:off x="3288056" y="2889576"/>
              <a:ext cx="783024" cy="783024"/>
              <a:chOff x="3288056" y="2889576"/>
              <a:chExt cx="783024" cy="783024"/>
            </a:xfrm>
            <a:grpFill/>
            <a:scene3d>
              <a:camera prst="orthographicFront">
                <a:rot lat="0" lon="0" rev="0"/>
              </a:camera>
              <a:lightRig rig="threePt" dir="t"/>
            </a:scene3d>
          </p:grpSpPr>
          <p:sp>
            <p:nvSpPr>
              <p:cNvPr id="28" name="椭圆 27"/>
              <p:cNvSpPr/>
              <p:nvPr/>
            </p:nvSpPr>
            <p:spPr>
              <a:xfrm>
                <a:off x="3288056" y="2889576"/>
                <a:ext cx="783024" cy="783024"/>
              </a:xfrm>
              <a:prstGeom prst="ellipse">
                <a:avLst/>
              </a:pr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9" name="椭圆 4"/>
              <p:cNvSpPr/>
              <p:nvPr/>
            </p:nvSpPr>
            <p:spPr>
              <a:xfrm>
                <a:off x="3402727" y="3004247"/>
                <a:ext cx="553682" cy="55368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资源管理</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41" name="Diagram group"/>
          <p:cNvGrpSpPr/>
          <p:nvPr/>
        </p:nvGrpSpPr>
        <p:grpSpPr>
          <a:xfrm>
            <a:off x="4137553" y="3479331"/>
            <a:ext cx="510894" cy="456492"/>
            <a:chOff x="1169144" y="1232442"/>
            <a:chExt cx="783024" cy="783024"/>
          </a:xfrm>
          <a:solidFill>
            <a:srgbClr val="0070C0"/>
          </a:solidFill>
          <a:scene3d>
            <a:camera prst="orthographicFront">
              <a:rot lat="0" lon="0" rev="0"/>
            </a:camera>
            <a:lightRig rig="threePt" dir="t"/>
          </a:scene3d>
        </p:grpSpPr>
        <p:grpSp>
          <p:nvGrpSpPr>
            <p:cNvPr id="44" name="组合 30"/>
            <p:cNvGrpSpPr/>
            <p:nvPr/>
          </p:nvGrpSpPr>
          <p:grpSpPr>
            <a:xfrm>
              <a:off x="1169144" y="1232442"/>
              <a:ext cx="783024" cy="783024"/>
              <a:chOff x="1169144" y="1232442"/>
              <a:chExt cx="783024" cy="783024"/>
            </a:xfrm>
            <a:grpFill/>
            <a:scene3d>
              <a:camera prst="orthographicFront">
                <a:rot lat="0" lon="0" rev="0"/>
              </a:camera>
              <a:lightRig rig="threePt" dir="t"/>
            </a:scene3d>
          </p:grpSpPr>
          <p:sp>
            <p:nvSpPr>
              <p:cNvPr id="32" name="椭圆 31"/>
              <p:cNvSpPr/>
              <p:nvPr/>
            </p:nvSpPr>
            <p:spPr>
              <a:xfrm>
                <a:off x="1169144" y="1232442"/>
                <a:ext cx="783024" cy="783024"/>
              </a:xfrm>
              <a:prstGeom prst="ellipse">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3" name="椭圆 4"/>
              <p:cNvSpPr/>
              <p:nvPr/>
            </p:nvSpPr>
            <p:spPr>
              <a:xfrm>
                <a:off x="1275386" y="1347113"/>
                <a:ext cx="553683" cy="55368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smtClean="0">
                    <a:latin typeface="微软雅黑" panose="020B0503020204020204" pitchFamily="34" charset="-122"/>
                    <a:ea typeface="微软雅黑" panose="020B0503020204020204" pitchFamily="34" charset="-122"/>
                  </a:rPr>
                  <a:t>代码查重</a:t>
                </a:r>
                <a:endParaRPr lang="zh-CN" altLang="en-US" sz="1000" b="1" dirty="0">
                  <a:latin typeface="微软雅黑" panose="020B0503020204020204" pitchFamily="34" charset="-122"/>
                  <a:ea typeface="微软雅黑" panose="020B0503020204020204" pitchFamily="34" charset="-122"/>
                </a:endParaRPr>
              </a:p>
            </p:txBody>
          </p:sp>
        </p:grpSp>
      </p:grpSp>
      <p:sp>
        <p:nvSpPr>
          <p:cNvPr id="34" name="TextBox 33"/>
          <p:cNvSpPr txBox="1"/>
          <p:nvPr/>
        </p:nvSpPr>
        <p:spPr>
          <a:xfrm>
            <a:off x="3434788" y="3973798"/>
            <a:ext cx="1132284" cy="270223"/>
          </a:xfrm>
          <a:prstGeom prst="rect">
            <a:avLst/>
          </a:prstGeom>
          <a:noFill/>
        </p:spPr>
        <p:txBody>
          <a:bodyPr wrap="square" rtlCol="0">
            <a:spAutoFit/>
          </a:bodyPr>
          <a:lstStyle/>
          <a:p>
            <a:r>
              <a:rPr lang="zh-CN" altLang="en-US" sz="1200" b="1" smtClean="0">
                <a:solidFill>
                  <a:schemeClr val="bg1"/>
                </a:solidFill>
                <a:latin typeface="微软雅黑" panose="020B0503020204020204" pitchFamily="34" charset="-122"/>
                <a:ea typeface="微软雅黑" panose="020B0503020204020204" pitchFamily="34" charset="-122"/>
              </a:rPr>
              <a:t>课程管理平台</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nvGrpSpPr>
          <p:cNvPr id="47" name="组合 40"/>
          <p:cNvGrpSpPr/>
          <p:nvPr/>
        </p:nvGrpSpPr>
        <p:grpSpPr>
          <a:xfrm>
            <a:off x="5859754" y="3464173"/>
            <a:ext cx="690272" cy="456492"/>
            <a:chOff x="3923987" y="2235123"/>
            <a:chExt cx="783024" cy="783024"/>
          </a:xfrm>
        </p:grpSpPr>
        <p:sp>
          <p:nvSpPr>
            <p:cNvPr id="42" name="椭圆 41"/>
            <p:cNvSpPr/>
            <p:nvPr/>
          </p:nvSpPr>
          <p:spPr>
            <a:xfrm>
              <a:off x="3923987" y="2235123"/>
              <a:ext cx="783024" cy="78302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3" name="椭圆 4"/>
            <p:cNvSpPr/>
            <p:nvPr/>
          </p:nvSpPr>
          <p:spPr>
            <a:xfrm>
              <a:off x="4038658" y="2349794"/>
              <a:ext cx="553682" cy="55368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en-US" altLang="zh-CN" sz="1000" b="1" smtClean="0">
                  <a:latin typeface="微软雅黑" panose="020B0503020204020204" pitchFamily="34" charset="-122"/>
                  <a:ea typeface="微软雅黑" panose="020B0503020204020204" pitchFamily="34" charset="-122"/>
                </a:rPr>
                <a:t>MOOC</a:t>
              </a:r>
              <a:endParaRPr lang="zh-CN" altLang="en-US" sz="1000" b="1" dirty="0">
                <a:latin typeface="微软雅黑" panose="020B0503020204020204" pitchFamily="34" charset="-122"/>
                <a:ea typeface="微软雅黑" panose="020B0503020204020204" pitchFamily="34" charset="-122"/>
              </a:endParaRPr>
            </a:p>
          </p:txBody>
        </p:sp>
      </p:grpSp>
      <p:grpSp>
        <p:nvGrpSpPr>
          <p:cNvPr id="50" name="组合 79"/>
          <p:cNvGrpSpPr/>
          <p:nvPr/>
        </p:nvGrpSpPr>
        <p:grpSpPr>
          <a:xfrm>
            <a:off x="1936257" y="3470039"/>
            <a:ext cx="483483" cy="456492"/>
            <a:chOff x="2209401" y="2870122"/>
            <a:chExt cx="493694" cy="467939"/>
          </a:xfrm>
          <a:solidFill>
            <a:schemeClr val="accent1">
              <a:lumMod val="50000"/>
            </a:schemeClr>
          </a:solidFill>
        </p:grpSpPr>
        <p:sp>
          <p:nvSpPr>
            <p:cNvPr id="84" name="椭圆 83"/>
            <p:cNvSpPr/>
            <p:nvPr/>
          </p:nvSpPr>
          <p:spPr>
            <a:xfrm>
              <a:off x="2209401" y="2870122"/>
              <a:ext cx="493694" cy="467939"/>
            </a:xfrm>
            <a:prstGeom prst="ellipse">
              <a:avLst/>
            </a:prstGeom>
            <a:grpFill/>
            <a:scene3d>
              <a:camera prst="orthographicFront">
                <a:rot lat="0" lon="0" rev="0"/>
              </a:camera>
              <a:lightRig rig="threePt" dir="t"/>
            </a:scene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85" name="椭圆 4"/>
            <p:cNvSpPr/>
            <p:nvPr/>
          </p:nvSpPr>
          <p:spPr>
            <a:xfrm>
              <a:off x="2243820" y="2938650"/>
              <a:ext cx="392270" cy="330883"/>
            </a:xfrm>
            <a:prstGeom prst="rect">
              <a:avLst/>
            </a:prstGeom>
            <a:noFill/>
            <a:scene3d>
              <a:camera prst="orthographicFront">
                <a:rot lat="0" lon="0" rev="0"/>
              </a:camera>
              <a:lightRig rig="threePt" dir="t"/>
            </a:scene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学生管理</a:t>
              </a:r>
              <a:endParaRPr lang="zh-CN" altLang="en-US" sz="1000" b="1" dirty="0">
                <a:latin typeface="微软雅黑" panose="020B0503020204020204" pitchFamily="34" charset="-122"/>
                <a:ea typeface="微软雅黑" panose="020B0503020204020204" pitchFamily="34" charset="-122"/>
              </a:endParaRPr>
            </a:p>
          </p:txBody>
        </p:sp>
      </p:grpSp>
      <p:grpSp>
        <p:nvGrpSpPr>
          <p:cNvPr id="53" name="组合 67"/>
          <p:cNvGrpSpPr/>
          <p:nvPr/>
        </p:nvGrpSpPr>
        <p:grpSpPr>
          <a:xfrm>
            <a:off x="6821435" y="4330060"/>
            <a:ext cx="545515" cy="486452"/>
            <a:chOff x="650561" y="255369"/>
            <a:chExt cx="668789" cy="668789"/>
          </a:xfrm>
          <a:solidFill>
            <a:schemeClr val="accent6">
              <a:lumMod val="75000"/>
            </a:schemeClr>
          </a:solidFill>
        </p:grpSpPr>
        <p:sp>
          <p:nvSpPr>
            <p:cNvPr id="133" name="椭圆 132"/>
            <p:cNvSpPr/>
            <p:nvPr/>
          </p:nvSpPr>
          <p:spPr>
            <a:xfrm>
              <a:off x="650561" y="255369"/>
              <a:ext cx="668789" cy="668789"/>
            </a:xfrm>
            <a:prstGeom prst="ellipse">
              <a:avLst/>
            </a:prstGeom>
            <a:grpFill/>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134" name="椭圆 4"/>
            <p:cNvSpPr/>
            <p:nvPr/>
          </p:nvSpPr>
          <p:spPr>
            <a:xfrm>
              <a:off x="748503" y="353311"/>
              <a:ext cx="472905" cy="472905"/>
            </a:xfrm>
            <a:prstGeom prst="rect">
              <a:avLst/>
            </a:prstGeom>
            <a:grpFill/>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smtClean="0">
                  <a:latin typeface="微软雅黑" panose="020B0503020204020204" pitchFamily="34" charset="-122"/>
                  <a:ea typeface="微软雅黑" panose="020B0503020204020204" pitchFamily="34" charset="-122"/>
                </a:rPr>
                <a:t>系统日志</a:t>
              </a:r>
              <a:endParaRPr lang="en-US" altLang="zh-CN" sz="1000" b="1" dirty="0" smtClean="0">
                <a:latin typeface="微软雅黑" panose="020B0503020204020204" pitchFamily="34" charset="-122"/>
                <a:ea typeface="微软雅黑" panose="020B0503020204020204" pitchFamily="34" charset="-122"/>
              </a:endParaRPr>
            </a:p>
          </p:txBody>
        </p:sp>
      </p:grpSp>
      <p:grpSp>
        <p:nvGrpSpPr>
          <p:cNvPr id="54" name="组合 61"/>
          <p:cNvGrpSpPr/>
          <p:nvPr/>
        </p:nvGrpSpPr>
        <p:grpSpPr>
          <a:xfrm>
            <a:off x="5260356" y="4336104"/>
            <a:ext cx="555004" cy="486452"/>
            <a:chOff x="650561" y="1487251"/>
            <a:chExt cx="668789" cy="668789"/>
          </a:xfrm>
        </p:grpSpPr>
        <p:sp>
          <p:nvSpPr>
            <p:cNvPr id="117" name="椭圆 116"/>
            <p:cNvSpPr/>
            <p:nvPr/>
          </p:nvSpPr>
          <p:spPr>
            <a:xfrm>
              <a:off x="650561" y="1487251"/>
              <a:ext cx="668789" cy="668789"/>
            </a:xfrm>
            <a:prstGeom prst="ellipse">
              <a:avLst/>
            </a:prstGeom>
            <a:ln>
              <a:noFill/>
            </a:ln>
          </p:spPr>
          <p:style>
            <a:lnRef idx="2">
              <a:schemeClr val="lt1">
                <a:hueOff val="0"/>
                <a:satOff val="0"/>
                <a:lumOff val="0"/>
                <a:alphaOff val="0"/>
              </a:schemeClr>
            </a:lnRef>
            <a:fillRef idx="1">
              <a:schemeClr val="accent5">
                <a:alpha val="50000"/>
                <a:hueOff val="-7450407"/>
                <a:satOff val="29858"/>
                <a:lumOff val="6471"/>
                <a:alphaOff val="0"/>
              </a:schemeClr>
            </a:fillRef>
            <a:effectRef idx="0">
              <a:schemeClr val="accent5">
                <a:alpha val="50000"/>
                <a:hueOff val="-7450407"/>
                <a:satOff val="29858"/>
                <a:lumOff val="6471"/>
                <a:alphaOff val="0"/>
              </a:schemeClr>
            </a:effectRef>
            <a:fontRef idx="minor">
              <a:schemeClr val="tx1"/>
            </a:fontRef>
          </p:style>
        </p:sp>
        <p:sp>
          <p:nvSpPr>
            <p:cNvPr id="118" name="椭圆 4"/>
            <p:cNvSpPr/>
            <p:nvPr/>
          </p:nvSpPr>
          <p:spPr>
            <a:xfrm>
              <a:off x="748503" y="1585193"/>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100" b="1" smtClean="0">
                  <a:latin typeface="微软雅黑" panose="020B0503020204020204" pitchFamily="34" charset="-122"/>
                  <a:ea typeface="微软雅黑" panose="020B0503020204020204" pitchFamily="34" charset="-122"/>
                </a:rPr>
                <a:t>环境管理</a:t>
              </a:r>
              <a:endParaRPr lang="zh-CN" altLang="en-US" sz="1100" b="1" dirty="0">
                <a:latin typeface="微软雅黑" panose="020B0503020204020204" pitchFamily="34" charset="-122"/>
                <a:ea typeface="微软雅黑" panose="020B0503020204020204" pitchFamily="34" charset="-122"/>
              </a:endParaRPr>
            </a:p>
          </p:txBody>
        </p:sp>
      </p:grpSp>
      <p:sp>
        <p:nvSpPr>
          <p:cNvPr id="265" name="矩形 264"/>
          <p:cNvSpPr/>
          <p:nvPr/>
        </p:nvSpPr>
        <p:spPr>
          <a:xfrm>
            <a:off x="176320" y="315928"/>
            <a:ext cx="1989548" cy="2555300"/>
          </a:xfrm>
          <a:prstGeom prst="rect">
            <a:avLst/>
          </a:prstGeom>
          <a:solidFill>
            <a:schemeClr val="tx2">
              <a:alpha val="20000"/>
            </a:schemeClr>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48" name="矩形 147"/>
          <p:cNvSpPr/>
          <p:nvPr/>
        </p:nvSpPr>
        <p:spPr>
          <a:xfrm>
            <a:off x="232489" y="2546325"/>
            <a:ext cx="902539" cy="238812"/>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程序设计</a:t>
            </a:r>
            <a:endParaRPr lang="en-US" altLang="zh-CN" sz="1000" smtClean="0">
              <a:latin typeface="微软雅黑" panose="020B0503020204020204" pitchFamily="34" charset="-122"/>
              <a:ea typeface="微软雅黑" panose="020B0503020204020204" pitchFamily="34" charset="-122"/>
            </a:endParaRPr>
          </a:p>
        </p:txBody>
      </p:sp>
      <p:sp>
        <p:nvSpPr>
          <p:cNvPr id="253" name="矩形 252"/>
          <p:cNvSpPr/>
          <p:nvPr/>
        </p:nvSpPr>
        <p:spPr>
          <a:xfrm>
            <a:off x="232489" y="2189512"/>
            <a:ext cx="902539" cy="238812"/>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数据结构</a:t>
            </a:r>
            <a:endParaRPr lang="en-US" altLang="zh-CN" sz="1000" smtClean="0">
              <a:latin typeface="微软雅黑" panose="020B0503020204020204" pitchFamily="34" charset="-122"/>
              <a:ea typeface="微软雅黑" panose="020B0503020204020204" pitchFamily="34" charset="-122"/>
            </a:endParaRPr>
          </a:p>
        </p:txBody>
      </p:sp>
      <p:sp>
        <p:nvSpPr>
          <p:cNvPr id="255" name="矩形 254"/>
          <p:cNvSpPr/>
          <p:nvPr/>
        </p:nvSpPr>
        <p:spPr>
          <a:xfrm>
            <a:off x="239952" y="1085622"/>
            <a:ext cx="902539" cy="238812"/>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数据库</a:t>
            </a:r>
            <a:endParaRPr lang="en-US" altLang="zh-CN" sz="1000" smtClean="0">
              <a:latin typeface="微软雅黑" panose="020B0503020204020204" pitchFamily="34" charset="-122"/>
              <a:ea typeface="微软雅黑" panose="020B0503020204020204" pitchFamily="34" charset="-122"/>
            </a:endParaRPr>
          </a:p>
        </p:txBody>
      </p:sp>
      <p:sp>
        <p:nvSpPr>
          <p:cNvPr id="256" name="矩形 255"/>
          <p:cNvSpPr/>
          <p:nvPr/>
        </p:nvSpPr>
        <p:spPr>
          <a:xfrm>
            <a:off x="1189542" y="1836100"/>
            <a:ext cx="902539" cy="237875"/>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编译原理</a:t>
            </a:r>
            <a:endParaRPr lang="en-US" altLang="zh-CN" sz="1000" smtClean="0">
              <a:latin typeface="微软雅黑" panose="020B0503020204020204" pitchFamily="34" charset="-122"/>
              <a:ea typeface="微软雅黑" panose="020B0503020204020204" pitchFamily="34" charset="-122"/>
            </a:endParaRPr>
          </a:p>
        </p:txBody>
      </p:sp>
      <p:sp>
        <p:nvSpPr>
          <p:cNvPr id="257" name="矩形 256"/>
          <p:cNvSpPr/>
          <p:nvPr/>
        </p:nvSpPr>
        <p:spPr>
          <a:xfrm>
            <a:off x="1197005" y="2189512"/>
            <a:ext cx="902539" cy="238812"/>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操作系统</a:t>
            </a:r>
            <a:endParaRPr lang="en-US" altLang="zh-CN" sz="1000" smtClean="0">
              <a:latin typeface="微软雅黑" panose="020B0503020204020204" pitchFamily="34" charset="-122"/>
              <a:ea typeface="微软雅黑" panose="020B0503020204020204" pitchFamily="34" charset="-122"/>
            </a:endParaRPr>
          </a:p>
        </p:txBody>
      </p:sp>
      <p:sp>
        <p:nvSpPr>
          <p:cNvPr id="258" name="矩形 257"/>
          <p:cNvSpPr/>
          <p:nvPr/>
        </p:nvSpPr>
        <p:spPr>
          <a:xfrm>
            <a:off x="1187677" y="2546325"/>
            <a:ext cx="902539" cy="238812"/>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组成原理</a:t>
            </a:r>
            <a:endParaRPr lang="en-US" altLang="zh-CN" sz="1000" smtClean="0">
              <a:latin typeface="微软雅黑" panose="020B0503020204020204" pitchFamily="34" charset="-122"/>
              <a:ea typeface="微软雅黑" panose="020B0503020204020204" pitchFamily="34" charset="-122"/>
            </a:endParaRPr>
          </a:p>
        </p:txBody>
      </p:sp>
      <p:sp>
        <p:nvSpPr>
          <p:cNvPr id="259" name="矩形 258"/>
          <p:cNvSpPr/>
          <p:nvPr/>
        </p:nvSpPr>
        <p:spPr>
          <a:xfrm>
            <a:off x="1189542" y="1466594"/>
            <a:ext cx="902539" cy="238812"/>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计算机网络</a:t>
            </a:r>
            <a:endParaRPr lang="en-US" altLang="zh-CN" sz="1000" smtClean="0">
              <a:latin typeface="微软雅黑" panose="020B0503020204020204" pitchFamily="34" charset="-122"/>
              <a:ea typeface="微软雅黑" panose="020B0503020204020204" pitchFamily="34" charset="-122"/>
            </a:endParaRPr>
          </a:p>
        </p:txBody>
      </p:sp>
      <p:sp>
        <p:nvSpPr>
          <p:cNvPr id="260" name="矩形 259"/>
          <p:cNvSpPr/>
          <p:nvPr/>
        </p:nvSpPr>
        <p:spPr>
          <a:xfrm>
            <a:off x="243683" y="738101"/>
            <a:ext cx="902539" cy="238812"/>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软件工程</a:t>
            </a:r>
            <a:endParaRPr lang="en-US" altLang="zh-CN" sz="1000" smtClean="0">
              <a:latin typeface="微软雅黑" panose="020B0503020204020204" pitchFamily="34" charset="-122"/>
              <a:ea typeface="微软雅黑" panose="020B0503020204020204" pitchFamily="34" charset="-122"/>
            </a:endParaRPr>
          </a:p>
        </p:txBody>
      </p:sp>
      <p:sp>
        <p:nvSpPr>
          <p:cNvPr id="261" name="矩形 260"/>
          <p:cNvSpPr/>
          <p:nvPr/>
        </p:nvSpPr>
        <p:spPr>
          <a:xfrm>
            <a:off x="232489" y="1464419"/>
            <a:ext cx="902539" cy="237875"/>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smtClean="0">
                <a:latin typeface="微软雅黑" panose="020B0503020204020204" pitchFamily="34" charset="-122"/>
                <a:ea typeface="微软雅黑" panose="020B0503020204020204" pitchFamily="34" charset="-122"/>
              </a:rPr>
              <a:t>ACM</a:t>
            </a:r>
            <a:r>
              <a:rPr lang="zh-CN" altLang="en-US" sz="1000" smtClean="0">
                <a:latin typeface="微软雅黑" panose="020B0503020204020204" pitchFamily="34" charset="-122"/>
                <a:ea typeface="微软雅黑" panose="020B0503020204020204" pitchFamily="34" charset="-122"/>
              </a:rPr>
              <a:t>竞赛</a:t>
            </a:r>
            <a:endParaRPr lang="en-US" altLang="zh-CN" sz="1000" smtClean="0">
              <a:latin typeface="微软雅黑" panose="020B0503020204020204" pitchFamily="34" charset="-122"/>
              <a:ea typeface="微软雅黑" panose="020B0503020204020204" pitchFamily="34" charset="-122"/>
            </a:endParaRPr>
          </a:p>
        </p:txBody>
      </p:sp>
      <p:sp>
        <p:nvSpPr>
          <p:cNvPr id="262" name="矩形 261"/>
          <p:cNvSpPr/>
          <p:nvPr/>
        </p:nvSpPr>
        <p:spPr>
          <a:xfrm>
            <a:off x="1189542" y="1091197"/>
            <a:ext cx="902539" cy="238812"/>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并行计算</a:t>
            </a:r>
            <a:endParaRPr lang="en-US" altLang="zh-CN" sz="1000" smtClean="0">
              <a:latin typeface="微软雅黑" panose="020B0503020204020204" pitchFamily="34" charset="-122"/>
              <a:ea typeface="微软雅黑" panose="020B0503020204020204" pitchFamily="34" charset="-122"/>
            </a:endParaRPr>
          </a:p>
        </p:txBody>
      </p:sp>
      <p:sp>
        <p:nvSpPr>
          <p:cNvPr id="292" name="TextBox 291"/>
          <p:cNvSpPr txBox="1"/>
          <p:nvPr/>
        </p:nvSpPr>
        <p:spPr>
          <a:xfrm>
            <a:off x="6777767" y="3973798"/>
            <a:ext cx="1386006" cy="270223"/>
          </a:xfrm>
          <a:prstGeom prst="rect">
            <a:avLst/>
          </a:prstGeom>
          <a:noFill/>
        </p:spPr>
        <p:txBody>
          <a:bodyPr wrap="square" rtlCol="0">
            <a:spAutoFit/>
          </a:bodyPr>
          <a:lstStyle/>
          <a:p>
            <a:r>
              <a:rPr lang="zh-CN" altLang="en-US" sz="1200" b="1" smtClean="0">
                <a:solidFill>
                  <a:schemeClr val="bg1"/>
                </a:solidFill>
                <a:latin typeface="微软雅黑" panose="020B0503020204020204" pitchFamily="34" charset="-122"/>
                <a:ea typeface="微软雅黑" panose="020B0503020204020204" pitchFamily="34" charset="-122"/>
              </a:rPr>
              <a:t>教育大数据分析</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nvGrpSpPr>
          <p:cNvPr id="55" name="Diagram group"/>
          <p:cNvGrpSpPr/>
          <p:nvPr/>
        </p:nvGrpSpPr>
        <p:grpSpPr>
          <a:xfrm>
            <a:off x="7685480" y="3412428"/>
            <a:ext cx="464890" cy="456492"/>
            <a:chOff x="2346933" y="2472"/>
            <a:chExt cx="783024" cy="783024"/>
          </a:xfrm>
          <a:solidFill>
            <a:srgbClr val="00B050"/>
          </a:solidFill>
          <a:scene3d>
            <a:camera prst="orthographicFront">
              <a:rot lat="0" lon="0" rev="0"/>
            </a:camera>
            <a:lightRig rig="threePt" dir="t"/>
          </a:scene3d>
        </p:grpSpPr>
        <p:grpSp>
          <p:nvGrpSpPr>
            <p:cNvPr id="56" name="组合 6"/>
            <p:cNvGrpSpPr/>
            <p:nvPr/>
          </p:nvGrpSpPr>
          <p:grpSpPr>
            <a:xfrm>
              <a:off x="2346933" y="2472"/>
              <a:ext cx="783024" cy="783024"/>
              <a:chOff x="2346933" y="2472"/>
              <a:chExt cx="783024" cy="783024"/>
            </a:xfrm>
            <a:grpFill/>
            <a:scene3d>
              <a:camera prst="orthographicFront">
                <a:rot lat="0" lon="0" rev="0"/>
              </a:camera>
              <a:lightRig rig="threePt" dir="t"/>
            </a:scene3d>
          </p:grpSpPr>
          <p:sp>
            <p:nvSpPr>
              <p:cNvPr id="139" name="椭圆 138"/>
              <p:cNvSpPr/>
              <p:nvPr/>
            </p:nvSpPr>
            <p:spPr>
              <a:xfrm>
                <a:off x="2346933" y="2472"/>
                <a:ext cx="783024" cy="783024"/>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0" name="椭圆 4"/>
              <p:cNvSpPr/>
              <p:nvPr/>
            </p:nvSpPr>
            <p:spPr>
              <a:xfrm>
                <a:off x="2461604" y="117143"/>
                <a:ext cx="553682" cy="5536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数据</a:t>
                </a:r>
                <a:r>
                  <a:rPr lang="en-US" altLang="zh-CN" sz="1000" b="1" dirty="0" smtClean="0">
                    <a:latin typeface="微软雅黑" panose="020B0503020204020204" pitchFamily="34" charset="-122"/>
                    <a:ea typeface="微软雅黑" panose="020B0503020204020204" pitchFamily="34" charset="-122"/>
                  </a:rPr>
                  <a:t>API</a:t>
                </a:r>
                <a:endParaRPr lang="zh-CN" altLang="en-US" sz="1000" b="1" dirty="0">
                  <a:latin typeface="微软雅黑" panose="020B0503020204020204" pitchFamily="34" charset="-122"/>
                  <a:ea typeface="微软雅黑" panose="020B0503020204020204" pitchFamily="34" charset="-122"/>
                </a:endParaRPr>
              </a:p>
            </p:txBody>
          </p:sp>
        </p:grpSp>
      </p:grpSp>
      <p:sp>
        <p:nvSpPr>
          <p:cNvPr id="318" name="矩形 317"/>
          <p:cNvSpPr/>
          <p:nvPr/>
        </p:nvSpPr>
        <p:spPr>
          <a:xfrm>
            <a:off x="1198870" y="738101"/>
            <a:ext cx="902539" cy="238812"/>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数字逻辑</a:t>
            </a:r>
            <a:endParaRPr lang="en-US" altLang="zh-CN" sz="1000" smtClean="0">
              <a:latin typeface="微软雅黑" panose="020B0503020204020204" pitchFamily="34" charset="-122"/>
              <a:ea typeface="微软雅黑" panose="020B0503020204020204" pitchFamily="34" charset="-122"/>
            </a:endParaRPr>
          </a:p>
        </p:txBody>
      </p:sp>
      <p:sp>
        <p:nvSpPr>
          <p:cNvPr id="319" name="矩形 318"/>
          <p:cNvSpPr/>
          <p:nvPr/>
        </p:nvSpPr>
        <p:spPr>
          <a:xfrm>
            <a:off x="1198870" y="399556"/>
            <a:ext cx="902539" cy="238812"/>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smtClean="0">
                <a:latin typeface="微软雅黑" panose="020B0503020204020204" pitchFamily="34" charset="-122"/>
                <a:ea typeface="微软雅黑" panose="020B0503020204020204" pitchFamily="34" charset="-122"/>
              </a:rPr>
              <a:t>FPGA</a:t>
            </a:r>
            <a:endParaRPr lang="en-US" altLang="zh-CN" sz="1000" smtClean="0">
              <a:latin typeface="微软雅黑" panose="020B0503020204020204" pitchFamily="34" charset="-122"/>
              <a:ea typeface="微软雅黑" panose="020B0503020204020204" pitchFamily="34" charset="-122"/>
            </a:endParaRPr>
          </a:p>
        </p:txBody>
      </p:sp>
      <p:sp>
        <p:nvSpPr>
          <p:cNvPr id="320" name="矩形 319"/>
          <p:cNvSpPr/>
          <p:nvPr/>
        </p:nvSpPr>
        <p:spPr>
          <a:xfrm>
            <a:off x="244301" y="390264"/>
            <a:ext cx="902539" cy="238812"/>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汇编语言</a:t>
            </a:r>
            <a:endParaRPr lang="en-US" altLang="zh-CN" sz="1000" smtClean="0">
              <a:latin typeface="微软雅黑" panose="020B0503020204020204" pitchFamily="34" charset="-122"/>
              <a:ea typeface="微软雅黑" panose="020B0503020204020204" pitchFamily="34" charset="-122"/>
            </a:endParaRPr>
          </a:p>
        </p:txBody>
      </p:sp>
      <p:sp>
        <p:nvSpPr>
          <p:cNvPr id="322" name="矩形 321"/>
          <p:cNvSpPr/>
          <p:nvPr/>
        </p:nvSpPr>
        <p:spPr>
          <a:xfrm>
            <a:off x="232489" y="1836100"/>
            <a:ext cx="902539" cy="237875"/>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算法设计</a:t>
            </a:r>
            <a:endParaRPr lang="en-US" altLang="zh-CN" sz="1000" smtClean="0">
              <a:latin typeface="微软雅黑" panose="020B0503020204020204" pitchFamily="34" charset="-122"/>
              <a:ea typeface="微软雅黑" panose="020B0503020204020204" pitchFamily="34" charset="-122"/>
            </a:endParaRPr>
          </a:p>
        </p:txBody>
      </p:sp>
      <p:sp>
        <p:nvSpPr>
          <p:cNvPr id="323" name="矩形 322"/>
          <p:cNvSpPr/>
          <p:nvPr/>
        </p:nvSpPr>
        <p:spPr>
          <a:xfrm>
            <a:off x="2240492" y="315928"/>
            <a:ext cx="2304017" cy="2555300"/>
          </a:xfrm>
          <a:prstGeom prst="rect">
            <a:avLst/>
          </a:prstGeom>
          <a:solidFill>
            <a:schemeClr val="tx2">
              <a:alpha val="20000"/>
            </a:schemeClr>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324" name="矩形 323"/>
          <p:cNvSpPr/>
          <p:nvPr/>
        </p:nvSpPr>
        <p:spPr>
          <a:xfrm>
            <a:off x="2273749" y="2546325"/>
            <a:ext cx="1030541" cy="238812"/>
          </a:xfrm>
          <a:prstGeom prst="rec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solidFill>
                  <a:schemeClr val="bg1"/>
                </a:solidFill>
                <a:latin typeface="微软雅黑" panose="020B0503020204020204" pitchFamily="34" charset="-122"/>
                <a:ea typeface="微软雅黑" panose="020B0503020204020204" pitchFamily="34" charset="-122"/>
              </a:rPr>
              <a:t>优化算法</a:t>
            </a:r>
            <a:endParaRPr lang="en-US" altLang="zh-CN" sz="1000" smtClean="0">
              <a:solidFill>
                <a:schemeClr val="bg1"/>
              </a:solidFill>
              <a:latin typeface="微软雅黑" panose="020B0503020204020204" pitchFamily="34" charset="-122"/>
              <a:ea typeface="微软雅黑" panose="020B0503020204020204" pitchFamily="34" charset="-122"/>
            </a:endParaRPr>
          </a:p>
        </p:txBody>
      </p:sp>
      <p:sp>
        <p:nvSpPr>
          <p:cNvPr id="325" name="矩形 324"/>
          <p:cNvSpPr/>
          <p:nvPr/>
        </p:nvSpPr>
        <p:spPr>
          <a:xfrm>
            <a:off x="2273749" y="2189512"/>
            <a:ext cx="1030541" cy="238812"/>
          </a:xfrm>
          <a:prstGeom prst="rec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solidFill>
                  <a:schemeClr val="bg1"/>
                </a:solidFill>
                <a:latin typeface="微软雅黑" panose="020B0503020204020204" pitchFamily="34" charset="-122"/>
                <a:ea typeface="微软雅黑" panose="020B0503020204020204" pitchFamily="34" charset="-122"/>
              </a:rPr>
              <a:t>机器学习</a:t>
            </a:r>
            <a:endParaRPr lang="en-US" altLang="zh-CN" sz="1000" smtClean="0">
              <a:solidFill>
                <a:schemeClr val="bg1"/>
              </a:solidFill>
              <a:latin typeface="微软雅黑" panose="020B0503020204020204" pitchFamily="34" charset="-122"/>
              <a:ea typeface="微软雅黑" panose="020B0503020204020204" pitchFamily="34" charset="-122"/>
            </a:endParaRPr>
          </a:p>
        </p:txBody>
      </p:sp>
      <p:sp>
        <p:nvSpPr>
          <p:cNvPr id="326" name="矩形 325"/>
          <p:cNvSpPr/>
          <p:nvPr/>
        </p:nvSpPr>
        <p:spPr>
          <a:xfrm>
            <a:off x="2282671" y="1085622"/>
            <a:ext cx="1030541" cy="238812"/>
          </a:xfrm>
          <a:prstGeom prst="rec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solidFill>
                  <a:schemeClr val="bg1"/>
                </a:solidFill>
                <a:latin typeface="微软雅黑" panose="020B0503020204020204" pitchFamily="34" charset="-122"/>
                <a:ea typeface="微软雅黑" panose="020B0503020204020204" pitchFamily="34" charset="-122"/>
              </a:rPr>
              <a:t>强化学习</a:t>
            </a:r>
            <a:endParaRPr lang="en-US" altLang="zh-CN" sz="1000" smtClean="0">
              <a:solidFill>
                <a:schemeClr val="bg1"/>
              </a:solidFill>
              <a:latin typeface="微软雅黑" panose="020B0503020204020204" pitchFamily="34" charset="-122"/>
              <a:ea typeface="微软雅黑" panose="020B0503020204020204" pitchFamily="34" charset="-122"/>
            </a:endParaRPr>
          </a:p>
        </p:txBody>
      </p:sp>
      <p:sp>
        <p:nvSpPr>
          <p:cNvPr id="327" name="矩形 326"/>
          <p:cNvSpPr/>
          <p:nvPr/>
        </p:nvSpPr>
        <p:spPr>
          <a:xfrm>
            <a:off x="3386571" y="1836100"/>
            <a:ext cx="1111296" cy="237875"/>
          </a:xfrm>
          <a:prstGeom prst="rec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solidFill>
                  <a:schemeClr val="bg1"/>
                </a:solidFill>
                <a:latin typeface="微软雅黑" panose="020B0503020204020204" pitchFamily="34" charset="-122"/>
                <a:ea typeface="微软雅黑" panose="020B0503020204020204" pitchFamily="34" charset="-122"/>
              </a:rPr>
              <a:t>自然语言处理</a:t>
            </a:r>
            <a:endParaRPr lang="en-US" altLang="zh-CN" sz="1000" smtClean="0">
              <a:solidFill>
                <a:schemeClr val="bg1"/>
              </a:solidFill>
              <a:latin typeface="微软雅黑" panose="020B0503020204020204" pitchFamily="34" charset="-122"/>
              <a:ea typeface="微软雅黑" panose="020B0503020204020204" pitchFamily="34" charset="-122"/>
            </a:endParaRPr>
          </a:p>
        </p:txBody>
      </p:sp>
      <p:sp>
        <p:nvSpPr>
          <p:cNvPr id="328" name="矩形 327"/>
          <p:cNvSpPr/>
          <p:nvPr/>
        </p:nvSpPr>
        <p:spPr>
          <a:xfrm>
            <a:off x="3395493" y="2189512"/>
            <a:ext cx="1111296" cy="238812"/>
          </a:xfrm>
          <a:prstGeom prst="rec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smtClean="0">
                <a:solidFill>
                  <a:schemeClr val="bg1"/>
                </a:solidFill>
                <a:latin typeface="微软雅黑" panose="020B0503020204020204" pitchFamily="34" charset="-122"/>
                <a:ea typeface="微软雅黑" panose="020B0503020204020204" pitchFamily="34" charset="-122"/>
              </a:rPr>
              <a:t>PyTorch, MXNet</a:t>
            </a:r>
            <a:endParaRPr lang="en-US" altLang="zh-CN" sz="1000" smtClean="0">
              <a:solidFill>
                <a:schemeClr val="bg1"/>
              </a:solidFill>
              <a:latin typeface="微软雅黑" panose="020B0503020204020204" pitchFamily="34" charset="-122"/>
              <a:ea typeface="微软雅黑" panose="020B0503020204020204" pitchFamily="34" charset="-122"/>
            </a:endParaRPr>
          </a:p>
        </p:txBody>
      </p:sp>
      <p:sp>
        <p:nvSpPr>
          <p:cNvPr id="329" name="矩形 328"/>
          <p:cNvSpPr/>
          <p:nvPr/>
        </p:nvSpPr>
        <p:spPr>
          <a:xfrm>
            <a:off x="3384340" y="2546325"/>
            <a:ext cx="1111296" cy="238812"/>
          </a:xfrm>
          <a:prstGeom prst="rec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smtClean="0">
                <a:solidFill>
                  <a:schemeClr val="bg1"/>
                </a:solidFill>
                <a:latin typeface="微软雅黑" panose="020B0503020204020204" pitchFamily="34" charset="-122"/>
                <a:ea typeface="微软雅黑" panose="020B0503020204020204" pitchFamily="34" charset="-122"/>
              </a:rPr>
              <a:t>TensorFlow, Keras</a:t>
            </a:r>
            <a:endParaRPr lang="en-US" altLang="zh-CN" sz="1000" smtClean="0">
              <a:solidFill>
                <a:schemeClr val="bg1"/>
              </a:solidFill>
              <a:latin typeface="微软雅黑" panose="020B0503020204020204" pitchFamily="34" charset="-122"/>
              <a:ea typeface="微软雅黑" panose="020B0503020204020204" pitchFamily="34" charset="-122"/>
            </a:endParaRPr>
          </a:p>
        </p:txBody>
      </p:sp>
      <p:sp>
        <p:nvSpPr>
          <p:cNvPr id="330" name="矩形 329"/>
          <p:cNvSpPr/>
          <p:nvPr/>
        </p:nvSpPr>
        <p:spPr>
          <a:xfrm>
            <a:off x="3386571" y="1466594"/>
            <a:ext cx="1111296" cy="238812"/>
          </a:xfrm>
          <a:prstGeom prst="rec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solidFill>
                  <a:schemeClr val="bg1"/>
                </a:solidFill>
                <a:latin typeface="微软雅黑" panose="020B0503020204020204" pitchFamily="34" charset="-122"/>
                <a:ea typeface="微软雅黑" panose="020B0503020204020204" pitchFamily="34" charset="-122"/>
              </a:rPr>
              <a:t>计算机视觉</a:t>
            </a:r>
            <a:endParaRPr lang="en-US" altLang="zh-CN" sz="1000" smtClean="0">
              <a:solidFill>
                <a:schemeClr val="bg1"/>
              </a:solidFill>
              <a:latin typeface="微软雅黑" panose="020B0503020204020204" pitchFamily="34" charset="-122"/>
              <a:ea typeface="微软雅黑" panose="020B0503020204020204" pitchFamily="34" charset="-122"/>
            </a:endParaRPr>
          </a:p>
        </p:txBody>
      </p:sp>
      <p:sp>
        <p:nvSpPr>
          <p:cNvPr id="331" name="矩形 330"/>
          <p:cNvSpPr/>
          <p:nvPr/>
        </p:nvSpPr>
        <p:spPr>
          <a:xfrm>
            <a:off x="2287132" y="738101"/>
            <a:ext cx="1030541" cy="238812"/>
          </a:xfrm>
          <a:prstGeom prst="rec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生成式对抗网络</a:t>
            </a:r>
            <a:endParaRPr lang="en-US" altLang="zh-CN" sz="1000" dirty="0" smtClean="0">
              <a:solidFill>
                <a:schemeClr val="bg1"/>
              </a:solidFill>
              <a:latin typeface="微软雅黑" panose="020B0503020204020204" pitchFamily="34" charset="-122"/>
              <a:ea typeface="微软雅黑" panose="020B0503020204020204" pitchFamily="34" charset="-122"/>
            </a:endParaRPr>
          </a:p>
        </p:txBody>
      </p:sp>
      <p:sp>
        <p:nvSpPr>
          <p:cNvPr id="332" name="矩形 331"/>
          <p:cNvSpPr/>
          <p:nvPr/>
        </p:nvSpPr>
        <p:spPr>
          <a:xfrm>
            <a:off x="2273749" y="1464419"/>
            <a:ext cx="1030541" cy="237875"/>
          </a:xfrm>
          <a:prstGeom prst="rec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solidFill>
                  <a:schemeClr val="bg1"/>
                </a:solidFill>
                <a:latin typeface="微软雅黑" panose="020B0503020204020204" pitchFamily="34" charset="-122"/>
                <a:ea typeface="微软雅黑" panose="020B0503020204020204" pitchFamily="34" charset="-122"/>
              </a:rPr>
              <a:t>迁移学习</a:t>
            </a:r>
            <a:endParaRPr lang="en-US" altLang="zh-CN" sz="1000" smtClean="0">
              <a:solidFill>
                <a:schemeClr val="bg1"/>
              </a:solidFill>
              <a:latin typeface="微软雅黑" panose="020B0503020204020204" pitchFamily="34" charset="-122"/>
              <a:ea typeface="微软雅黑" panose="020B0503020204020204" pitchFamily="34" charset="-122"/>
            </a:endParaRPr>
          </a:p>
        </p:txBody>
      </p:sp>
      <p:sp>
        <p:nvSpPr>
          <p:cNvPr id="333" name="矩形 332"/>
          <p:cNvSpPr/>
          <p:nvPr/>
        </p:nvSpPr>
        <p:spPr>
          <a:xfrm>
            <a:off x="3386571" y="1091197"/>
            <a:ext cx="1111296" cy="238812"/>
          </a:xfrm>
          <a:prstGeom prst="rec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solidFill>
                  <a:schemeClr val="bg1"/>
                </a:solidFill>
                <a:latin typeface="微软雅黑" panose="020B0503020204020204" pitchFamily="34" charset="-122"/>
                <a:ea typeface="微软雅黑" panose="020B0503020204020204" pitchFamily="34" charset="-122"/>
              </a:rPr>
              <a:t>语音识别</a:t>
            </a:r>
            <a:endParaRPr lang="en-US" altLang="zh-CN" sz="1000" smtClean="0">
              <a:solidFill>
                <a:schemeClr val="bg1"/>
              </a:solidFill>
              <a:latin typeface="微软雅黑" panose="020B0503020204020204" pitchFamily="34" charset="-122"/>
              <a:ea typeface="微软雅黑" panose="020B0503020204020204" pitchFamily="34" charset="-122"/>
            </a:endParaRPr>
          </a:p>
        </p:txBody>
      </p:sp>
      <p:sp>
        <p:nvSpPr>
          <p:cNvPr id="334" name="矩形 333"/>
          <p:cNvSpPr/>
          <p:nvPr/>
        </p:nvSpPr>
        <p:spPr>
          <a:xfrm>
            <a:off x="3397723" y="738101"/>
            <a:ext cx="1111296" cy="238812"/>
          </a:xfrm>
          <a:prstGeom prst="rec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solidFill>
                  <a:schemeClr val="bg1"/>
                </a:solidFill>
                <a:latin typeface="微软雅黑" panose="020B0503020204020204" pitchFamily="34" charset="-122"/>
                <a:ea typeface="微软雅黑" panose="020B0503020204020204" pitchFamily="34" charset="-122"/>
              </a:rPr>
              <a:t>人脸识别</a:t>
            </a:r>
            <a:endParaRPr lang="en-US" altLang="zh-CN" sz="1000" smtClean="0">
              <a:solidFill>
                <a:schemeClr val="bg1"/>
              </a:solidFill>
              <a:latin typeface="微软雅黑" panose="020B0503020204020204" pitchFamily="34" charset="-122"/>
              <a:ea typeface="微软雅黑" panose="020B0503020204020204" pitchFamily="34" charset="-122"/>
            </a:endParaRPr>
          </a:p>
        </p:txBody>
      </p:sp>
      <p:sp>
        <p:nvSpPr>
          <p:cNvPr id="335" name="矩形 334"/>
          <p:cNvSpPr/>
          <p:nvPr/>
        </p:nvSpPr>
        <p:spPr>
          <a:xfrm>
            <a:off x="3397723" y="399556"/>
            <a:ext cx="1111296" cy="238812"/>
          </a:xfrm>
          <a:prstGeom prst="rec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自动驾驶</a:t>
            </a:r>
            <a:endParaRPr lang="en-US" altLang="zh-CN" sz="1000" dirty="0" smtClean="0">
              <a:solidFill>
                <a:schemeClr val="bg1"/>
              </a:solidFill>
              <a:latin typeface="微软雅黑" panose="020B0503020204020204" pitchFamily="34" charset="-122"/>
              <a:ea typeface="微软雅黑" panose="020B0503020204020204" pitchFamily="34" charset="-122"/>
            </a:endParaRPr>
          </a:p>
        </p:txBody>
      </p:sp>
      <p:sp>
        <p:nvSpPr>
          <p:cNvPr id="336" name="矩形 335"/>
          <p:cNvSpPr/>
          <p:nvPr/>
        </p:nvSpPr>
        <p:spPr>
          <a:xfrm>
            <a:off x="2287871" y="390264"/>
            <a:ext cx="1030541" cy="238812"/>
          </a:xfrm>
          <a:prstGeom prst="rec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自编码器</a:t>
            </a:r>
            <a:endParaRPr lang="en-US" altLang="zh-CN" sz="1000" dirty="0" smtClean="0">
              <a:solidFill>
                <a:schemeClr val="bg1"/>
              </a:solidFill>
              <a:latin typeface="微软雅黑" panose="020B0503020204020204" pitchFamily="34" charset="-122"/>
              <a:ea typeface="微软雅黑" panose="020B0503020204020204" pitchFamily="34" charset="-122"/>
            </a:endParaRPr>
          </a:p>
        </p:txBody>
      </p:sp>
      <p:sp>
        <p:nvSpPr>
          <p:cNvPr id="337" name="矩形 336"/>
          <p:cNvSpPr/>
          <p:nvPr/>
        </p:nvSpPr>
        <p:spPr>
          <a:xfrm>
            <a:off x="2273749" y="1836100"/>
            <a:ext cx="1030541" cy="237875"/>
          </a:xfrm>
          <a:prstGeom prst="rec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solidFill>
                  <a:schemeClr val="bg1"/>
                </a:solidFill>
                <a:latin typeface="微软雅黑" panose="020B0503020204020204" pitchFamily="34" charset="-122"/>
                <a:ea typeface="微软雅黑" panose="020B0503020204020204" pitchFamily="34" charset="-122"/>
              </a:rPr>
              <a:t>深度学习</a:t>
            </a:r>
            <a:endParaRPr lang="en-US" altLang="zh-CN" sz="1000" smtClean="0">
              <a:solidFill>
                <a:schemeClr val="bg1"/>
              </a:solidFill>
              <a:latin typeface="微软雅黑" panose="020B0503020204020204" pitchFamily="34" charset="-122"/>
              <a:ea typeface="微软雅黑" panose="020B0503020204020204" pitchFamily="34" charset="-122"/>
            </a:endParaRPr>
          </a:p>
        </p:txBody>
      </p:sp>
      <p:sp>
        <p:nvSpPr>
          <p:cNvPr id="338" name="矩形 337"/>
          <p:cNvSpPr/>
          <p:nvPr/>
        </p:nvSpPr>
        <p:spPr>
          <a:xfrm>
            <a:off x="4616446" y="315928"/>
            <a:ext cx="2148124" cy="2555300"/>
          </a:xfrm>
          <a:prstGeom prst="rect">
            <a:avLst/>
          </a:prstGeom>
          <a:solidFill>
            <a:schemeClr val="tx2">
              <a:alpha val="20000"/>
            </a:schemeClr>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339" name="矩形 338"/>
          <p:cNvSpPr/>
          <p:nvPr/>
        </p:nvSpPr>
        <p:spPr>
          <a:xfrm>
            <a:off x="4672616" y="2546325"/>
            <a:ext cx="1056547" cy="238812"/>
          </a:xfrm>
          <a:prstGeom prst="rect">
            <a:avLst/>
          </a:prstGeom>
          <a:solidFill>
            <a:srgbClr val="36824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smtClean="0">
                <a:latin typeface="微软雅黑" panose="020B0503020204020204" pitchFamily="34" charset="-122"/>
                <a:ea typeface="微软雅黑" panose="020B0503020204020204" pitchFamily="34" charset="-122"/>
              </a:rPr>
              <a:t>Python</a:t>
            </a:r>
            <a:r>
              <a:rPr lang="zh-CN" altLang="en-US" sz="1000" smtClean="0">
                <a:latin typeface="微软雅黑" panose="020B0503020204020204" pitchFamily="34" charset="-122"/>
                <a:ea typeface="微软雅黑" panose="020B0503020204020204" pitchFamily="34" charset="-122"/>
              </a:rPr>
              <a:t>程序设计</a:t>
            </a:r>
            <a:endParaRPr lang="en-US" altLang="zh-CN" sz="1000" smtClean="0">
              <a:latin typeface="微软雅黑" panose="020B0503020204020204" pitchFamily="34" charset="-122"/>
              <a:ea typeface="微软雅黑" panose="020B0503020204020204" pitchFamily="34" charset="-122"/>
            </a:endParaRPr>
          </a:p>
        </p:txBody>
      </p:sp>
      <p:sp>
        <p:nvSpPr>
          <p:cNvPr id="340" name="矩形 339"/>
          <p:cNvSpPr/>
          <p:nvPr/>
        </p:nvSpPr>
        <p:spPr>
          <a:xfrm>
            <a:off x="4672616" y="2189512"/>
            <a:ext cx="1056547" cy="238812"/>
          </a:xfrm>
          <a:prstGeom prst="rect">
            <a:avLst/>
          </a:prstGeom>
          <a:solidFill>
            <a:srgbClr val="36824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数据科学数学基础</a:t>
            </a:r>
            <a:endParaRPr lang="en-US" altLang="zh-CN" sz="1000" smtClean="0">
              <a:latin typeface="微软雅黑" panose="020B0503020204020204" pitchFamily="34" charset="-122"/>
              <a:ea typeface="微软雅黑" panose="020B0503020204020204" pitchFamily="34" charset="-122"/>
            </a:endParaRPr>
          </a:p>
        </p:txBody>
      </p:sp>
      <p:sp>
        <p:nvSpPr>
          <p:cNvPr id="341" name="矩形 340"/>
          <p:cNvSpPr/>
          <p:nvPr/>
        </p:nvSpPr>
        <p:spPr>
          <a:xfrm>
            <a:off x="4680078" y="1085622"/>
            <a:ext cx="1056547" cy="238812"/>
          </a:xfrm>
          <a:prstGeom prst="rect">
            <a:avLst/>
          </a:prstGeom>
          <a:solidFill>
            <a:srgbClr val="36824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文本挖掘</a:t>
            </a:r>
            <a:endParaRPr lang="en-US" altLang="zh-CN" sz="1000" smtClean="0">
              <a:latin typeface="微软雅黑" panose="020B0503020204020204" pitchFamily="34" charset="-122"/>
              <a:ea typeface="微软雅黑" panose="020B0503020204020204" pitchFamily="34" charset="-122"/>
            </a:endParaRPr>
          </a:p>
        </p:txBody>
      </p:sp>
      <p:sp>
        <p:nvSpPr>
          <p:cNvPr id="342" name="矩形 341"/>
          <p:cNvSpPr/>
          <p:nvPr/>
        </p:nvSpPr>
        <p:spPr>
          <a:xfrm>
            <a:off x="5797574" y="1826808"/>
            <a:ext cx="902539" cy="238812"/>
          </a:xfrm>
          <a:prstGeom prst="rect">
            <a:avLst/>
          </a:prstGeom>
          <a:solidFill>
            <a:srgbClr val="36824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smtClean="0">
                <a:latin typeface="微软雅黑" panose="020B0503020204020204" pitchFamily="34" charset="-122"/>
                <a:ea typeface="微软雅黑" panose="020B0503020204020204" pitchFamily="34" charset="-122"/>
              </a:rPr>
              <a:t>Storm</a:t>
            </a:r>
            <a:r>
              <a:rPr lang="zh-CN" altLang="en-US" sz="1000" smtClean="0">
                <a:latin typeface="微软雅黑" panose="020B0503020204020204" pitchFamily="34" charset="-122"/>
                <a:ea typeface="微软雅黑" panose="020B0503020204020204" pitchFamily="34" charset="-122"/>
              </a:rPr>
              <a:t>流计算</a:t>
            </a:r>
            <a:endParaRPr lang="en-US" altLang="zh-CN" sz="1000" smtClean="0">
              <a:latin typeface="微软雅黑" panose="020B0503020204020204" pitchFamily="34" charset="-122"/>
              <a:ea typeface="微软雅黑" panose="020B0503020204020204" pitchFamily="34" charset="-122"/>
            </a:endParaRPr>
          </a:p>
        </p:txBody>
      </p:sp>
      <p:sp>
        <p:nvSpPr>
          <p:cNvPr id="343" name="矩形 342"/>
          <p:cNvSpPr/>
          <p:nvPr/>
        </p:nvSpPr>
        <p:spPr>
          <a:xfrm>
            <a:off x="5805036" y="2180220"/>
            <a:ext cx="902539" cy="238812"/>
          </a:xfrm>
          <a:prstGeom prst="rect">
            <a:avLst/>
          </a:prstGeom>
          <a:solidFill>
            <a:srgbClr val="36824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smtClean="0">
                <a:latin typeface="微软雅黑" panose="020B0503020204020204" pitchFamily="34" charset="-122"/>
                <a:ea typeface="微软雅黑" panose="020B0503020204020204" pitchFamily="34" charset="-122"/>
              </a:rPr>
              <a:t>Spark</a:t>
            </a:r>
            <a:r>
              <a:rPr lang="zh-CN" altLang="en-US" sz="1000" smtClean="0">
                <a:latin typeface="微软雅黑" panose="020B0503020204020204" pitchFamily="34" charset="-122"/>
                <a:ea typeface="微软雅黑" panose="020B0503020204020204" pitchFamily="34" charset="-122"/>
              </a:rPr>
              <a:t>内存计算</a:t>
            </a:r>
            <a:endParaRPr lang="en-US" altLang="zh-CN" sz="1000" smtClean="0">
              <a:latin typeface="微软雅黑" panose="020B0503020204020204" pitchFamily="34" charset="-122"/>
              <a:ea typeface="微软雅黑" panose="020B0503020204020204" pitchFamily="34" charset="-122"/>
            </a:endParaRPr>
          </a:p>
        </p:txBody>
      </p:sp>
      <p:sp>
        <p:nvSpPr>
          <p:cNvPr id="344" name="矩形 343"/>
          <p:cNvSpPr/>
          <p:nvPr/>
        </p:nvSpPr>
        <p:spPr>
          <a:xfrm>
            <a:off x="5795708" y="2537033"/>
            <a:ext cx="902539" cy="238812"/>
          </a:xfrm>
          <a:prstGeom prst="rect">
            <a:avLst/>
          </a:prstGeom>
          <a:solidFill>
            <a:srgbClr val="36824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smtClean="0">
                <a:latin typeface="微软雅黑" panose="020B0503020204020204" pitchFamily="34" charset="-122"/>
                <a:ea typeface="微软雅黑" panose="020B0503020204020204" pitchFamily="34" charset="-122"/>
              </a:rPr>
              <a:t>Hadoop</a:t>
            </a:r>
            <a:r>
              <a:rPr lang="zh-CN" altLang="en-US" sz="1000" smtClean="0">
                <a:latin typeface="微软雅黑" panose="020B0503020204020204" pitchFamily="34" charset="-122"/>
                <a:ea typeface="微软雅黑" panose="020B0503020204020204" pitchFamily="34" charset="-122"/>
              </a:rPr>
              <a:t>平台</a:t>
            </a:r>
            <a:endParaRPr lang="en-US" altLang="zh-CN" sz="1000" smtClean="0">
              <a:latin typeface="微软雅黑" panose="020B0503020204020204" pitchFamily="34" charset="-122"/>
              <a:ea typeface="微软雅黑" panose="020B0503020204020204" pitchFamily="34" charset="-122"/>
            </a:endParaRPr>
          </a:p>
        </p:txBody>
      </p:sp>
      <p:sp>
        <p:nvSpPr>
          <p:cNvPr id="345" name="矩形 344"/>
          <p:cNvSpPr/>
          <p:nvPr/>
        </p:nvSpPr>
        <p:spPr>
          <a:xfrm>
            <a:off x="5797574" y="1457302"/>
            <a:ext cx="902539" cy="238812"/>
          </a:xfrm>
          <a:prstGeom prst="rect">
            <a:avLst/>
          </a:prstGeom>
          <a:solidFill>
            <a:srgbClr val="36824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dirty="0" err="1" smtClean="0">
                <a:latin typeface="微软雅黑" panose="020B0503020204020204" pitchFamily="34" charset="-122"/>
                <a:ea typeface="微软雅黑" panose="020B0503020204020204" pitchFamily="34" charset="-122"/>
              </a:rPr>
              <a:t>NoSQL</a:t>
            </a:r>
            <a:r>
              <a:rPr lang="zh-CN" altLang="en-US" sz="1000" dirty="0" smtClean="0">
                <a:latin typeface="微软雅黑" panose="020B0503020204020204" pitchFamily="34" charset="-122"/>
                <a:ea typeface="微软雅黑" panose="020B0503020204020204" pitchFamily="34" charset="-122"/>
              </a:rPr>
              <a:t>数据库</a:t>
            </a:r>
            <a:endParaRPr lang="en-US" altLang="zh-CN" sz="1000" dirty="0" smtClean="0">
              <a:latin typeface="微软雅黑" panose="020B0503020204020204" pitchFamily="34" charset="-122"/>
              <a:ea typeface="微软雅黑" panose="020B0503020204020204" pitchFamily="34" charset="-122"/>
            </a:endParaRPr>
          </a:p>
        </p:txBody>
      </p:sp>
      <p:sp>
        <p:nvSpPr>
          <p:cNvPr id="346" name="矩形 345"/>
          <p:cNvSpPr/>
          <p:nvPr/>
        </p:nvSpPr>
        <p:spPr>
          <a:xfrm>
            <a:off x="4683810" y="738101"/>
            <a:ext cx="1056547" cy="238812"/>
          </a:xfrm>
          <a:prstGeom prst="rect">
            <a:avLst/>
          </a:prstGeom>
          <a:solidFill>
            <a:srgbClr val="36824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dirty="0" smtClean="0">
                <a:latin typeface="微软雅黑" panose="020B0503020204020204" pitchFamily="34" charset="-122"/>
                <a:ea typeface="微软雅黑" panose="020B0503020204020204" pitchFamily="34" charset="-122"/>
              </a:rPr>
              <a:t>Python</a:t>
            </a:r>
            <a:r>
              <a:rPr lang="zh-CN" altLang="en-US" sz="1000" dirty="0" smtClean="0">
                <a:latin typeface="微软雅黑" panose="020B0503020204020204" pitchFamily="34" charset="-122"/>
                <a:ea typeface="微软雅黑" panose="020B0503020204020204" pitchFamily="34" charset="-122"/>
              </a:rPr>
              <a:t>数据科学</a:t>
            </a:r>
            <a:endParaRPr lang="en-US" altLang="zh-CN" sz="1000" dirty="0" smtClean="0">
              <a:latin typeface="微软雅黑" panose="020B0503020204020204" pitchFamily="34" charset="-122"/>
              <a:ea typeface="微软雅黑" panose="020B0503020204020204" pitchFamily="34" charset="-122"/>
            </a:endParaRPr>
          </a:p>
        </p:txBody>
      </p:sp>
      <p:sp>
        <p:nvSpPr>
          <p:cNvPr id="347" name="矩形 346"/>
          <p:cNvSpPr/>
          <p:nvPr/>
        </p:nvSpPr>
        <p:spPr>
          <a:xfrm>
            <a:off x="4672616" y="1464419"/>
            <a:ext cx="1056547" cy="237875"/>
          </a:xfrm>
          <a:prstGeom prst="rect">
            <a:avLst/>
          </a:prstGeom>
          <a:solidFill>
            <a:srgbClr val="36824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数据挖掘</a:t>
            </a:r>
            <a:endParaRPr lang="en-US" altLang="zh-CN" sz="1000" smtClean="0">
              <a:latin typeface="微软雅黑" panose="020B0503020204020204" pitchFamily="34" charset="-122"/>
              <a:ea typeface="微软雅黑" panose="020B0503020204020204" pitchFamily="34" charset="-122"/>
            </a:endParaRPr>
          </a:p>
        </p:txBody>
      </p:sp>
      <p:sp>
        <p:nvSpPr>
          <p:cNvPr id="348" name="矩形 347"/>
          <p:cNvSpPr/>
          <p:nvPr/>
        </p:nvSpPr>
        <p:spPr>
          <a:xfrm>
            <a:off x="5797574" y="1091197"/>
            <a:ext cx="902539" cy="238812"/>
          </a:xfrm>
          <a:prstGeom prst="rect">
            <a:avLst/>
          </a:prstGeom>
          <a:solidFill>
            <a:srgbClr val="36824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smtClean="0">
                <a:latin typeface="微软雅黑" panose="020B0503020204020204" pitchFamily="34" charset="-122"/>
                <a:ea typeface="微软雅黑" panose="020B0503020204020204" pitchFamily="34" charset="-122"/>
              </a:rPr>
              <a:t>Docker</a:t>
            </a:r>
            <a:r>
              <a:rPr lang="zh-CN" altLang="en-US" sz="1000" smtClean="0">
                <a:latin typeface="微软雅黑" panose="020B0503020204020204" pitchFamily="34" charset="-122"/>
                <a:ea typeface="微软雅黑" panose="020B0503020204020204" pitchFamily="34" charset="-122"/>
              </a:rPr>
              <a:t>技术</a:t>
            </a:r>
            <a:endParaRPr lang="en-US" altLang="zh-CN" sz="1000" smtClean="0">
              <a:latin typeface="微软雅黑" panose="020B0503020204020204" pitchFamily="34" charset="-122"/>
              <a:ea typeface="微软雅黑" panose="020B0503020204020204" pitchFamily="34" charset="-122"/>
            </a:endParaRPr>
          </a:p>
        </p:txBody>
      </p:sp>
      <p:sp>
        <p:nvSpPr>
          <p:cNvPr id="349" name="矩形 348"/>
          <p:cNvSpPr/>
          <p:nvPr/>
        </p:nvSpPr>
        <p:spPr>
          <a:xfrm>
            <a:off x="5806902" y="738101"/>
            <a:ext cx="902539" cy="238812"/>
          </a:xfrm>
          <a:prstGeom prst="rect">
            <a:avLst/>
          </a:prstGeom>
          <a:solidFill>
            <a:srgbClr val="36824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数据可视化</a:t>
            </a:r>
            <a:endParaRPr lang="en-US" altLang="zh-CN" sz="1000" smtClean="0">
              <a:latin typeface="微软雅黑" panose="020B0503020204020204" pitchFamily="34" charset="-122"/>
              <a:ea typeface="微软雅黑" panose="020B0503020204020204" pitchFamily="34" charset="-122"/>
            </a:endParaRPr>
          </a:p>
        </p:txBody>
      </p:sp>
      <p:sp>
        <p:nvSpPr>
          <p:cNvPr id="350" name="矩形 349"/>
          <p:cNvSpPr/>
          <p:nvPr/>
        </p:nvSpPr>
        <p:spPr>
          <a:xfrm>
            <a:off x="5806902" y="390264"/>
            <a:ext cx="902539" cy="238812"/>
          </a:xfrm>
          <a:prstGeom prst="rect">
            <a:avLst/>
          </a:prstGeom>
          <a:solidFill>
            <a:srgbClr val="36824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大数据综合案例</a:t>
            </a:r>
            <a:endParaRPr lang="en-US" altLang="zh-CN" sz="1000" smtClean="0">
              <a:latin typeface="微软雅黑" panose="020B0503020204020204" pitchFamily="34" charset="-122"/>
              <a:ea typeface="微软雅黑" panose="020B0503020204020204" pitchFamily="34" charset="-122"/>
            </a:endParaRPr>
          </a:p>
        </p:txBody>
      </p:sp>
      <p:sp>
        <p:nvSpPr>
          <p:cNvPr id="351" name="矩形 350"/>
          <p:cNvSpPr/>
          <p:nvPr/>
        </p:nvSpPr>
        <p:spPr>
          <a:xfrm>
            <a:off x="4684427" y="390264"/>
            <a:ext cx="1056547" cy="238812"/>
          </a:xfrm>
          <a:prstGeom prst="rect">
            <a:avLst/>
          </a:prstGeom>
          <a:solidFill>
            <a:srgbClr val="36824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数据采集与爬虫</a:t>
            </a:r>
            <a:endParaRPr lang="en-US" altLang="zh-CN" sz="1000" smtClean="0">
              <a:latin typeface="微软雅黑" panose="020B0503020204020204" pitchFamily="34" charset="-122"/>
              <a:ea typeface="微软雅黑" panose="020B0503020204020204" pitchFamily="34" charset="-122"/>
            </a:endParaRPr>
          </a:p>
        </p:txBody>
      </p:sp>
      <p:sp>
        <p:nvSpPr>
          <p:cNvPr id="352" name="矩形 351"/>
          <p:cNvSpPr/>
          <p:nvPr/>
        </p:nvSpPr>
        <p:spPr>
          <a:xfrm>
            <a:off x="4672616" y="1836100"/>
            <a:ext cx="1056547" cy="237875"/>
          </a:xfrm>
          <a:prstGeom prst="rect">
            <a:avLst/>
          </a:prstGeom>
          <a:solidFill>
            <a:srgbClr val="36824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smtClean="0">
                <a:latin typeface="微软雅黑" panose="020B0503020204020204" pitchFamily="34" charset="-122"/>
                <a:ea typeface="微软雅黑" panose="020B0503020204020204" pitchFamily="34" charset="-122"/>
              </a:rPr>
              <a:t>R</a:t>
            </a:r>
            <a:r>
              <a:rPr lang="zh-CN" altLang="en-US" sz="1000" smtClean="0">
                <a:latin typeface="微软雅黑" panose="020B0503020204020204" pitchFamily="34" charset="-122"/>
                <a:ea typeface="微软雅黑" panose="020B0503020204020204" pitchFamily="34" charset="-122"/>
              </a:rPr>
              <a:t>语言编程与实战</a:t>
            </a:r>
            <a:endParaRPr lang="en-US" altLang="zh-CN" sz="1000" smtClean="0">
              <a:latin typeface="微软雅黑" panose="020B0503020204020204" pitchFamily="34" charset="-122"/>
              <a:ea typeface="微软雅黑" panose="020B0503020204020204" pitchFamily="34" charset="-122"/>
            </a:endParaRPr>
          </a:p>
        </p:txBody>
      </p:sp>
      <p:grpSp>
        <p:nvGrpSpPr>
          <p:cNvPr id="59" name="Diagram group"/>
          <p:cNvGrpSpPr/>
          <p:nvPr/>
        </p:nvGrpSpPr>
        <p:grpSpPr>
          <a:xfrm>
            <a:off x="4715889" y="3479331"/>
            <a:ext cx="510894" cy="456492"/>
            <a:chOff x="1169144" y="1232442"/>
            <a:chExt cx="783024" cy="783024"/>
          </a:xfrm>
          <a:solidFill>
            <a:srgbClr val="0070C0"/>
          </a:solidFill>
          <a:scene3d>
            <a:camera prst="orthographicFront">
              <a:rot lat="0" lon="0" rev="0"/>
            </a:camera>
            <a:lightRig rig="threePt" dir="t"/>
          </a:scene3d>
        </p:grpSpPr>
        <p:grpSp>
          <p:nvGrpSpPr>
            <p:cNvPr id="60" name="组合 30"/>
            <p:cNvGrpSpPr/>
            <p:nvPr/>
          </p:nvGrpSpPr>
          <p:grpSpPr>
            <a:xfrm>
              <a:off x="1169144" y="1232442"/>
              <a:ext cx="783024" cy="783024"/>
              <a:chOff x="1169144" y="1232442"/>
              <a:chExt cx="783024" cy="783024"/>
            </a:xfrm>
            <a:grpFill/>
            <a:scene3d>
              <a:camera prst="orthographicFront">
                <a:rot lat="0" lon="0" rev="0"/>
              </a:camera>
              <a:lightRig rig="threePt" dir="t"/>
            </a:scene3d>
          </p:grpSpPr>
          <p:sp>
            <p:nvSpPr>
              <p:cNvPr id="150" name="椭圆 149"/>
              <p:cNvSpPr/>
              <p:nvPr/>
            </p:nvSpPr>
            <p:spPr>
              <a:xfrm>
                <a:off x="1169144" y="1232442"/>
                <a:ext cx="783024" cy="783024"/>
              </a:xfrm>
              <a:prstGeom prst="ellipse">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1" name="椭圆 4"/>
              <p:cNvSpPr/>
              <p:nvPr/>
            </p:nvSpPr>
            <p:spPr>
              <a:xfrm>
                <a:off x="1275386" y="1347113"/>
                <a:ext cx="553683" cy="55368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smtClean="0">
                    <a:latin typeface="微软雅黑" panose="020B0503020204020204" pitchFamily="34" charset="-122"/>
                    <a:ea typeface="微软雅黑" panose="020B0503020204020204" pitchFamily="34" charset="-122"/>
                  </a:rPr>
                  <a:t>文档查重</a:t>
                </a:r>
                <a:endParaRPr lang="zh-CN" altLang="en-US" sz="1000" b="1" dirty="0">
                  <a:latin typeface="微软雅黑" panose="020B0503020204020204" pitchFamily="34" charset="-122"/>
                  <a:ea typeface="微软雅黑" panose="020B0503020204020204" pitchFamily="34" charset="-122"/>
                </a:endParaRPr>
              </a:p>
            </p:txBody>
          </p:sp>
        </p:grpSp>
      </p:grpSp>
      <p:sp>
        <p:nvSpPr>
          <p:cNvPr id="153" name="矩形 152"/>
          <p:cNvSpPr/>
          <p:nvPr/>
        </p:nvSpPr>
        <p:spPr>
          <a:xfrm>
            <a:off x="6827182" y="306636"/>
            <a:ext cx="2222748" cy="2555300"/>
          </a:xfrm>
          <a:prstGeom prst="rect">
            <a:avLst/>
          </a:prstGeom>
          <a:solidFill>
            <a:schemeClr val="tx2">
              <a:alpha val="20000"/>
            </a:schemeClr>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54" name="矩形 153"/>
          <p:cNvSpPr/>
          <p:nvPr/>
        </p:nvSpPr>
        <p:spPr>
          <a:xfrm>
            <a:off x="6911336" y="2537033"/>
            <a:ext cx="951897" cy="238812"/>
          </a:xfrm>
          <a:prstGeom prst="rect">
            <a:avLst/>
          </a:prstGeom>
          <a:solidFill>
            <a:srgbClr val="C00000">
              <a:alpha val="81176"/>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密码学基础</a:t>
            </a:r>
            <a:endParaRPr lang="zh-CN" altLang="en-US" sz="1000" smtClean="0">
              <a:latin typeface="微软雅黑" panose="020B0503020204020204" pitchFamily="34" charset="-122"/>
              <a:ea typeface="微软雅黑" panose="020B0503020204020204" pitchFamily="34" charset="-122"/>
            </a:endParaRPr>
          </a:p>
        </p:txBody>
      </p:sp>
      <p:sp>
        <p:nvSpPr>
          <p:cNvPr id="155" name="矩形 154"/>
          <p:cNvSpPr/>
          <p:nvPr/>
        </p:nvSpPr>
        <p:spPr>
          <a:xfrm>
            <a:off x="6911336" y="2180220"/>
            <a:ext cx="951897" cy="238812"/>
          </a:xfrm>
          <a:prstGeom prst="rect">
            <a:avLst/>
          </a:prstGeom>
          <a:solidFill>
            <a:srgbClr val="C00000">
              <a:alpha val="81176"/>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认证与授权</a:t>
            </a:r>
            <a:endParaRPr lang="zh-CN" altLang="en-US" sz="1000" smtClean="0">
              <a:latin typeface="微软雅黑" panose="020B0503020204020204" pitchFamily="34" charset="-122"/>
              <a:ea typeface="微软雅黑" panose="020B0503020204020204" pitchFamily="34" charset="-122"/>
            </a:endParaRPr>
          </a:p>
        </p:txBody>
      </p:sp>
      <p:sp>
        <p:nvSpPr>
          <p:cNvPr id="156" name="矩形 155"/>
          <p:cNvSpPr/>
          <p:nvPr/>
        </p:nvSpPr>
        <p:spPr>
          <a:xfrm>
            <a:off x="6918798" y="1076330"/>
            <a:ext cx="951897" cy="238812"/>
          </a:xfrm>
          <a:prstGeom prst="rect">
            <a:avLst/>
          </a:prstGeom>
          <a:solidFill>
            <a:srgbClr val="C00000">
              <a:alpha val="81176"/>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特洛伊木马</a:t>
            </a:r>
            <a:endParaRPr lang="zh-CN" altLang="en-US" sz="1000" smtClean="0">
              <a:latin typeface="微软雅黑" panose="020B0503020204020204" pitchFamily="34" charset="-122"/>
              <a:ea typeface="微软雅黑" panose="020B0503020204020204" pitchFamily="34" charset="-122"/>
            </a:endParaRPr>
          </a:p>
        </p:txBody>
      </p:sp>
      <p:sp>
        <p:nvSpPr>
          <p:cNvPr id="157" name="矩形 156"/>
          <p:cNvSpPr/>
          <p:nvPr/>
        </p:nvSpPr>
        <p:spPr>
          <a:xfrm>
            <a:off x="7902587" y="1817516"/>
            <a:ext cx="1063392" cy="238812"/>
          </a:xfrm>
          <a:prstGeom prst="rect">
            <a:avLst/>
          </a:prstGeom>
          <a:solidFill>
            <a:srgbClr val="C00000">
              <a:alpha val="81176"/>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安全编程规范</a:t>
            </a:r>
            <a:endParaRPr lang="zh-CN" altLang="en-US" sz="1000" smtClean="0">
              <a:latin typeface="微软雅黑" panose="020B0503020204020204" pitchFamily="34" charset="-122"/>
              <a:ea typeface="微软雅黑" panose="020B0503020204020204" pitchFamily="34" charset="-122"/>
            </a:endParaRPr>
          </a:p>
        </p:txBody>
      </p:sp>
      <p:sp>
        <p:nvSpPr>
          <p:cNvPr id="158" name="矩形 157"/>
          <p:cNvSpPr/>
          <p:nvPr/>
        </p:nvSpPr>
        <p:spPr>
          <a:xfrm>
            <a:off x="7910050" y="2170928"/>
            <a:ext cx="1063392" cy="238812"/>
          </a:xfrm>
          <a:prstGeom prst="rect">
            <a:avLst/>
          </a:prstGeom>
          <a:solidFill>
            <a:srgbClr val="C00000">
              <a:alpha val="81176"/>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操作系统安全</a:t>
            </a:r>
            <a:endParaRPr lang="zh-CN" altLang="en-US" sz="1000" smtClean="0">
              <a:latin typeface="微软雅黑" panose="020B0503020204020204" pitchFamily="34" charset="-122"/>
              <a:ea typeface="微软雅黑" panose="020B0503020204020204" pitchFamily="34" charset="-122"/>
            </a:endParaRPr>
          </a:p>
        </p:txBody>
      </p:sp>
      <p:sp>
        <p:nvSpPr>
          <p:cNvPr id="159" name="矩形 158"/>
          <p:cNvSpPr/>
          <p:nvPr/>
        </p:nvSpPr>
        <p:spPr>
          <a:xfrm>
            <a:off x="7900722" y="2527741"/>
            <a:ext cx="1063392" cy="238812"/>
          </a:xfrm>
          <a:prstGeom prst="rect">
            <a:avLst/>
          </a:prstGeom>
          <a:solidFill>
            <a:srgbClr val="C00000">
              <a:alpha val="81176"/>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防火墙与入侵防御</a:t>
            </a:r>
            <a:endParaRPr lang="en-US" altLang="zh-CN" sz="1000" smtClean="0">
              <a:latin typeface="微软雅黑" panose="020B0503020204020204" pitchFamily="34" charset="-122"/>
              <a:ea typeface="微软雅黑" panose="020B0503020204020204" pitchFamily="34" charset="-122"/>
            </a:endParaRPr>
          </a:p>
        </p:txBody>
      </p:sp>
      <p:sp>
        <p:nvSpPr>
          <p:cNvPr id="160" name="矩形 159"/>
          <p:cNvSpPr/>
          <p:nvPr/>
        </p:nvSpPr>
        <p:spPr>
          <a:xfrm>
            <a:off x="7902587" y="1448010"/>
            <a:ext cx="1063392" cy="238812"/>
          </a:xfrm>
          <a:prstGeom prst="rect">
            <a:avLst/>
          </a:prstGeom>
          <a:solidFill>
            <a:srgbClr val="C00000">
              <a:alpha val="81176"/>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缓冲区溢出</a:t>
            </a:r>
            <a:endParaRPr lang="zh-CN" altLang="en-US" sz="1000" smtClean="0">
              <a:latin typeface="微软雅黑" panose="020B0503020204020204" pitchFamily="34" charset="-122"/>
              <a:ea typeface="微软雅黑" panose="020B0503020204020204" pitchFamily="34" charset="-122"/>
            </a:endParaRPr>
          </a:p>
        </p:txBody>
      </p:sp>
      <p:sp>
        <p:nvSpPr>
          <p:cNvPr id="161" name="矩形 160"/>
          <p:cNvSpPr/>
          <p:nvPr/>
        </p:nvSpPr>
        <p:spPr>
          <a:xfrm>
            <a:off x="6922529" y="728809"/>
            <a:ext cx="951897" cy="238812"/>
          </a:xfrm>
          <a:prstGeom prst="rect">
            <a:avLst/>
          </a:prstGeom>
          <a:solidFill>
            <a:srgbClr val="C00000">
              <a:alpha val="81176"/>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拒绝服务攻击</a:t>
            </a:r>
            <a:endParaRPr lang="zh-CN" altLang="en-US" sz="1000" smtClean="0">
              <a:latin typeface="微软雅黑" panose="020B0503020204020204" pitchFamily="34" charset="-122"/>
              <a:ea typeface="微软雅黑" panose="020B0503020204020204" pitchFamily="34" charset="-122"/>
            </a:endParaRPr>
          </a:p>
        </p:txBody>
      </p:sp>
      <p:sp>
        <p:nvSpPr>
          <p:cNvPr id="162" name="矩形 161"/>
          <p:cNvSpPr/>
          <p:nvPr/>
        </p:nvSpPr>
        <p:spPr>
          <a:xfrm>
            <a:off x="6911336" y="1455127"/>
            <a:ext cx="951897" cy="237875"/>
          </a:xfrm>
          <a:prstGeom prst="rect">
            <a:avLst/>
          </a:prstGeom>
          <a:solidFill>
            <a:srgbClr val="C00000">
              <a:alpha val="81176"/>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数据库安全</a:t>
            </a:r>
            <a:endParaRPr lang="zh-CN" altLang="en-US" sz="1000" smtClean="0">
              <a:latin typeface="微软雅黑" panose="020B0503020204020204" pitchFamily="34" charset="-122"/>
              <a:ea typeface="微软雅黑" panose="020B0503020204020204" pitchFamily="34" charset="-122"/>
            </a:endParaRPr>
          </a:p>
        </p:txBody>
      </p:sp>
      <p:sp>
        <p:nvSpPr>
          <p:cNvPr id="163" name="矩形 162"/>
          <p:cNvSpPr/>
          <p:nvPr/>
        </p:nvSpPr>
        <p:spPr>
          <a:xfrm>
            <a:off x="7902587" y="1072613"/>
            <a:ext cx="1063392" cy="238812"/>
          </a:xfrm>
          <a:prstGeom prst="rect">
            <a:avLst/>
          </a:prstGeom>
          <a:solidFill>
            <a:srgbClr val="C00000">
              <a:alpha val="81176"/>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漏洞挖掘分析</a:t>
            </a:r>
            <a:endParaRPr lang="en-US" altLang="zh-CN" sz="1000" smtClean="0">
              <a:latin typeface="微软雅黑" panose="020B0503020204020204" pitchFamily="34" charset="-122"/>
              <a:ea typeface="微软雅黑" panose="020B0503020204020204" pitchFamily="34" charset="-122"/>
            </a:endParaRPr>
          </a:p>
        </p:txBody>
      </p:sp>
      <p:sp>
        <p:nvSpPr>
          <p:cNvPr id="164" name="矩形 163"/>
          <p:cNvSpPr/>
          <p:nvPr/>
        </p:nvSpPr>
        <p:spPr>
          <a:xfrm>
            <a:off x="7911915" y="719517"/>
            <a:ext cx="1063392" cy="238812"/>
          </a:xfrm>
          <a:prstGeom prst="rect">
            <a:avLst/>
          </a:prstGeom>
          <a:solidFill>
            <a:srgbClr val="C00000">
              <a:alpha val="81176"/>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互联网安全</a:t>
            </a:r>
            <a:endParaRPr lang="zh-CN" altLang="en-US" sz="1000" smtClean="0">
              <a:latin typeface="微软雅黑" panose="020B0503020204020204" pitchFamily="34" charset="-122"/>
              <a:ea typeface="微软雅黑" panose="020B0503020204020204" pitchFamily="34" charset="-122"/>
            </a:endParaRPr>
          </a:p>
        </p:txBody>
      </p:sp>
      <p:sp>
        <p:nvSpPr>
          <p:cNvPr id="165" name="矩形 164"/>
          <p:cNvSpPr/>
          <p:nvPr/>
        </p:nvSpPr>
        <p:spPr>
          <a:xfrm>
            <a:off x="7911915" y="380972"/>
            <a:ext cx="1063392" cy="238812"/>
          </a:xfrm>
          <a:prstGeom prst="rect">
            <a:avLst/>
          </a:prstGeom>
          <a:solidFill>
            <a:srgbClr val="C00000">
              <a:alpha val="81176"/>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smtClean="0">
                <a:latin typeface="微软雅黑" panose="020B0503020204020204" pitchFamily="34" charset="-122"/>
                <a:ea typeface="微软雅黑" panose="020B0503020204020204" pitchFamily="34" charset="-122"/>
              </a:rPr>
              <a:t>CTF</a:t>
            </a:r>
            <a:r>
              <a:rPr lang="zh-CN" altLang="en-US" sz="1000" smtClean="0">
                <a:latin typeface="微软雅黑" panose="020B0503020204020204" pitchFamily="34" charset="-122"/>
                <a:ea typeface="微软雅黑" panose="020B0503020204020204" pitchFamily="34" charset="-122"/>
              </a:rPr>
              <a:t>实战与集训</a:t>
            </a:r>
            <a:endParaRPr lang="zh-CN" altLang="en-US" sz="1000" smtClean="0">
              <a:latin typeface="微软雅黑" panose="020B0503020204020204" pitchFamily="34" charset="-122"/>
              <a:ea typeface="微软雅黑" panose="020B0503020204020204" pitchFamily="34" charset="-122"/>
            </a:endParaRPr>
          </a:p>
        </p:txBody>
      </p:sp>
      <p:sp>
        <p:nvSpPr>
          <p:cNvPr id="166" name="矩形 165"/>
          <p:cNvSpPr/>
          <p:nvPr/>
        </p:nvSpPr>
        <p:spPr>
          <a:xfrm>
            <a:off x="6923147" y="380972"/>
            <a:ext cx="951897" cy="238812"/>
          </a:xfrm>
          <a:prstGeom prst="rect">
            <a:avLst/>
          </a:prstGeom>
          <a:solidFill>
            <a:srgbClr val="C00000">
              <a:alpha val="81176"/>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dirty="0" smtClean="0">
                <a:latin typeface="微软雅黑" panose="020B0503020204020204" pitchFamily="34" charset="-122"/>
                <a:ea typeface="微软雅黑" panose="020B0503020204020204" pitchFamily="34" charset="-122"/>
              </a:rPr>
              <a:t>入侵检测</a:t>
            </a:r>
            <a:endParaRPr lang="zh-CN" altLang="en-US" sz="1000" dirty="0" smtClean="0">
              <a:latin typeface="微软雅黑" panose="020B0503020204020204" pitchFamily="34" charset="-122"/>
              <a:ea typeface="微软雅黑" panose="020B0503020204020204" pitchFamily="34" charset="-122"/>
            </a:endParaRPr>
          </a:p>
        </p:txBody>
      </p:sp>
      <p:sp>
        <p:nvSpPr>
          <p:cNvPr id="167" name="矩形 166"/>
          <p:cNvSpPr/>
          <p:nvPr/>
        </p:nvSpPr>
        <p:spPr>
          <a:xfrm>
            <a:off x="6911336" y="1826808"/>
            <a:ext cx="951897" cy="237875"/>
          </a:xfrm>
          <a:prstGeom prst="rect">
            <a:avLst/>
          </a:prstGeom>
          <a:solidFill>
            <a:srgbClr val="C00000">
              <a:alpha val="81176"/>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smtClean="0">
                <a:latin typeface="微软雅黑" panose="020B0503020204020204" pitchFamily="34" charset="-122"/>
                <a:ea typeface="微软雅黑" panose="020B0503020204020204" pitchFamily="34" charset="-122"/>
              </a:rPr>
              <a:t>访问控制</a:t>
            </a:r>
            <a:endParaRPr lang="zh-CN" altLang="en-US" sz="1000" smtClean="0">
              <a:latin typeface="微软雅黑" panose="020B0503020204020204" pitchFamily="34" charset="-122"/>
              <a:ea typeface="微软雅黑" panose="020B0503020204020204" pitchFamily="34" charset="-122"/>
            </a:endParaRPr>
          </a:p>
        </p:txBody>
      </p:sp>
      <p:sp>
        <p:nvSpPr>
          <p:cNvPr id="171" name="TextBox 170"/>
          <p:cNvSpPr txBox="1"/>
          <p:nvPr/>
        </p:nvSpPr>
        <p:spPr>
          <a:xfrm>
            <a:off x="680585" y="0"/>
            <a:ext cx="1050288" cy="300082"/>
          </a:xfrm>
          <a:prstGeom prst="rect">
            <a:avLst/>
          </a:prstGeom>
          <a:noFill/>
        </p:spPr>
        <p:txBody>
          <a:bodyPr wrap="none" rtlCol="0">
            <a:spAutoFit/>
          </a:bodyPr>
          <a:lstStyle/>
          <a:p>
            <a:r>
              <a:rPr lang="zh-CN" altLang="en-US" b="1" dirty="0" smtClean="0">
                <a:latin typeface="微软雅黑" panose="020B0503020204020204" pitchFamily="34" charset="-122"/>
                <a:ea typeface="微软雅黑" panose="020B0503020204020204" pitchFamily="34" charset="-122"/>
              </a:rPr>
              <a:t>计算机专业</a:t>
            </a:r>
            <a:endParaRPr lang="zh-CN" altLang="en-US" b="1" dirty="0" smtClean="0">
              <a:latin typeface="微软雅黑" panose="020B0503020204020204" pitchFamily="34" charset="-122"/>
              <a:ea typeface="微软雅黑" panose="020B0503020204020204" pitchFamily="34" charset="-122"/>
            </a:endParaRPr>
          </a:p>
        </p:txBody>
      </p:sp>
      <p:sp>
        <p:nvSpPr>
          <p:cNvPr id="172" name="TextBox 171"/>
          <p:cNvSpPr txBox="1"/>
          <p:nvPr/>
        </p:nvSpPr>
        <p:spPr>
          <a:xfrm>
            <a:off x="2742073" y="0"/>
            <a:ext cx="1223412" cy="300082"/>
          </a:xfrm>
          <a:prstGeom prst="rect">
            <a:avLst/>
          </a:prstGeom>
          <a:noFill/>
        </p:spPr>
        <p:txBody>
          <a:bodyPr wrap="none" rtlCol="0">
            <a:spAutoFit/>
          </a:bodyPr>
          <a:lstStyle/>
          <a:p>
            <a:r>
              <a:rPr lang="zh-CN" altLang="en-US" b="1" dirty="0" smtClean="0">
                <a:latin typeface="微软雅黑" panose="020B0503020204020204" pitchFamily="34" charset="-122"/>
                <a:ea typeface="微软雅黑" panose="020B0503020204020204" pitchFamily="34" charset="-122"/>
              </a:rPr>
              <a:t>人工智能专业</a:t>
            </a:r>
            <a:endParaRPr lang="zh-CN" altLang="en-US" b="1" dirty="0" smtClean="0">
              <a:latin typeface="微软雅黑" panose="020B0503020204020204" pitchFamily="34" charset="-122"/>
              <a:ea typeface="微软雅黑" panose="020B0503020204020204" pitchFamily="34" charset="-122"/>
            </a:endParaRPr>
          </a:p>
        </p:txBody>
      </p:sp>
      <p:sp>
        <p:nvSpPr>
          <p:cNvPr id="173" name="TextBox 172"/>
          <p:cNvSpPr txBox="1"/>
          <p:nvPr/>
        </p:nvSpPr>
        <p:spPr>
          <a:xfrm>
            <a:off x="5111386" y="0"/>
            <a:ext cx="1223412" cy="300082"/>
          </a:xfrm>
          <a:prstGeom prst="rect">
            <a:avLst/>
          </a:prstGeom>
          <a:noFill/>
        </p:spPr>
        <p:txBody>
          <a:bodyPr wrap="none" rtlCol="0">
            <a:spAutoFit/>
          </a:bodyPr>
          <a:lstStyle/>
          <a:p>
            <a:r>
              <a:rPr lang="zh-CN" altLang="en-US" b="1" dirty="0" smtClean="0">
                <a:latin typeface="微软雅黑" panose="020B0503020204020204" pitchFamily="34" charset="-122"/>
                <a:ea typeface="微软雅黑" panose="020B0503020204020204" pitchFamily="34" charset="-122"/>
              </a:rPr>
              <a:t>数据科学专业</a:t>
            </a:r>
            <a:endParaRPr lang="zh-CN" altLang="en-US" b="1" dirty="0" smtClean="0">
              <a:latin typeface="微软雅黑" panose="020B0503020204020204" pitchFamily="34" charset="-122"/>
              <a:ea typeface="微软雅黑" panose="020B0503020204020204" pitchFamily="34" charset="-122"/>
            </a:endParaRPr>
          </a:p>
        </p:txBody>
      </p:sp>
      <p:sp>
        <p:nvSpPr>
          <p:cNvPr id="174" name="TextBox 173"/>
          <p:cNvSpPr txBox="1"/>
          <p:nvPr/>
        </p:nvSpPr>
        <p:spPr>
          <a:xfrm>
            <a:off x="7312793" y="0"/>
            <a:ext cx="1223412" cy="300082"/>
          </a:xfrm>
          <a:prstGeom prst="rect">
            <a:avLst/>
          </a:prstGeom>
          <a:noFill/>
        </p:spPr>
        <p:txBody>
          <a:bodyPr wrap="none" rtlCol="0">
            <a:spAutoFit/>
          </a:bodyPr>
          <a:lstStyle/>
          <a:p>
            <a:r>
              <a:rPr lang="zh-CN" altLang="en-US" b="1" dirty="0" smtClean="0">
                <a:latin typeface="微软雅黑" panose="020B0503020204020204" pitchFamily="34" charset="-122"/>
                <a:ea typeface="微软雅黑" panose="020B0503020204020204" pitchFamily="34" charset="-122"/>
              </a:rPr>
              <a:t>信息安全专业</a:t>
            </a:r>
            <a:endParaRPr lang="zh-CN" altLang="en-US" b="1" dirty="0" smtClean="0">
              <a:latin typeface="微软雅黑" panose="020B0503020204020204" pitchFamily="34" charset="-122"/>
              <a:ea typeface="微软雅黑" panose="020B0503020204020204" pitchFamily="34" charset="-122"/>
            </a:endParaRPr>
          </a:p>
        </p:txBody>
      </p:sp>
      <p:grpSp>
        <p:nvGrpSpPr>
          <p:cNvPr id="61" name="Diagram group"/>
          <p:cNvGrpSpPr/>
          <p:nvPr/>
        </p:nvGrpSpPr>
        <p:grpSpPr>
          <a:xfrm>
            <a:off x="5300076" y="3484501"/>
            <a:ext cx="494384" cy="436724"/>
            <a:chOff x="1169144" y="1232442"/>
            <a:chExt cx="783024" cy="783024"/>
          </a:xfrm>
          <a:solidFill>
            <a:srgbClr val="0070C0"/>
          </a:solidFill>
          <a:scene3d>
            <a:camera prst="orthographicFront">
              <a:rot lat="0" lon="0" rev="0"/>
            </a:camera>
            <a:lightRig rig="threePt" dir="t"/>
          </a:scene3d>
        </p:grpSpPr>
        <p:grpSp>
          <p:nvGrpSpPr>
            <p:cNvPr id="62" name="组合 30"/>
            <p:cNvGrpSpPr/>
            <p:nvPr/>
          </p:nvGrpSpPr>
          <p:grpSpPr>
            <a:xfrm>
              <a:off x="1169144" y="1232442"/>
              <a:ext cx="783024" cy="783024"/>
              <a:chOff x="1169144" y="1232442"/>
              <a:chExt cx="783024" cy="783024"/>
            </a:xfrm>
            <a:grpFill/>
            <a:scene3d>
              <a:camera prst="orthographicFront">
                <a:rot lat="0" lon="0" rev="0"/>
              </a:camera>
              <a:lightRig rig="threePt" dir="t"/>
            </a:scene3d>
          </p:grpSpPr>
          <p:sp>
            <p:nvSpPr>
              <p:cNvPr id="177" name="椭圆 176"/>
              <p:cNvSpPr/>
              <p:nvPr/>
            </p:nvSpPr>
            <p:spPr>
              <a:xfrm>
                <a:off x="1169144" y="1232442"/>
                <a:ext cx="783024" cy="783024"/>
              </a:xfrm>
              <a:prstGeom prst="ellipse">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78" name="椭圆 4"/>
              <p:cNvSpPr/>
              <p:nvPr/>
            </p:nvSpPr>
            <p:spPr>
              <a:xfrm>
                <a:off x="1275386" y="1347113"/>
                <a:ext cx="553683" cy="55368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en-US" altLang="zh-CN" sz="1000" b="1" smtClean="0">
                    <a:latin typeface="微软雅黑" panose="020B0503020204020204" pitchFamily="34" charset="-122"/>
                    <a:ea typeface="微软雅黑" panose="020B0503020204020204" pitchFamily="34" charset="-122"/>
                  </a:rPr>
                  <a:t>IP</a:t>
                </a:r>
                <a:r>
                  <a:rPr lang="zh-CN" altLang="en-US" sz="1000" b="1" smtClean="0">
                    <a:latin typeface="微软雅黑" panose="020B0503020204020204" pitchFamily="34" charset="-122"/>
                    <a:ea typeface="微软雅黑" panose="020B0503020204020204" pitchFamily="34" charset="-122"/>
                  </a:rPr>
                  <a:t>监控</a:t>
                </a:r>
                <a:endParaRPr lang="zh-CN" altLang="en-US" sz="1000" b="1" dirty="0">
                  <a:latin typeface="微软雅黑" panose="020B0503020204020204" pitchFamily="34" charset="-122"/>
                  <a:ea typeface="微软雅黑" panose="020B0503020204020204" pitchFamily="34" charset="-122"/>
                </a:endParaRPr>
              </a:p>
            </p:txBody>
          </p:sp>
        </p:grpSp>
      </p:grpSp>
      <p:sp>
        <p:nvSpPr>
          <p:cNvPr id="135" name="立方体 134"/>
          <p:cNvSpPr/>
          <p:nvPr/>
        </p:nvSpPr>
        <p:spPr>
          <a:xfrm>
            <a:off x="8079821" y="3664764"/>
            <a:ext cx="1016754" cy="1427251"/>
          </a:xfrm>
          <a:prstGeom prst="cube">
            <a:avLst>
              <a:gd name="adj" fmla="val 68885"/>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1000" b="1" smtClean="0">
                <a:latin typeface="微软雅黑" panose="020B0503020204020204" pitchFamily="34" charset="-122"/>
                <a:ea typeface="微软雅黑" panose="020B0503020204020204" pitchFamily="34" charset="-122"/>
              </a:rPr>
              <a:t>科研平台</a:t>
            </a:r>
            <a:endParaRPr lang="zh-CN" altLang="en-US" sz="1000" b="1" dirty="0">
              <a:latin typeface="微软雅黑" panose="020B0503020204020204" pitchFamily="34" charset="-122"/>
              <a:ea typeface="微软雅黑" panose="020B0503020204020204" pitchFamily="34" charset="-122"/>
            </a:endParaRPr>
          </a:p>
        </p:txBody>
      </p:sp>
      <p:grpSp>
        <p:nvGrpSpPr>
          <p:cNvPr id="65" name="Diagram group"/>
          <p:cNvGrpSpPr/>
          <p:nvPr/>
        </p:nvGrpSpPr>
        <p:grpSpPr>
          <a:xfrm>
            <a:off x="8136239" y="3720515"/>
            <a:ext cx="537293" cy="503357"/>
            <a:chOff x="2346933" y="2472"/>
            <a:chExt cx="783024" cy="783024"/>
          </a:xfrm>
          <a:solidFill>
            <a:schemeClr val="accent4">
              <a:lumMod val="60000"/>
              <a:lumOff val="40000"/>
            </a:schemeClr>
          </a:solidFill>
          <a:scene3d>
            <a:camera prst="orthographicFront">
              <a:rot lat="0" lon="0" rev="0"/>
            </a:camera>
            <a:lightRig rig="threePt" dir="t"/>
          </a:scene3d>
        </p:grpSpPr>
        <p:grpSp>
          <p:nvGrpSpPr>
            <p:cNvPr id="66" name="组合 6"/>
            <p:cNvGrpSpPr/>
            <p:nvPr/>
          </p:nvGrpSpPr>
          <p:grpSpPr>
            <a:xfrm>
              <a:off x="2346933" y="2472"/>
              <a:ext cx="783024" cy="783024"/>
              <a:chOff x="2346933" y="2472"/>
              <a:chExt cx="783024" cy="783024"/>
            </a:xfrm>
            <a:grpFill/>
            <a:scene3d>
              <a:camera prst="orthographicFront">
                <a:rot lat="0" lon="0" rev="0"/>
              </a:camera>
              <a:lightRig rig="threePt" dir="t"/>
            </a:scene3d>
          </p:grpSpPr>
          <p:sp>
            <p:nvSpPr>
              <p:cNvPr id="295" name="椭圆 294"/>
              <p:cNvSpPr/>
              <p:nvPr/>
            </p:nvSpPr>
            <p:spPr>
              <a:xfrm>
                <a:off x="2346933" y="2472"/>
                <a:ext cx="783024" cy="783024"/>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6" name="椭圆 4"/>
              <p:cNvSpPr/>
              <p:nvPr/>
            </p:nvSpPr>
            <p:spPr>
              <a:xfrm>
                <a:off x="2461604" y="117143"/>
                <a:ext cx="553682" cy="55368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solidFill>
                      <a:schemeClr val="tx1"/>
                    </a:solidFill>
                    <a:latin typeface="微软雅黑" panose="020B0503020204020204" pitchFamily="34" charset="-122"/>
                    <a:ea typeface="微软雅黑" panose="020B0503020204020204" pitchFamily="34" charset="-122"/>
                  </a:rPr>
                  <a:t>计算环境</a:t>
                </a:r>
                <a:endParaRPr lang="zh-CN" altLang="en-US" sz="1000" b="1" dirty="0">
                  <a:solidFill>
                    <a:schemeClr val="tx1"/>
                  </a:solidFill>
                  <a:latin typeface="微软雅黑" panose="020B0503020204020204" pitchFamily="34" charset="-122"/>
                  <a:ea typeface="微软雅黑" panose="020B0503020204020204" pitchFamily="34" charset="-122"/>
                </a:endParaRPr>
              </a:p>
            </p:txBody>
          </p:sp>
        </p:grpSp>
      </p:grpSp>
      <p:grpSp>
        <p:nvGrpSpPr>
          <p:cNvPr id="67" name="Diagram group"/>
          <p:cNvGrpSpPr/>
          <p:nvPr/>
        </p:nvGrpSpPr>
        <p:grpSpPr>
          <a:xfrm>
            <a:off x="8518648" y="3350691"/>
            <a:ext cx="516772" cy="518226"/>
            <a:chOff x="2346933" y="2472"/>
            <a:chExt cx="783024" cy="783024"/>
          </a:xfrm>
          <a:solidFill>
            <a:schemeClr val="accent4">
              <a:lumMod val="60000"/>
              <a:lumOff val="40000"/>
            </a:schemeClr>
          </a:solidFill>
          <a:scene3d>
            <a:camera prst="orthographicFront">
              <a:rot lat="0" lon="0" rev="0"/>
            </a:camera>
            <a:lightRig rig="threePt" dir="t"/>
          </a:scene3d>
        </p:grpSpPr>
        <p:grpSp>
          <p:nvGrpSpPr>
            <p:cNvPr id="68" name="组合 6"/>
            <p:cNvGrpSpPr/>
            <p:nvPr/>
          </p:nvGrpSpPr>
          <p:grpSpPr>
            <a:xfrm>
              <a:off x="2346933" y="2472"/>
              <a:ext cx="783024" cy="783024"/>
              <a:chOff x="2346933" y="2472"/>
              <a:chExt cx="783024" cy="783024"/>
            </a:xfrm>
            <a:grpFill/>
            <a:scene3d>
              <a:camera prst="orthographicFront">
                <a:rot lat="0" lon="0" rev="0"/>
              </a:camera>
              <a:lightRig rig="threePt" dir="t"/>
            </a:scene3d>
          </p:grpSpPr>
          <p:sp>
            <p:nvSpPr>
              <p:cNvPr id="299" name="椭圆 298"/>
              <p:cNvSpPr/>
              <p:nvPr/>
            </p:nvSpPr>
            <p:spPr>
              <a:xfrm>
                <a:off x="2346933" y="2472"/>
                <a:ext cx="783024" cy="783024"/>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00" name="椭圆 4"/>
              <p:cNvSpPr/>
              <p:nvPr/>
            </p:nvSpPr>
            <p:spPr>
              <a:xfrm>
                <a:off x="2461604" y="117143"/>
                <a:ext cx="553682" cy="5536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smtClean="0">
                    <a:solidFill>
                      <a:schemeClr val="tx1"/>
                    </a:solidFill>
                    <a:latin typeface="微软雅黑" panose="020B0503020204020204" pitchFamily="34" charset="-122"/>
                    <a:ea typeface="微软雅黑" panose="020B0503020204020204" pitchFamily="34" charset="-122"/>
                  </a:rPr>
                  <a:t>项目管理</a:t>
                </a:r>
                <a:endParaRPr lang="zh-CN" altLang="en-US" sz="1000" b="1" dirty="0">
                  <a:solidFill>
                    <a:schemeClr val="tx1"/>
                  </a:solidFill>
                  <a:latin typeface="微软雅黑" panose="020B0503020204020204" pitchFamily="34" charset="-122"/>
                  <a:ea typeface="微软雅黑" panose="020B0503020204020204" pitchFamily="34" charset="-122"/>
                </a:endParaRPr>
              </a:p>
            </p:txBody>
          </p:sp>
        </p:grpSp>
      </p:gr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1"/>
            <a:ext cx="8686800" cy="3394472"/>
          </a:xfrm>
        </p:spPr>
        <p:txBody>
          <a:bodyPr/>
          <a:lstStyle/>
          <a:p>
            <a:r>
              <a:rPr lang="zh-CN" altLang="en-US" b="1" dirty="0" smtClean="0">
                <a:latin typeface="微软雅黑" panose="020B0503020204020204" pitchFamily="34" charset="-122"/>
                <a:ea typeface="微软雅黑" panose="020B0503020204020204" pitchFamily="34" charset="-122"/>
              </a:rPr>
              <a:t>文档 </a:t>
            </a:r>
            <a:r>
              <a:rPr lang="en-US" altLang="zh-CN" b="1" dirty="0" smtClean="0">
                <a:latin typeface="微软雅黑" panose="020B0503020204020204" pitchFamily="34" charset="-122"/>
                <a:ea typeface="微软雅黑" panose="020B0503020204020204" pitchFamily="34" charset="-122"/>
              </a:rPr>
              <a:t>/ </a:t>
            </a:r>
            <a:r>
              <a:rPr lang="zh-CN" altLang="en-US" b="1" dirty="0" smtClean="0">
                <a:latin typeface="微软雅黑" panose="020B0503020204020204" pitchFamily="34" charset="-122"/>
                <a:ea typeface="微软雅黑" panose="020B0503020204020204" pitchFamily="34" charset="-122"/>
              </a:rPr>
              <a:t>源代码相似性检测</a:t>
            </a:r>
            <a:endParaRPr lang="en-US" altLang="zh-CN" b="1" dirty="0" smtClean="0">
              <a:latin typeface="微软雅黑" panose="020B0503020204020204" pitchFamily="34" charset="-122"/>
              <a:ea typeface="微软雅黑" panose="020B0503020204020204" pitchFamily="34" charset="-122"/>
            </a:endParaRPr>
          </a:p>
          <a:p>
            <a:pPr lvl="1"/>
            <a:r>
              <a:rPr lang="zh-CN" altLang="en-US" dirty="0" smtClean="0">
                <a:latin typeface="微软雅黑" panose="020B0503020204020204" pitchFamily="34" charset="-122"/>
                <a:ea typeface="微软雅黑" panose="020B0503020204020204" pitchFamily="34" charset="-122"/>
              </a:rPr>
              <a:t>从压缩包内提取</a:t>
            </a:r>
            <a:r>
              <a:rPr lang="zh-CN" altLang="en-US" b="1" dirty="0" smtClean="0">
                <a:latin typeface="微软雅黑" panose="020B0503020204020204" pitchFamily="34" charset="-122"/>
                <a:ea typeface="微软雅黑" panose="020B0503020204020204" pitchFamily="34" charset="-122"/>
              </a:rPr>
              <a:t>文档</a:t>
            </a:r>
            <a:r>
              <a:rPr lang="zh-CN" altLang="en-US" dirty="0" smtClean="0">
                <a:latin typeface="微软雅黑" panose="020B0503020204020204" pitchFamily="34" charset="-122"/>
                <a:ea typeface="微软雅黑" panose="020B0503020204020204" pitchFamily="34" charset="-122"/>
              </a:rPr>
              <a:t>和</a:t>
            </a:r>
            <a:r>
              <a:rPr lang="zh-CN" altLang="en-US" b="1" dirty="0" smtClean="0">
                <a:latin typeface="微软雅黑" panose="020B0503020204020204" pitchFamily="34" charset="-122"/>
                <a:ea typeface="微软雅黑" panose="020B0503020204020204" pitchFamily="34" charset="-122"/>
              </a:rPr>
              <a:t>源代码，进行相似性</a:t>
            </a:r>
            <a:r>
              <a:rPr lang="zh-CN" altLang="en-US" dirty="0" smtClean="0">
                <a:latin typeface="微软雅黑" panose="020B0503020204020204" pitchFamily="34" charset="-122"/>
                <a:ea typeface="微软雅黑" panose="020B0503020204020204" pitchFamily="34" charset="-122"/>
              </a:rPr>
              <a:t>比较</a:t>
            </a:r>
            <a:endParaRPr lang="zh-CN" altLang="en-US" dirty="0">
              <a:latin typeface="微软雅黑" panose="020B0503020204020204" pitchFamily="34" charset="-122"/>
              <a:ea typeface="微软雅黑" panose="020B0503020204020204" pitchFamily="34" charset="-122"/>
            </a:endParaRPr>
          </a:p>
        </p:txBody>
      </p:sp>
      <p:pic>
        <p:nvPicPr>
          <p:cNvPr id="2055" name="Picture 7"/>
          <p:cNvPicPr>
            <a:picLocks noChangeAspect="1" noChangeArrowheads="1"/>
          </p:cNvPicPr>
          <p:nvPr/>
        </p:nvPicPr>
        <p:blipFill>
          <a:blip r:embed="rId1" cstate="print"/>
          <a:srcRect/>
          <a:stretch>
            <a:fillRect/>
          </a:stretch>
        </p:blipFill>
        <p:spPr bwMode="auto">
          <a:xfrm>
            <a:off x="0" y="2324100"/>
            <a:ext cx="5008426" cy="2619375"/>
          </a:xfrm>
          <a:prstGeom prst="rect">
            <a:avLst/>
          </a:prstGeom>
          <a:noFill/>
          <a:ln w="9525">
            <a:noFill/>
            <a:miter lim="800000"/>
            <a:headEnd/>
            <a:tailEnd/>
          </a:ln>
        </p:spPr>
      </p:pic>
      <p:pic>
        <p:nvPicPr>
          <p:cNvPr id="2052" name="Picture 4"/>
          <p:cNvPicPr>
            <a:picLocks noChangeAspect="1" noChangeArrowheads="1"/>
          </p:cNvPicPr>
          <p:nvPr/>
        </p:nvPicPr>
        <p:blipFill>
          <a:blip r:embed="rId2" cstate="print"/>
          <a:srcRect/>
          <a:stretch>
            <a:fillRect/>
          </a:stretch>
        </p:blipFill>
        <p:spPr bwMode="auto">
          <a:xfrm>
            <a:off x="5105400" y="2307610"/>
            <a:ext cx="5375003" cy="2950190"/>
          </a:xfrm>
          <a:prstGeom prst="rect">
            <a:avLst/>
          </a:prstGeom>
          <a:noFill/>
          <a:ln w="9525">
            <a:noFill/>
            <a:miter lim="800000"/>
            <a:headEnd/>
            <a:tailEnd/>
          </a:ln>
        </p:spPr>
      </p:pic>
      <p:sp>
        <p:nvSpPr>
          <p:cNvPr id="8" name="TextBox 7"/>
          <p:cNvSpPr txBox="1"/>
          <p:nvPr/>
        </p:nvSpPr>
        <p:spPr>
          <a:xfrm>
            <a:off x="1162050" y="3476623"/>
            <a:ext cx="3238500" cy="361952"/>
          </a:xfrm>
          <a:prstGeom prst="rect">
            <a:avLst/>
          </a:prstGeom>
          <a:solidFill>
            <a:srgbClr val="C00000"/>
          </a:solidFill>
          <a:ln>
            <a:solidFill>
              <a:srgbClr val="C00000"/>
            </a:solidFill>
          </a:ln>
        </p:spPr>
        <p:txBody>
          <a:bodyPr wrap="square" lIns="68580" tIns="34290" rIns="68580" bIns="34290" rtlCol="0" anchor="ctr">
            <a:noAutofit/>
          </a:bodyPr>
          <a:lstStyle/>
          <a:p>
            <a:pPr algn="just"/>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各种常见文档：</a:t>
            </a:r>
            <a:r>
              <a:rPr lang="en-US" altLang="zh-CN"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Word</a:t>
            </a: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PDF</a:t>
            </a: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Excel</a:t>
            </a: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PPT</a:t>
            </a:r>
            <a:endParaRPr lang="zh-CN" altLang="en-US" sz="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TextBox 8"/>
          <p:cNvSpPr txBox="1"/>
          <p:nvPr/>
        </p:nvSpPr>
        <p:spPr>
          <a:xfrm>
            <a:off x="6953250" y="3676650"/>
            <a:ext cx="2076450" cy="695325"/>
          </a:xfrm>
          <a:prstGeom prst="rect">
            <a:avLst/>
          </a:prstGeom>
          <a:solidFill>
            <a:srgbClr val="C00000"/>
          </a:solidFill>
          <a:ln>
            <a:solidFill>
              <a:srgbClr val="C00000"/>
            </a:solidFill>
          </a:ln>
        </p:spPr>
        <p:txBody>
          <a:bodyPr wrap="square" lIns="68580" tIns="34290" rIns="68580" bIns="34290" rtlCol="0" anchor="ctr">
            <a:noAutofit/>
          </a:bodyPr>
          <a:lstStyle/>
          <a:p>
            <a:pPr algn="just"/>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常用编程语言：</a:t>
            </a:r>
            <a:r>
              <a:rPr lang="en-US" altLang="zh-CN"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C/C++</a:t>
            </a: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a:t>
            </a: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Java</a:t>
            </a: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Python</a:t>
            </a: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Javascript</a:t>
            </a: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HTML</a:t>
            </a: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等</a:t>
            </a:r>
            <a:endParaRPr lang="zh-CN" altLang="en-US" sz="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矩形 9"/>
          <p:cNvSpPr/>
          <p:nvPr/>
        </p:nvSpPr>
        <p:spPr>
          <a:xfrm>
            <a:off x="1028700" y="4220175"/>
            <a:ext cx="3886200" cy="600160"/>
          </a:xfrm>
          <a:prstGeom prst="rect">
            <a:avLst/>
          </a:prstGeom>
        </p:spPr>
        <p:txBody>
          <a:bodyPr wrap="square" lIns="91436" tIns="45718" rIns="91436" bIns="45718">
            <a:spAutoFit/>
          </a:bodyPr>
          <a:lstStyle/>
          <a:p>
            <a:pPr defTabSz="914400"/>
            <a:r>
              <a:rPr lang="zh-CN" altLang="en-US" sz="1800" b="1" dirty="0" smtClean="0">
                <a:solidFill>
                  <a:prstClr val="black"/>
                </a:solidFill>
                <a:latin typeface="微软雅黑" panose="020B0503020204020204" pitchFamily="34" charset="-122"/>
                <a:ea typeface="微软雅黑" panose="020B0503020204020204" pitchFamily="34" charset="-122"/>
              </a:rPr>
              <a:t>适用课程：</a:t>
            </a:r>
            <a:endParaRPr lang="en-US" altLang="zh-CN" sz="18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500" dirty="0" smtClean="0">
                <a:solidFill>
                  <a:prstClr val="black"/>
                </a:solidFill>
                <a:latin typeface="微软雅黑" panose="020B0503020204020204" pitchFamily="34" charset="-122"/>
                <a:ea typeface="微软雅黑" panose="020B0503020204020204" pitchFamily="34" charset="-122"/>
              </a:rPr>
              <a:t>软件工程、编译技术、各种实验报告</a:t>
            </a:r>
            <a:r>
              <a:rPr lang="en-US" altLang="zh-CN" sz="1500" dirty="0" smtClean="0">
                <a:solidFill>
                  <a:prstClr val="black"/>
                </a:solidFill>
                <a:latin typeface="微软雅黑" panose="020B0503020204020204" pitchFamily="34" charset="-122"/>
                <a:ea typeface="微软雅黑" panose="020B0503020204020204" pitchFamily="34" charset="-122"/>
              </a:rPr>
              <a:t>…….</a:t>
            </a:r>
            <a:endParaRPr lang="en-US" altLang="zh-CN" sz="1500" dirty="0" smtClean="0">
              <a:solidFill>
                <a:prstClr val="black"/>
              </a:solidFill>
              <a:latin typeface="微软雅黑" panose="020B0503020204020204" pitchFamily="34" charset="-122"/>
              <a:ea typeface="微软雅黑" panose="020B0503020204020204" pitchFamily="34" charset="-122"/>
            </a:endParaRPr>
          </a:p>
        </p:txBody>
      </p:sp>
      <p:sp>
        <p:nvSpPr>
          <p:cNvPr id="12"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平台：软件工程</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07</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703702" y="3239805"/>
            <a:ext cx="64296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数据库在线实验</a:t>
            </a:r>
            <a:r>
              <a:rPr lang="zh-CN" altLang="en-US" sz="2400" dirty="0" smtClean="0">
                <a:latin typeface="微软雅黑" panose="020B0503020204020204" pitchFamily="34" charset="-122"/>
                <a:ea typeface="微软雅黑" panose="020B0503020204020204" pitchFamily="34" charset="-122"/>
              </a:rPr>
              <a:t>：支持</a:t>
            </a:r>
            <a:r>
              <a:rPr lang="en-US" altLang="zh-CN" sz="2400" dirty="0" smtClean="0">
                <a:latin typeface="微软雅黑" panose="020B0503020204020204" pitchFamily="34" charset="-122"/>
                <a:ea typeface="微软雅黑" panose="020B0503020204020204" pitchFamily="34" charset="-122"/>
              </a:rPr>
              <a:t>SQL</a:t>
            </a:r>
            <a:r>
              <a:rPr lang="zh-CN" altLang="en-US" sz="2400" dirty="0" smtClean="0">
                <a:latin typeface="微软雅黑" panose="020B0503020204020204" pitchFamily="34" charset="-122"/>
                <a:ea typeface="微软雅黑" panose="020B0503020204020204" pitchFamily="34" charset="-122"/>
              </a:rPr>
              <a:t>自动评测</a:t>
            </a:r>
            <a:endParaRPr lang="zh-CN" altLang="en-US" sz="2400" dirty="0" smtClean="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3480915" y="3661173"/>
            <a:ext cx="281921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en-US" altLang="zh-CN" dirty="0" smtClean="0">
                <a:solidFill>
                  <a:srgbClr val="4D4D4D"/>
                </a:solidFill>
                <a:latin typeface="微软雅黑" panose="020B0503020204020204" pitchFamily="34" charset="-122"/>
                <a:ea typeface="微软雅黑" panose="020B0503020204020204" pitchFamily="34" charset="-122"/>
              </a:rPr>
              <a:t>SQL</a:t>
            </a:r>
            <a:r>
              <a:rPr lang="zh-CN" altLang="en-US" dirty="0" smtClean="0">
                <a:solidFill>
                  <a:srgbClr val="4D4D4D"/>
                </a:solidFill>
                <a:latin typeface="微软雅黑" panose="020B0503020204020204" pitchFamily="34" charset="-122"/>
                <a:ea typeface="微软雅黑" panose="020B0503020204020204" pitchFamily="34" charset="-122"/>
              </a:rPr>
              <a:t>自动评测</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在线项目实验</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cSld>
  <p:clrMapOvr>
    <a:masterClrMapping/>
  </p:clrMapOvr>
  <p:transition>
    <p:blinds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2294" y="839203"/>
            <a:ext cx="9015663" cy="3394472"/>
          </a:xfrm>
        </p:spPr>
        <p:txBody>
          <a:bodyPr>
            <a:normAutofit/>
          </a:bodyPr>
          <a:lstStyle/>
          <a:p>
            <a:pPr>
              <a:buNone/>
            </a:pPr>
            <a:r>
              <a:rPr lang="en-US" altLang="zh-CN" sz="1600" b="1" dirty="0" smtClean="0">
                <a:latin typeface="微软雅黑" panose="020B0503020204020204" pitchFamily="34" charset="-122"/>
                <a:ea typeface="微软雅黑" panose="020B0503020204020204" pitchFamily="34" charset="-122"/>
              </a:rPr>
              <a:t>SQL</a:t>
            </a:r>
            <a:r>
              <a:rPr lang="zh-CN" altLang="en-US" sz="1600" b="1" dirty="0" smtClean="0">
                <a:latin typeface="微软雅黑" panose="020B0503020204020204" pitchFamily="34" charset="-122"/>
                <a:ea typeface="微软雅黑" panose="020B0503020204020204" pitchFamily="34" charset="-122"/>
              </a:rPr>
              <a:t>自动评测：</a:t>
            </a:r>
            <a:r>
              <a:rPr lang="zh-CN" altLang="zh-CN" sz="1600" dirty="0" smtClean="0">
                <a:latin typeface="微软雅黑" panose="020B0503020204020204" pitchFamily="34" charset="-122"/>
                <a:ea typeface="微软雅黑" panose="020B0503020204020204" pitchFamily="34" charset="-122"/>
              </a:rPr>
              <a:t>自动、准确量化实验结果</a:t>
            </a:r>
            <a:endParaRPr lang="zh-CN" altLang="en-US" sz="1600" dirty="0">
              <a:latin typeface="微软雅黑" panose="020B0503020204020204" pitchFamily="34" charset="-122"/>
              <a:ea typeface="微软雅黑" panose="020B0503020204020204" pitchFamily="34" charset="-122"/>
            </a:endParaRPr>
          </a:p>
        </p:txBody>
      </p:sp>
      <p:sp>
        <p:nvSpPr>
          <p:cNvPr id="12"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平台：数据库在线实验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102402" name="Picture 2"/>
          <p:cNvPicPr>
            <a:picLocks noChangeAspect="1" noChangeArrowheads="1"/>
          </p:cNvPicPr>
          <p:nvPr/>
        </p:nvPicPr>
        <p:blipFill>
          <a:blip r:embed="rId1" cstate="print"/>
          <a:srcRect/>
          <a:stretch>
            <a:fillRect/>
          </a:stretch>
        </p:blipFill>
        <p:spPr bwMode="auto">
          <a:xfrm>
            <a:off x="2743214" y="1197773"/>
            <a:ext cx="6375620" cy="2871977"/>
          </a:xfrm>
          <a:prstGeom prst="rect">
            <a:avLst/>
          </a:prstGeom>
          <a:noFill/>
          <a:ln w="9525">
            <a:noFill/>
            <a:miter lim="800000"/>
            <a:headEnd/>
            <a:tailEnd/>
          </a:ln>
        </p:spPr>
      </p:pic>
      <p:sp>
        <p:nvSpPr>
          <p:cNvPr id="102403" name="Rectangle 3"/>
          <p:cNvSpPr>
            <a:spLocks noChangeArrowheads="1"/>
          </p:cNvSpPr>
          <p:nvPr/>
        </p:nvSpPr>
        <p:spPr bwMode="auto">
          <a:xfrm>
            <a:off x="134223" y="1216649"/>
            <a:ext cx="2466363" cy="3875228"/>
          </a:xfrm>
          <a:prstGeom prst="rect">
            <a:avLst/>
          </a:prstGeom>
          <a:noFill/>
          <a:ln w="9525">
            <a:noFill/>
            <a:miter lim="800000"/>
          </a:ln>
          <a:effectLst/>
        </p:spPr>
        <p:txBody>
          <a:bodyPr vert="horz" wrap="square" lIns="0" tIns="45720" rIns="91440" bIns="45720" numCol="1" anchor="ctr" anchorCtr="0" compatLnSpc="1">
            <a:spAutoFit/>
          </a:bodyPr>
          <a:lstStyle/>
          <a:p>
            <a:pPr marL="0" marR="0" lvl="0" indent="0" algn="l" defTabSz="914400" rtl="0" eaLnBrk="0" fontAlgn="base" latinLnBrk="0" hangingPunct="0">
              <a:lnSpc>
                <a:spcPct val="150000"/>
              </a:lnSpc>
              <a:spcBef>
                <a:spcPct val="0"/>
              </a:spcBef>
              <a:spcAft>
                <a:spcPct val="0"/>
              </a:spcAft>
              <a:buClrTx/>
              <a:buSzTx/>
              <a:buFontTx/>
              <a:buNone/>
            </a:pPr>
            <a:r>
              <a:rPr kumimoji="0" lang="zh-CN" sz="1200" b="1"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数据定义语言</a:t>
            </a:r>
            <a:endParaRPr kumimoji="0" lang="zh-CN" sz="1200" b="1"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endParaRPr>
          </a:p>
          <a:p>
            <a:pPr marL="457200" marR="0" lvl="1" indent="-457200" algn="l" defTabSz="914400" rtl="0" eaLnBrk="0" fontAlgn="base" latinLnBrk="0" hangingPunct="0">
              <a:lnSpc>
                <a:spcPct val="150000"/>
              </a:lnSpc>
              <a:spcBef>
                <a:spcPct val="0"/>
              </a:spcBef>
              <a:spcAft>
                <a:spcPct val="0"/>
              </a:spcAft>
              <a:buClrTx/>
              <a:buSzTx/>
              <a:buFontTx/>
              <a:buNone/>
            </a:pPr>
            <a:r>
              <a:rPr lang="en-US" altLang="zh-CN" sz="1000" dirty="0" smtClean="0">
                <a:latin typeface="微软雅黑" panose="020B0503020204020204" pitchFamily="34" charset="-122"/>
                <a:ea typeface="微软雅黑" panose="020B0503020204020204" pitchFamily="34" charset="-122"/>
                <a:cs typeface="宋体" panose="02010600030101010101" pitchFamily="2" charset="-122"/>
              </a:rPr>
              <a:t>	</a:t>
            </a:r>
            <a:r>
              <a:rPr kumimoji="0" 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使用</a:t>
            </a:r>
            <a:r>
              <a:rPr kumimoji="0" lang="zh-CN" alt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SQL</a:t>
            </a:r>
            <a:r>
              <a:rPr kumimoji="0" 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语句完成带有表级、列级完整性约束的基本表的创建、修改、删除。</a:t>
            </a:r>
            <a:endParaRPr kumimoji="0" 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l" defTabSz="914400" rtl="0" eaLnBrk="0" fontAlgn="base" latinLnBrk="0" hangingPunct="0">
              <a:lnSpc>
                <a:spcPct val="150000"/>
              </a:lnSpc>
              <a:spcBef>
                <a:spcPct val="0"/>
              </a:spcBef>
              <a:spcAft>
                <a:spcPct val="0"/>
              </a:spcAft>
              <a:buClrTx/>
              <a:buSzTx/>
              <a:buFontTx/>
              <a:buNone/>
            </a:pPr>
            <a:r>
              <a:rPr kumimoji="0" lang="zh-CN" sz="1200" b="1"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数据基本查询</a:t>
            </a:r>
            <a:endParaRPr kumimoji="0" lang="zh-CN" sz="1200" b="1"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endParaRPr>
          </a:p>
          <a:p>
            <a:pPr marL="457200" marR="0" lvl="1" indent="-457200" algn="l" defTabSz="914400" rtl="0" eaLnBrk="0" fontAlgn="base" latinLnBrk="0" hangingPunct="0">
              <a:lnSpc>
                <a:spcPct val="150000"/>
              </a:lnSpc>
              <a:spcBef>
                <a:spcPct val="0"/>
              </a:spcBef>
              <a:spcAft>
                <a:spcPct val="0"/>
              </a:spcAft>
              <a:buClrTx/>
              <a:buSzTx/>
              <a:buFontTx/>
              <a:buNone/>
            </a:pPr>
            <a:r>
              <a:rPr kumimoji="0" lang="en-US" alt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	</a:t>
            </a:r>
            <a:r>
              <a:rPr kumimoji="0" 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运用</a:t>
            </a:r>
            <a:r>
              <a:rPr kumimoji="0" lang="zh-CN" alt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SQL</a:t>
            </a:r>
            <a:r>
              <a:rPr kumimoji="0" 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语言实现数据的基本查询，包括带条件表达式的查询、自连接查询、分组统计查询、多表连接查询。</a:t>
            </a:r>
            <a:endParaRPr kumimoji="0" 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l" defTabSz="914400" rtl="0" eaLnBrk="0" fontAlgn="base" latinLnBrk="0" hangingPunct="0">
              <a:lnSpc>
                <a:spcPct val="150000"/>
              </a:lnSpc>
              <a:spcBef>
                <a:spcPct val="0"/>
              </a:spcBef>
              <a:spcAft>
                <a:spcPct val="0"/>
              </a:spcAft>
              <a:buClrTx/>
              <a:buSzTx/>
              <a:buFontTx/>
              <a:buNone/>
            </a:pPr>
            <a:r>
              <a:rPr kumimoji="0" lang="zh-CN" sz="1200" b="1"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数据高级查询</a:t>
            </a:r>
            <a:endParaRPr kumimoji="0" lang="zh-CN" sz="1200" b="1"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endParaRPr>
          </a:p>
          <a:p>
            <a:pPr marL="457200" marR="0" lvl="1" indent="-457200" algn="l" defTabSz="914400" rtl="0" eaLnBrk="0" fontAlgn="base" latinLnBrk="0" hangingPunct="0">
              <a:lnSpc>
                <a:spcPct val="150000"/>
              </a:lnSpc>
              <a:spcBef>
                <a:spcPct val="0"/>
              </a:spcBef>
              <a:spcAft>
                <a:spcPct val="0"/>
              </a:spcAft>
              <a:buClrTx/>
              <a:buSzTx/>
              <a:buFontTx/>
              <a:buNone/>
            </a:pPr>
            <a:r>
              <a:rPr kumimoji="0" lang="en-US" alt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	</a:t>
            </a:r>
            <a:r>
              <a:rPr kumimoji="0" 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支持</a:t>
            </a:r>
            <a:r>
              <a:rPr kumimoji="0" lang="zh-CN" alt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SQL</a:t>
            </a:r>
            <a:r>
              <a:rPr kumimoji="0" 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嵌套查询和集合查询。</a:t>
            </a:r>
            <a:endParaRPr kumimoji="0" 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l" defTabSz="914400" rtl="0" eaLnBrk="0" fontAlgn="base" latinLnBrk="0" hangingPunct="0">
              <a:lnSpc>
                <a:spcPct val="150000"/>
              </a:lnSpc>
              <a:spcBef>
                <a:spcPct val="0"/>
              </a:spcBef>
              <a:spcAft>
                <a:spcPct val="0"/>
              </a:spcAft>
              <a:buClrTx/>
              <a:buSzTx/>
              <a:buFontTx/>
              <a:buNone/>
              <a:tabLst>
                <a:tab pos="4035425" algn="l"/>
              </a:tabLst>
            </a:pPr>
            <a:r>
              <a:rPr kumimoji="0" lang="zh-CN" sz="1200" b="1"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数据更新语言</a:t>
            </a:r>
            <a:endParaRPr kumimoji="0" lang="zh-CN" sz="1200" b="1"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endParaRPr>
          </a:p>
          <a:p>
            <a:pPr marL="457200" marR="0" lvl="1" indent="-457200" algn="l" defTabSz="914400" rtl="0" eaLnBrk="0" fontAlgn="base" latinLnBrk="0" hangingPunct="0">
              <a:lnSpc>
                <a:spcPct val="150000"/>
              </a:lnSpc>
              <a:spcBef>
                <a:spcPct val="0"/>
              </a:spcBef>
              <a:spcAft>
                <a:spcPct val="0"/>
              </a:spcAft>
              <a:buClrTx/>
              <a:buSzTx/>
              <a:buFontTx/>
              <a:buNone/>
            </a:pPr>
            <a:r>
              <a:rPr kumimoji="0" lang="en-US" alt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	</a:t>
            </a:r>
            <a:r>
              <a:rPr kumimoji="0" 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支持使用</a:t>
            </a:r>
            <a:r>
              <a:rPr kumimoji="0" lang="zh-CN" alt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SQL</a:t>
            </a:r>
            <a:r>
              <a:rPr kumimoji="0" 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语句完成基本表中数据的插入、更新、删除。</a:t>
            </a:r>
            <a:endParaRPr kumimoji="0" lang="zh-CN" sz="10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l" defTabSz="914400" rtl="0" eaLnBrk="0" fontAlgn="base" latinLnBrk="0" hangingPunct="0">
              <a:lnSpc>
                <a:spcPct val="150000"/>
              </a:lnSpc>
              <a:spcBef>
                <a:spcPct val="0"/>
              </a:spcBef>
              <a:spcAft>
                <a:spcPct val="0"/>
              </a:spcAft>
              <a:buClrTx/>
              <a:buSzTx/>
              <a:buFontTx/>
              <a:buNone/>
            </a:pPr>
            <a:endParaRPr kumimoji="0" lang="zh-CN" sz="18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7" name="TextBox 6"/>
          <p:cNvSpPr txBox="1"/>
          <p:nvPr/>
        </p:nvSpPr>
        <p:spPr>
          <a:xfrm>
            <a:off x="6750663" y="2800787"/>
            <a:ext cx="1281797" cy="266700"/>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en-US" altLang="zh-CN" sz="1200" dirty="0" smtClean="0">
                <a:solidFill>
                  <a:schemeClr val="bg1"/>
                </a:solidFill>
                <a:latin typeface="微软雅黑" panose="020B0503020204020204" pitchFamily="34" charset="-122"/>
                <a:ea typeface="微软雅黑" panose="020B0503020204020204" pitchFamily="34" charset="-122"/>
              </a:rPr>
              <a:t>SQL</a:t>
            </a:r>
            <a:r>
              <a:rPr lang="zh-CN" altLang="en-US" sz="1200" dirty="0" smtClean="0">
                <a:solidFill>
                  <a:schemeClr val="bg1"/>
                </a:solidFill>
                <a:latin typeface="微软雅黑" panose="020B0503020204020204" pitchFamily="34" charset="-122"/>
                <a:ea typeface="微软雅黑" panose="020B0503020204020204" pitchFamily="34" charset="-122"/>
              </a:rPr>
              <a:t>语法高亮</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4453479" y="4362537"/>
            <a:ext cx="1494316" cy="266700"/>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支持多行</a:t>
            </a:r>
            <a:r>
              <a:rPr lang="en-US" altLang="zh-CN" sz="1200" dirty="0" smtClean="0">
                <a:solidFill>
                  <a:schemeClr val="bg1"/>
                </a:solidFill>
                <a:latin typeface="微软雅黑" panose="020B0503020204020204" pitchFamily="34" charset="-122"/>
                <a:ea typeface="微软雅黑" panose="020B0503020204020204" pitchFamily="34" charset="-122"/>
              </a:rPr>
              <a:t>SQL</a:t>
            </a:r>
            <a:r>
              <a:rPr lang="zh-CN" altLang="en-US" sz="1200" dirty="0" smtClean="0">
                <a:solidFill>
                  <a:schemeClr val="bg1"/>
                </a:solidFill>
                <a:latin typeface="微软雅黑" panose="020B0503020204020204" pitchFamily="34" charset="-122"/>
                <a:ea typeface="微软雅黑" panose="020B0503020204020204" pitchFamily="34" charset="-122"/>
              </a:rPr>
              <a:t>语句</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6157842" y="4355546"/>
            <a:ext cx="1727809" cy="266700"/>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给出</a:t>
            </a:r>
            <a:r>
              <a:rPr lang="en-US" altLang="zh-CN" sz="1200" dirty="0" smtClean="0">
                <a:solidFill>
                  <a:schemeClr val="bg1"/>
                </a:solidFill>
                <a:latin typeface="微软雅黑" panose="020B0503020204020204" pitchFamily="34" charset="-122"/>
                <a:ea typeface="微软雅黑" panose="020B0503020204020204" pitchFamily="34" charset="-122"/>
              </a:rPr>
              <a:t>SQL</a:t>
            </a:r>
            <a:r>
              <a:rPr lang="zh-CN" altLang="en-US" sz="1200" dirty="0" smtClean="0">
                <a:solidFill>
                  <a:schemeClr val="bg1"/>
                </a:solidFill>
                <a:latin typeface="微软雅黑" panose="020B0503020204020204" pitchFamily="34" charset="-122"/>
                <a:ea typeface="微软雅黑" panose="020B0503020204020204" pitchFamily="34" charset="-122"/>
              </a:rPr>
              <a:t>语句调试信息</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2294" y="839203"/>
            <a:ext cx="9015663" cy="3394472"/>
          </a:xfrm>
        </p:spPr>
        <p:txBody>
          <a:bodyPr>
            <a:normAutofit/>
          </a:bodyPr>
          <a:lstStyle/>
          <a:p>
            <a:pPr>
              <a:buNone/>
            </a:pPr>
            <a:r>
              <a:rPr lang="zh-CN" altLang="en-US" sz="1600" b="1" dirty="0" smtClean="0">
                <a:latin typeface="微软雅黑" panose="020B0503020204020204" pitchFamily="34" charset="-122"/>
                <a:ea typeface="微软雅黑" panose="020B0503020204020204" pitchFamily="34" charset="-122"/>
              </a:rPr>
              <a:t>在线实验：</a:t>
            </a:r>
            <a:r>
              <a:rPr lang="zh-CN" altLang="zh-CN" sz="1600" dirty="0" smtClean="0">
                <a:latin typeface="微软雅黑" panose="020B0503020204020204" pitchFamily="34" charset="-122"/>
                <a:ea typeface="微软雅黑" panose="020B0503020204020204" pitchFamily="34" charset="-122"/>
              </a:rPr>
              <a:t>体验真实的数据库操作环境</a:t>
            </a:r>
            <a:r>
              <a:rPr lang="zh-CN" altLang="en-US" sz="1600" dirty="0" smtClean="0">
                <a:latin typeface="微软雅黑" panose="020B0503020204020204" pitchFamily="34" charset="-122"/>
                <a:ea typeface="微软雅黑" panose="020B0503020204020204" pitchFamily="34" charset="-122"/>
              </a:rPr>
              <a:t>，解决数据库安装部署难题</a:t>
            </a:r>
            <a:endParaRPr lang="zh-CN" altLang="en-US" sz="1600" dirty="0">
              <a:latin typeface="微软雅黑" panose="020B0503020204020204" pitchFamily="34" charset="-122"/>
              <a:ea typeface="微软雅黑" panose="020B0503020204020204" pitchFamily="34" charset="-122"/>
            </a:endParaRPr>
          </a:p>
        </p:txBody>
      </p:sp>
      <p:sp>
        <p:nvSpPr>
          <p:cNvPr id="12"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平台：数据库在线实验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10" name="图片 9" descr="D:\My Documents\项目\CourseGrading\商务\最新版方案\figures方案\2018-06-01_9-28-03.bmp"/>
          <p:cNvPicPr/>
          <p:nvPr/>
        </p:nvPicPr>
        <p:blipFill>
          <a:blip r:embed="rId1" cstate="print"/>
          <a:srcRect/>
          <a:stretch>
            <a:fillRect/>
          </a:stretch>
        </p:blipFill>
        <p:spPr bwMode="auto">
          <a:xfrm>
            <a:off x="3275493" y="1320881"/>
            <a:ext cx="5759450" cy="2753408"/>
          </a:xfrm>
          <a:prstGeom prst="rect">
            <a:avLst/>
          </a:prstGeom>
          <a:noFill/>
          <a:ln w="9525">
            <a:noFill/>
            <a:miter lim="800000"/>
            <a:headEnd/>
            <a:tailEnd/>
          </a:ln>
        </p:spPr>
      </p:pic>
      <p:sp>
        <p:nvSpPr>
          <p:cNvPr id="167937" name="Rectangle 1"/>
          <p:cNvSpPr>
            <a:spLocks noChangeArrowheads="1"/>
          </p:cNvSpPr>
          <p:nvPr/>
        </p:nvSpPr>
        <p:spPr bwMode="auto">
          <a:xfrm>
            <a:off x="125835" y="1590244"/>
            <a:ext cx="3076486" cy="2354491"/>
          </a:xfrm>
          <a:prstGeom prst="rect">
            <a:avLst/>
          </a:prstGeom>
          <a:noFill/>
          <a:ln w="9525">
            <a:noFill/>
            <a:miter lim="800000"/>
          </a:ln>
          <a:effectLst/>
        </p:spPr>
        <p:txBody>
          <a:bodyPr vert="horz" wrap="square" lIns="91440" tIns="45720" rIns="91440" bIns="45720" numCol="1" anchor="ctr" anchorCtr="0" compatLnSpc="1">
            <a:spAutoFit/>
          </a:bodyPr>
          <a:lstStyle/>
          <a:p>
            <a:pPr lvl="0" defTabSz="914400" fontAlgn="base">
              <a:lnSpc>
                <a:spcPct val="150000"/>
              </a:lnSpc>
              <a:spcBef>
                <a:spcPct val="0"/>
              </a:spcBef>
              <a:spcAft>
                <a:spcPct val="0"/>
              </a:spcAft>
            </a:pPr>
            <a:r>
              <a:rPr kumimoji="0" lang="zh-CN" altLang="en-US" sz="12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进行复杂的实验</a:t>
            </a:r>
            <a:r>
              <a:rPr kumimoji="0" 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数据库表设计、</a:t>
            </a:r>
            <a:r>
              <a:rPr lang="zh-CN" altLang="en-US" sz="120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数据库编程、撰写一个简单的数据库系统</a:t>
            </a: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等</a:t>
            </a:r>
            <a:r>
              <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lvl="0" defTabSz="914400" fontAlgn="base">
              <a:lnSpc>
                <a:spcPct val="150000"/>
              </a:lnSpc>
              <a:spcBef>
                <a:spcPct val="0"/>
              </a:spcBef>
              <a:spcAft>
                <a:spcPct val="0"/>
              </a:spcAft>
            </a:pPr>
            <a:endParaRPr kumimoji="0" lang="zh-CN" altLang="en-US" sz="7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50000"/>
              </a:lnSpc>
              <a:spcBef>
                <a:spcPct val="0"/>
              </a:spcBef>
              <a:spcAft>
                <a:spcPct val="0"/>
              </a:spcAft>
              <a:buClrTx/>
              <a:buSzTx/>
            </a:pPr>
            <a:r>
              <a:rPr kumimoji="0" lang="zh-CN" altLang="en-US" sz="12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随时随地开展实验</a:t>
            </a:r>
            <a:r>
              <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。解决传统机房的时空限制。</a:t>
            </a:r>
            <a:endPar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pPr>
            <a:endParaRPr kumimoji="0" lang="zh-CN" altLang="en-US" sz="7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50000"/>
              </a:lnSpc>
              <a:spcBef>
                <a:spcPct val="0"/>
              </a:spcBef>
              <a:spcAft>
                <a:spcPct val="0"/>
              </a:spcAft>
              <a:buClrTx/>
              <a:buSzTx/>
            </a:pPr>
            <a:r>
              <a:rPr kumimoji="0" lang="zh-CN" altLang="en-US" sz="12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精细化评价</a:t>
            </a:r>
            <a:r>
              <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。传统实验只能根据实验报告来判分，主观性非常强，在线实验系统完整记录学生实验过程中的操作记录。</a:t>
            </a:r>
            <a:endParaRPr kumimoji="0" lang="zh-CN" altLang="en-US"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08</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703702" y="3239805"/>
            <a:ext cx="64296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操作系统在线实验</a:t>
            </a:r>
            <a:r>
              <a:rPr lang="zh-CN" altLang="en-US" sz="2400" dirty="0" smtClean="0">
                <a:latin typeface="微软雅黑" panose="020B0503020204020204" pitchFamily="34" charset="-122"/>
                <a:ea typeface="微软雅黑" panose="020B0503020204020204" pitchFamily="34" charset="-122"/>
              </a:rPr>
              <a:t>：支持自动评测和过程管理</a:t>
            </a:r>
            <a:endParaRPr lang="zh-CN" altLang="en-US" sz="2400" dirty="0" smtClean="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692350" y="3661173"/>
            <a:ext cx="4269922"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内核实验自动评测</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实验过程自动化管理</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小型操作系统实验体系</a:t>
            </a:r>
            <a:r>
              <a:rPr lang="en-US" altLang="zh-CN" dirty="0" smtClean="0">
                <a:solidFill>
                  <a:srgbClr val="4D4D4D"/>
                </a:solidFill>
                <a:latin typeface="微软雅黑" panose="020B0503020204020204" pitchFamily="34" charset="-122"/>
                <a:ea typeface="微软雅黑" panose="020B0503020204020204" pitchFamily="34" charset="-122"/>
              </a:rPr>
              <a:t>	◎</a:t>
            </a:r>
            <a:r>
              <a:rPr lang="zh-CN" altLang="en-US" dirty="0" smtClean="0">
                <a:solidFill>
                  <a:srgbClr val="4D4D4D"/>
                </a:solidFill>
                <a:latin typeface="微软雅黑" panose="020B0503020204020204" pitchFamily="34" charset="-122"/>
                <a:ea typeface="微软雅黑" panose="020B0503020204020204" pitchFamily="34" charset="-122"/>
              </a:rPr>
              <a:t>在线虚拟实验环境  </a:t>
            </a:r>
            <a:endParaRPr lang="zh-CN" altLang="en-US"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cSld>
  <p:clrMapOvr>
    <a:masterClrMapping/>
  </p:clrMapOvr>
  <p:transition>
    <p:blinds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1085851"/>
            <a:ext cx="9020175" cy="3394472"/>
          </a:xfrm>
        </p:spPr>
        <p:txBody>
          <a:bodyPr/>
          <a:lstStyle/>
          <a:p>
            <a:r>
              <a:rPr lang="zh-CN" altLang="en-US" b="1" dirty="0" smtClean="0">
                <a:latin typeface="微软雅黑" panose="020B0503020204020204" pitchFamily="34" charset="-122"/>
                <a:ea typeface="微软雅黑" panose="020B0503020204020204" pitchFamily="34" charset="-122"/>
              </a:rPr>
              <a:t>操作系统实验</a:t>
            </a:r>
            <a:r>
              <a:rPr lang="zh-CN" altLang="en-US" dirty="0" smtClean="0">
                <a:latin typeface="微软雅黑" panose="020B0503020204020204" pitchFamily="34" charset="-122"/>
                <a:ea typeface="微软雅黑" panose="020B0503020204020204" pitchFamily="34" charset="-122"/>
              </a:rPr>
              <a:t>：内核实验</a:t>
            </a:r>
            <a:endParaRPr lang="en-US" altLang="zh-CN" dirty="0" smtClean="0">
              <a:latin typeface="微软雅黑" panose="020B0503020204020204" pitchFamily="34" charset="-122"/>
              <a:ea typeface="微软雅黑" panose="020B0503020204020204" pitchFamily="34" charset="-122"/>
            </a:endParaRPr>
          </a:p>
        </p:txBody>
      </p:sp>
      <p:sp>
        <p:nvSpPr>
          <p:cNvPr id="8" name="矩形 7"/>
          <p:cNvSpPr/>
          <p:nvPr/>
        </p:nvSpPr>
        <p:spPr>
          <a:xfrm>
            <a:off x="142875" y="1740538"/>
            <a:ext cx="4572000" cy="2777683"/>
          </a:xfrm>
          <a:prstGeom prst="rect">
            <a:avLst/>
          </a:prstGeom>
        </p:spPr>
        <p:txBody>
          <a:bodyPr lIns="68580" tIns="34290" rIns="68580" bIns="34290">
            <a:spAutoFit/>
          </a:bodyPr>
          <a:lstStyle/>
          <a:p>
            <a:pPr marL="742950" lvl="1" indent="-285750" defTabSz="914400">
              <a:spcBef>
                <a:spcPct val="20000"/>
              </a:spcBef>
              <a:buFont typeface="Arial" panose="020B0604020202020204" pitchFamily="34" charset="0"/>
              <a:buChar char="–"/>
            </a:pPr>
            <a:r>
              <a:rPr lang="zh-CN" altLang="en-US" sz="1800" dirty="0" smtClean="0">
                <a:solidFill>
                  <a:srgbClr val="C00000"/>
                </a:solidFill>
                <a:latin typeface="微软雅黑" panose="020B0503020204020204" pitchFamily="34" charset="-122"/>
                <a:ea typeface="微软雅黑" panose="020B0503020204020204" pitchFamily="34" charset="-122"/>
              </a:rPr>
              <a:t>内核实验自动评测</a:t>
            </a:r>
            <a:endParaRPr lang="en-US" altLang="zh-CN" sz="1800" dirty="0" smtClean="0">
              <a:solidFill>
                <a:srgbClr val="C00000"/>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pPr>
            <a:r>
              <a:rPr lang="zh-CN" altLang="en-US" sz="1800" dirty="0" smtClean="0">
                <a:solidFill>
                  <a:srgbClr val="C00000"/>
                </a:solidFill>
                <a:latin typeface="微软雅黑" panose="020B0503020204020204" pitchFamily="34" charset="-122"/>
                <a:ea typeface="微软雅黑" panose="020B0503020204020204" pitchFamily="34" charset="-122"/>
              </a:rPr>
              <a:t>实验过程自动化管理</a:t>
            </a:r>
            <a:endParaRPr lang="en-US" altLang="zh-CN" sz="1800" dirty="0" smtClean="0">
              <a:solidFill>
                <a:srgbClr val="C00000"/>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pPr>
            <a:r>
              <a:rPr lang="zh-CN" altLang="en-US" sz="1800" dirty="0" smtClean="0">
                <a:latin typeface="微软雅黑" panose="020B0503020204020204" pitchFamily="34" charset="-122"/>
                <a:ea typeface="微软雅黑" panose="020B0503020204020204" pitchFamily="34" charset="-122"/>
              </a:rPr>
              <a:t>小型操作系统实验体系</a:t>
            </a:r>
            <a:r>
              <a:rPr lang="zh-CN" altLang="en-US" sz="1800" dirty="0" smtClean="0">
                <a:solidFill>
                  <a:prstClr val="black"/>
                </a:solidFill>
                <a:latin typeface="微软雅黑" panose="020B0503020204020204" pitchFamily="34" charset="-122"/>
                <a:ea typeface="微软雅黑" panose="020B0503020204020204" pitchFamily="34" charset="-122"/>
              </a:rPr>
              <a:t>：</a:t>
            </a:r>
            <a:endParaRPr lang="en-US" altLang="zh-CN" sz="1800" dirty="0" smtClean="0">
              <a:solidFill>
                <a:prstClr val="black"/>
              </a:solidFill>
              <a:latin typeface="微软雅黑" panose="020B0503020204020204" pitchFamily="34" charset="-122"/>
              <a:ea typeface="微软雅黑" panose="020B0503020204020204" pitchFamily="34" charset="-122"/>
            </a:endParaRPr>
          </a:p>
          <a:p>
            <a:pPr marL="1143000" lvl="2" indent="-228600" defTabSz="914400">
              <a:spcBef>
                <a:spcPct val="20000"/>
              </a:spcBef>
              <a:buFont typeface="Arial" panose="020B0604020202020204" pitchFamily="34" charset="0"/>
              <a:buChar char="•"/>
            </a:pPr>
            <a:r>
              <a:rPr lang="zh-CN" altLang="en-US" sz="1500" dirty="0" smtClean="0">
                <a:latin typeface="微软雅黑" panose="020B0503020204020204" pitchFamily="34" charset="-122"/>
                <a:ea typeface="微软雅黑" panose="020B0503020204020204" pitchFamily="34" charset="-122"/>
              </a:rPr>
              <a:t>实验</a:t>
            </a:r>
            <a:r>
              <a:rPr lang="en-US" altLang="zh-CN" sz="1500" dirty="0" smtClean="0">
                <a:latin typeface="微软雅黑" panose="020B0503020204020204" pitchFamily="34" charset="-122"/>
                <a:ea typeface="微软雅黑" panose="020B0503020204020204" pitchFamily="34" charset="-122"/>
              </a:rPr>
              <a:t>1</a:t>
            </a:r>
            <a:r>
              <a:rPr lang="zh-CN" altLang="en-US" sz="1500" dirty="0" smtClean="0">
                <a:latin typeface="微软雅黑" panose="020B0503020204020204" pitchFamily="34" charset="-122"/>
                <a:ea typeface="微软雅黑" panose="020B0503020204020204" pitchFamily="34" charset="-122"/>
              </a:rPr>
              <a:t>：启动和系统初始化</a:t>
            </a:r>
            <a:endParaRPr lang="en-US" altLang="zh-CN" sz="1500" dirty="0" smtClean="0">
              <a:solidFill>
                <a:prstClr val="black"/>
              </a:solidFill>
              <a:latin typeface="微软雅黑" panose="020B0503020204020204" pitchFamily="34" charset="-122"/>
              <a:ea typeface="微软雅黑" panose="020B0503020204020204" pitchFamily="34" charset="-122"/>
            </a:endParaRPr>
          </a:p>
          <a:p>
            <a:pPr marL="1143000" lvl="2" indent="-228600" defTabSz="914400">
              <a:spcBef>
                <a:spcPct val="20000"/>
              </a:spcBef>
              <a:buFont typeface="Arial" panose="020B0604020202020204" pitchFamily="34" charset="0"/>
              <a:buChar char="•"/>
            </a:pPr>
            <a:r>
              <a:rPr lang="zh-CN" altLang="en-US" sz="1500" dirty="0" smtClean="0">
                <a:latin typeface="微软雅黑" panose="020B0503020204020204" pitchFamily="34" charset="-122"/>
                <a:ea typeface="微软雅黑" panose="020B0503020204020204" pitchFamily="34" charset="-122"/>
              </a:rPr>
              <a:t>实验</a:t>
            </a:r>
            <a:r>
              <a:rPr lang="en-US" altLang="zh-CN" sz="1500" dirty="0" smtClean="0">
                <a:latin typeface="微软雅黑" panose="020B0503020204020204" pitchFamily="34" charset="-122"/>
                <a:ea typeface="微软雅黑" panose="020B0503020204020204" pitchFamily="34" charset="-122"/>
              </a:rPr>
              <a:t>2</a:t>
            </a:r>
            <a:r>
              <a:rPr lang="zh-CN" altLang="en-US" sz="1500" dirty="0" smtClean="0">
                <a:latin typeface="微软雅黑" panose="020B0503020204020204" pitchFamily="34" charset="-122"/>
                <a:ea typeface="微软雅黑" panose="020B0503020204020204" pitchFamily="34" charset="-122"/>
              </a:rPr>
              <a:t>：内存管理实验</a:t>
            </a:r>
            <a:endParaRPr lang="en-US" altLang="zh-CN" sz="1500" dirty="0" smtClean="0">
              <a:solidFill>
                <a:prstClr val="black"/>
              </a:solidFill>
              <a:latin typeface="微软雅黑" panose="020B0503020204020204" pitchFamily="34" charset="-122"/>
              <a:ea typeface="微软雅黑" panose="020B0503020204020204" pitchFamily="34" charset="-122"/>
            </a:endParaRPr>
          </a:p>
          <a:p>
            <a:pPr marL="1143000" lvl="2" indent="-228600" defTabSz="914400">
              <a:spcBef>
                <a:spcPct val="20000"/>
              </a:spcBef>
              <a:buFont typeface="Arial" panose="020B0604020202020204" pitchFamily="34" charset="0"/>
              <a:buChar char="•"/>
            </a:pPr>
            <a:r>
              <a:rPr lang="zh-CN" altLang="en-US" sz="1500" dirty="0" smtClean="0">
                <a:latin typeface="微软雅黑" panose="020B0503020204020204" pitchFamily="34" charset="-122"/>
                <a:ea typeface="微软雅黑" panose="020B0503020204020204" pitchFamily="34" charset="-122"/>
              </a:rPr>
              <a:t>实验</a:t>
            </a:r>
            <a:r>
              <a:rPr lang="en-US" altLang="zh-CN" sz="1500" dirty="0" smtClean="0">
                <a:latin typeface="微软雅黑" panose="020B0503020204020204" pitchFamily="34" charset="-122"/>
                <a:ea typeface="微软雅黑" panose="020B0503020204020204" pitchFamily="34" charset="-122"/>
              </a:rPr>
              <a:t>3</a:t>
            </a:r>
            <a:r>
              <a:rPr lang="zh-CN" altLang="en-US" sz="1500" dirty="0" smtClean="0">
                <a:latin typeface="微软雅黑" panose="020B0503020204020204" pitchFamily="34" charset="-122"/>
                <a:ea typeface="微软雅黑" panose="020B0503020204020204" pitchFamily="34" charset="-122"/>
              </a:rPr>
              <a:t>：进程管理</a:t>
            </a:r>
            <a:endParaRPr lang="en-US" altLang="zh-CN" sz="1500" dirty="0" smtClean="0">
              <a:solidFill>
                <a:prstClr val="black"/>
              </a:solidFill>
              <a:latin typeface="微软雅黑" panose="020B0503020204020204" pitchFamily="34" charset="-122"/>
              <a:ea typeface="微软雅黑" panose="020B0503020204020204" pitchFamily="34" charset="-122"/>
            </a:endParaRPr>
          </a:p>
          <a:p>
            <a:pPr marL="1143000" lvl="2" indent="-228600" defTabSz="914400">
              <a:spcBef>
                <a:spcPct val="20000"/>
              </a:spcBef>
              <a:buFont typeface="Arial" panose="020B0604020202020204" pitchFamily="34" charset="0"/>
              <a:buChar char="•"/>
            </a:pPr>
            <a:r>
              <a:rPr lang="zh-CN" altLang="en-US" sz="1500" dirty="0" smtClean="0">
                <a:latin typeface="微软雅黑" panose="020B0503020204020204" pitchFamily="34" charset="-122"/>
                <a:ea typeface="微软雅黑" panose="020B0503020204020204" pitchFamily="34" charset="-122"/>
              </a:rPr>
              <a:t>实验</a:t>
            </a:r>
            <a:r>
              <a:rPr lang="en-US" altLang="zh-CN" sz="1500" dirty="0" smtClean="0">
                <a:latin typeface="微软雅黑" panose="020B0503020204020204" pitchFamily="34" charset="-122"/>
                <a:ea typeface="微软雅黑" panose="020B0503020204020204" pitchFamily="34" charset="-122"/>
              </a:rPr>
              <a:t>4</a:t>
            </a:r>
            <a:r>
              <a:rPr lang="zh-CN" altLang="en-US" sz="1500" dirty="0" smtClean="0">
                <a:latin typeface="微软雅黑" panose="020B0503020204020204" pitchFamily="34" charset="-122"/>
                <a:ea typeface="微软雅黑" panose="020B0503020204020204" pitchFamily="34" charset="-122"/>
              </a:rPr>
              <a:t>：系统调用</a:t>
            </a:r>
            <a:endParaRPr lang="en-US" altLang="zh-CN" sz="1500" dirty="0" smtClean="0">
              <a:latin typeface="微软雅黑" panose="020B0503020204020204" pitchFamily="34" charset="-122"/>
              <a:ea typeface="微软雅黑" panose="020B0503020204020204" pitchFamily="34" charset="-122"/>
            </a:endParaRPr>
          </a:p>
          <a:p>
            <a:pPr marL="1143000" lvl="2" indent="-228600" defTabSz="914400">
              <a:spcBef>
                <a:spcPct val="20000"/>
              </a:spcBef>
              <a:buFont typeface="Arial" panose="020B0604020202020204" pitchFamily="34" charset="0"/>
              <a:buChar char="•"/>
            </a:pPr>
            <a:r>
              <a:rPr lang="zh-CN" altLang="en-US" sz="1500" dirty="0" smtClean="0">
                <a:latin typeface="微软雅黑" panose="020B0503020204020204" pitchFamily="34" charset="-122"/>
                <a:ea typeface="微软雅黑" panose="020B0503020204020204" pitchFamily="34" charset="-122"/>
              </a:rPr>
              <a:t>实验</a:t>
            </a:r>
            <a:r>
              <a:rPr lang="en-US" altLang="zh-CN" sz="1500" dirty="0" smtClean="0">
                <a:latin typeface="微软雅黑" panose="020B0503020204020204" pitchFamily="34" charset="-122"/>
                <a:ea typeface="微软雅黑" panose="020B0503020204020204" pitchFamily="34" charset="-122"/>
              </a:rPr>
              <a:t>5</a:t>
            </a:r>
            <a:r>
              <a:rPr lang="zh-CN" altLang="en-US" sz="1500" dirty="0" smtClean="0">
                <a:latin typeface="微软雅黑" panose="020B0503020204020204" pitchFamily="34" charset="-122"/>
                <a:ea typeface="微软雅黑" panose="020B0503020204020204" pitchFamily="34" charset="-122"/>
              </a:rPr>
              <a:t>：文件系统</a:t>
            </a:r>
            <a:endParaRPr lang="en-US" altLang="zh-CN" sz="1500" dirty="0" smtClean="0">
              <a:latin typeface="微软雅黑" panose="020B0503020204020204" pitchFamily="34" charset="-122"/>
              <a:ea typeface="微软雅黑" panose="020B0503020204020204" pitchFamily="34" charset="-122"/>
            </a:endParaRPr>
          </a:p>
          <a:p>
            <a:pPr marL="1143000" lvl="2" indent="-228600" defTabSz="914400">
              <a:spcBef>
                <a:spcPct val="20000"/>
              </a:spcBef>
              <a:buFont typeface="Arial" panose="020B0604020202020204" pitchFamily="34" charset="0"/>
              <a:buChar char="•"/>
            </a:pPr>
            <a:r>
              <a:rPr lang="zh-CN" altLang="en-US" sz="1500" dirty="0" smtClean="0">
                <a:latin typeface="微软雅黑" panose="020B0503020204020204" pitchFamily="34" charset="-122"/>
                <a:ea typeface="微软雅黑" panose="020B0503020204020204" pitchFamily="34" charset="-122"/>
              </a:rPr>
              <a:t>实验</a:t>
            </a:r>
            <a:r>
              <a:rPr lang="en-US" altLang="zh-CN" sz="1500" dirty="0" smtClean="0">
                <a:latin typeface="微软雅黑" panose="020B0503020204020204" pitchFamily="34" charset="-122"/>
                <a:ea typeface="微软雅黑" panose="020B0503020204020204" pitchFamily="34" charset="-122"/>
              </a:rPr>
              <a:t>6</a:t>
            </a:r>
            <a:r>
              <a:rPr lang="zh-CN" altLang="en-US" sz="1500" dirty="0" smtClean="0">
                <a:latin typeface="微软雅黑" panose="020B0503020204020204" pitchFamily="34" charset="-122"/>
                <a:ea typeface="微软雅黑" panose="020B0503020204020204" pitchFamily="34" charset="-122"/>
              </a:rPr>
              <a:t>：命令解释程序</a:t>
            </a:r>
            <a:endParaRPr lang="en-US" altLang="zh-CN" sz="1500" dirty="0" smtClean="0">
              <a:solidFill>
                <a:prstClr val="black"/>
              </a:solidFill>
              <a:latin typeface="微软雅黑" panose="020B0503020204020204" pitchFamily="34" charset="-122"/>
              <a:ea typeface="微软雅黑" panose="020B0503020204020204" pitchFamily="34" charset="-122"/>
            </a:endParaRPr>
          </a:p>
        </p:txBody>
      </p:sp>
      <p:pic>
        <p:nvPicPr>
          <p:cNvPr id="172034" name="Picture 2" descr="http://cjudge.net/images/ositems.png"/>
          <p:cNvPicPr>
            <a:picLocks noChangeAspect="1" noChangeArrowheads="1"/>
          </p:cNvPicPr>
          <p:nvPr/>
        </p:nvPicPr>
        <p:blipFill>
          <a:blip r:embed="rId1" cstate="print"/>
          <a:srcRect/>
          <a:stretch>
            <a:fillRect/>
          </a:stretch>
        </p:blipFill>
        <p:spPr bwMode="auto">
          <a:xfrm>
            <a:off x="4657726" y="1876425"/>
            <a:ext cx="3571874" cy="2628900"/>
          </a:xfrm>
          <a:prstGeom prst="rect">
            <a:avLst/>
          </a:prstGeom>
          <a:noFill/>
        </p:spPr>
      </p:pic>
      <p:sp>
        <p:nvSpPr>
          <p:cNvPr id="7"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平台：操作系统实验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9" name="矩形 8"/>
          <p:cNvSpPr/>
          <p:nvPr/>
        </p:nvSpPr>
        <p:spPr>
          <a:xfrm>
            <a:off x="409075" y="4596361"/>
            <a:ext cx="8349916" cy="300082"/>
          </a:xfrm>
          <a:prstGeom prst="rect">
            <a:avLst/>
          </a:prstGeom>
        </p:spPr>
        <p:txBody>
          <a:bodyPr wrap="square">
            <a:spAutoFit/>
          </a:bodyPr>
          <a:lstStyle/>
          <a:p>
            <a:pPr lvl="1"/>
            <a:r>
              <a:rPr lang="en-US" altLang="zh-CN" dirty="0" smtClean="0">
                <a:latin typeface="微软雅黑" panose="020B0503020204020204" pitchFamily="34" charset="-122"/>
                <a:ea typeface="微软雅黑" panose="020B0503020204020204" pitchFamily="34" charset="-122"/>
              </a:rPr>
              <a:t>6</a:t>
            </a:r>
            <a:r>
              <a:rPr lang="zh-CN" altLang="en-US" dirty="0" smtClean="0">
                <a:latin typeface="微软雅黑" panose="020B0503020204020204" pitchFamily="34" charset="-122"/>
                <a:ea typeface="微软雅黑" panose="020B0503020204020204" pitchFamily="34" charset="-122"/>
              </a:rPr>
              <a:t>个相互关联的操作系统实验，学生可以从简单到复杂，最终构造出一个相对完整的操作系统。</a:t>
            </a:r>
            <a:endParaRPr lang="en-US" altLang="zh-CN"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973556"/>
            <a:ext cx="9020175" cy="3394472"/>
          </a:xfrm>
        </p:spPr>
        <p:txBody>
          <a:bodyPr/>
          <a:lstStyle/>
          <a:p>
            <a:r>
              <a:rPr lang="zh-CN" altLang="en-US" b="1" dirty="0" smtClean="0">
                <a:latin typeface="微软雅黑" panose="020B0503020204020204" pitchFamily="34" charset="-122"/>
                <a:ea typeface="微软雅黑" panose="020B0503020204020204" pitchFamily="34" charset="-122"/>
              </a:rPr>
              <a:t>操作系统实验</a:t>
            </a:r>
            <a:r>
              <a:rPr lang="zh-CN" altLang="en-US" dirty="0" smtClean="0">
                <a:latin typeface="微软雅黑" panose="020B0503020204020204" pitchFamily="34" charset="-122"/>
                <a:ea typeface="微软雅黑" panose="020B0503020204020204" pitchFamily="34" charset="-122"/>
              </a:rPr>
              <a:t>：内核实验</a:t>
            </a:r>
            <a:endParaRPr lang="en-US" altLang="zh-CN" dirty="0" smtClean="0">
              <a:latin typeface="微软雅黑" panose="020B0503020204020204" pitchFamily="34" charset="-122"/>
              <a:ea typeface="微软雅黑" panose="020B0503020204020204" pitchFamily="34" charset="-122"/>
            </a:endParaRPr>
          </a:p>
        </p:txBody>
      </p:sp>
      <p:pic>
        <p:nvPicPr>
          <p:cNvPr id="179203" name="Picture 3"/>
          <p:cNvPicPr>
            <a:picLocks noChangeAspect="1" noChangeArrowheads="1"/>
          </p:cNvPicPr>
          <p:nvPr/>
        </p:nvPicPr>
        <p:blipFill>
          <a:blip r:embed="rId1" cstate="print"/>
          <a:srcRect/>
          <a:stretch>
            <a:fillRect/>
          </a:stretch>
        </p:blipFill>
        <p:spPr bwMode="auto">
          <a:xfrm>
            <a:off x="1076325" y="1745581"/>
            <a:ext cx="7019925" cy="3362325"/>
          </a:xfrm>
          <a:prstGeom prst="rect">
            <a:avLst/>
          </a:prstGeom>
          <a:noFill/>
          <a:ln w="9525">
            <a:noFill/>
            <a:miter lim="800000"/>
            <a:headEnd/>
            <a:tailEnd/>
          </a:ln>
        </p:spPr>
      </p:pic>
      <p:sp>
        <p:nvSpPr>
          <p:cNvPr id="6"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平台：操作系统实验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7" name="矩形 6"/>
          <p:cNvSpPr/>
          <p:nvPr/>
        </p:nvSpPr>
        <p:spPr>
          <a:xfrm>
            <a:off x="481263" y="1267475"/>
            <a:ext cx="7748337" cy="507831"/>
          </a:xfrm>
          <a:prstGeom prst="rect">
            <a:avLst/>
          </a:prstGeom>
        </p:spPr>
        <p:txBody>
          <a:bodyPr wrap="square">
            <a:spAutoFit/>
          </a:bodyPr>
          <a:lstStyle/>
          <a:p>
            <a:r>
              <a:rPr lang="zh-CN" altLang="en-US" dirty="0" smtClean="0">
                <a:latin typeface="微软雅黑" panose="020B0503020204020204" pitchFamily="34" charset="-122"/>
                <a:ea typeface="微软雅黑" panose="020B0503020204020204" pitchFamily="34" charset="-122"/>
              </a:rPr>
              <a:t>每个操作系统实验都设置多个不同难度级别的挑战性任务，并自动评测，节省教师工作量的同时，让学生获得内核开发的成就感。</a:t>
            </a:r>
            <a:endParaRPr lang="zh-CN" alt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973556"/>
            <a:ext cx="9020175" cy="3394472"/>
          </a:xfrm>
        </p:spPr>
        <p:txBody>
          <a:bodyPr/>
          <a:lstStyle/>
          <a:p>
            <a:r>
              <a:rPr lang="zh-CN" altLang="en-US" b="1" dirty="0" smtClean="0">
                <a:latin typeface="微软雅黑" panose="020B0503020204020204" pitchFamily="34" charset="-122"/>
                <a:ea typeface="微软雅黑" panose="020B0503020204020204" pitchFamily="34" charset="-122"/>
              </a:rPr>
              <a:t>操作系统</a:t>
            </a:r>
            <a:r>
              <a:rPr lang="zh-CN" altLang="en-US" b="1" smtClean="0">
                <a:latin typeface="微软雅黑" panose="020B0503020204020204" pitchFamily="34" charset="-122"/>
                <a:ea typeface="微软雅黑" panose="020B0503020204020204" pitchFamily="34" charset="-122"/>
              </a:rPr>
              <a:t>实验</a:t>
            </a:r>
            <a:r>
              <a:rPr lang="zh-CN" altLang="en-US" smtClean="0">
                <a:latin typeface="微软雅黑" panose="020B0503020204020204" pitchFamily="34" charset="-122"/>
                <a:ea typeface="微软雅黑" panose="020B0503020204020204" pitchFamily="34" charset="-122"/>
              </a:rPr>
              <a:t>：在线实验环境</a:t>
            </a:r>
            <a:endParaRPr lang="en-US" altLang="zh-CN" dirty="0" smtClean="0">
              <a:latin typeface="微软雅黑" panose="020B0503020204020204" pitchFamily="34" charset="-122"/>
              <a:ea typeface="微软雅黑" panose="020B0503020204020204" pitchFamily="34" charset="-122"/>
            </a:endParaRPr>
          </a:p>
        </p:txBody>
      </p:sp>
      <p:sp>
        <p:nvSpPr>
          <p:cNvPr id="6"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平台：操作系统实验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102402" name="Picture 2"/>
          <p:cNvPicPr>
            <a:picLocks noChangeAspect="1" noChangeArrowheads="1"/>
          </p:cNvPicPr>
          <p:nvPr/>
        </p:nvPicPr>
        <p:blipFill>
          <a:blip r:embed="rId1" cstate="print"/>
          <a:srcRect/>
          <a:stretch>
            <a:fillRect/>
          </a:stretch>
        </p:blipFill>
        <p:spPr bwMode="auto">
          <a:xfrm>
            <a:off x="989921" y="1568747"/>
            <a:ext cx="5737860" cy="345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9" name="Picture 5"/>
          <p:cNvPicPr>
            <a:picLocks noChangeAspect="1" noChangeArrowheads="1"/>
          </p:cNvPicPr>
          <p:nvPr/>
        </p:nvPicPr>
        <p:blipFill>
          <a:blip r:embed="rId1" cstate="print"/>
          <a:srcRect/>
          <a:stretch>
            <a:fillRect/>
          </a:stretch>
        </p:blipFill>
        <p:spPr bwMode="auto">
          <a:xfrm>
            <a:off x="0" y="1647825"/>
            <a:ext cx="7620000" cy="3378994"/>
          </a:xfrm>
          <a:prstGeom prst="rect">
            <a:avLst/>
          </a:prstGeom>
          <a:noFill/>
          <a:ln w="9525">
            <a:noFill/>
            <a:miter lim="800000"/>
            <a:headEnd/>
            <a:tailEnd/>
          </a:ln>
        </p:spPr>
      </p:pic>
      <p:sp>
        <p:nvSpPr>
          <p:cNvPr id="23" name="内容占位符 2"/>
          <p:cNvSpPr>
            <a:spLocks noGrp="1"/>
          </p:cNvSpPr>
          <p:nvPr>
            <p:ph idx="1"/>
          </p:nvPr>
        </p:nvSpPr>
        <p:spPr>
          <a:xfrm>
            <a:off x="625642" y="1085851"/>
            <a:ext cx="7652084" cy="3394472"/>
          </a:xfrm>
        </p:spPr>
        <p:txBody>
          <a:bodyPr/>
          <a:lstStyle/>
          <a:p>
            <a:r>
              <a:rPr lang="zh-CN" altLang="en-US" b="1" dirty="0" smtClean="0">
                <a:latin typeface="微软雅黑" panose="020B0503020204020204" pitchFamily="34" charset="-122"/>
                <a:ea typeface="微软雅黑" panose="020B0503020204020204" pitchFamily="34" charset="-122"/>
              </a:rPr>
              <a:t>操作系统实验</a:t>
            </a:r>
            <a:r>
              <a:rPr lang="zh-CN" altLang="en-US" dirty="0" smtClean="0">
                <a:latin typeface="微软雅黑" panose="020B0503020204020204" pitchFamily="34" charset="-122"/>
                <a:ea typeface="微软雅黑" panose="020B0503020204020204" pitchFamily="34" charset="-122"/>
              </a:rPr>
              <a:t>：追踪实验过程信息</a:t>
            </a:r>
            <a:endParaRPr lang="en-US" altLang="zh-CN" dirty="0" smtClean="0">
              <a:latin typeface="微软雅黑" panose="020B0503020204020204" pitchFamily="34" charset="-122"/>
              <a:ea typeface="微软雅黑" panose="020B0503020204020204" pitchFamily="34" charset="-122"/>
            </a:endParaRPr>
          </a:p>
        </p:txBody>
      </p:sp>
      <p:pic>
        <p:nvPicPr>
          <p:cNvPr id="169986" name="Picture 2"/>
          <p:cNvPicPr>
            <a:picLocks noChangeAspect="1" noChangeArrowheads="1"/>
          </p:cNvPicPr>
          <p:nvPr/>
        </p:nvPicPr>
        <p:blipFill>
          <a:blip r:embed="rId2" cstate="print"/>
          <a:srcRect/>
          <a:stretch>
            <a:fillRect/>
          </a:stretch>
        </p:blipFill>
        <p:spPr bwMode="auto">
          <a:xfrm>
            <a:off x="213398" y="1657350"/>
            <a:ext cx="5070845" cy="3419475"/>
          </a:xfrm>
          <a:prstGeom prst="rect">
            <a:avLst/>
          </a:prstGeom>
          <a:noFill/>
          <a:ln w="9525">
            <a:noFill/>
            <a:miter lim="800000"/>
            <a:headEnd/>
            <a:tailEnd/>
          </a:ln>
        </p:spPr>
      </p:pic>
      <p:pic>
        <p:nvPicPr>
          <p:cNvPr id="169987" name="Picture 3"/>
          <p:cNvPicPr>
            <a:picLocks noChangeAspect="1" noChangeArrowheads="1"/>
          </p:cNvPicPr>
          <p:nvPr/>
        </p:nvPicPr>
        <p:blipFill>
          <a:blip r:embed="rId3" cstate="print"/>
          <a:srcRect/>
          <a:stretch>
            <a:fillRect/>
          </a:stretch>
        </p:blipFill>
        <p:spPr bwMode="auto">
          <a:xfrm>
            <a:off x="1525191" y="1844279"/>
            <a:ext cx="6092428" cy="3093244"/>
          </a:xfrm>
          <a:prstGeom prst="rect">
            <a:avLst/>
          </a:prstGeom>
          <a:noFill/>
          <a:ln w="9525">
            <a:noFill/>
            <a:miter lim="800000"/>
            <a:headEnd/>
            <a:tailEnd/>
          </a:ln>
        </p:spPr>
      </p:pic>
      <p:pic>
        <p:nvPicPr>
          <p:cNvPr id="169988" name="Picture 4"/>
          <p:cNvPicPr>
            <a:picLocks noChangeAspect="1" noChangeArrowheads="1"/>
          </p:cNvPicPr>
          <p:nvPr/>
        </p:nvPicPr>
        <p:blipFill>
          <a:blip r:embed="rId4" cstate="print"/>
          <a:srcRect/>
          <a:stretch>
            <a:fillRect/>
          </a:stretch>
        </p:blipFill>
        <p:spPr bwMode="auto">
          <a:xfrm>
            <a:off x="2958703" y="1788319"/>
            <a:ext cx="6070997" cy="3278981"/>
          </a:xfrm>
          <a:prstGeom prst="rect">
            <a:avLst/>
          </a:prstGeom>
          <a:noFill/>
          <a:ln w="9525">
            <a:noFill/>
            <a:miter lim="800000"/>
            <a:headEnd/>
            <a:tailEnd/>
          </a:ln>
        </p:spPr>
      </p:pic>
      <p:sp>
        <p:nvSpPr>
          <p:cNvPr id="9"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平台：操作系统实验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986"/>
                                        </p:tgtEl>
                                        <p:attrNameLst>
                                          <p:attrName>style.visibility</p:attrName>
                                        </p:attrNameLst>
                                      </p:cBhvr>
                                      <p:to>
                                        <p:strVal val="visible"/>
                                      </p:to>
                                    </p:set>
                                    <p:anim calcmode="lin" valueType="num">
                                      <p:cBhvr additive="base">
                                        <p:cTn id="7" dur="500" fill="hold"/>
                                        <p:tgtEl>
                                          <p:spTgt spid="169986"/>
                                        </p:tgtEl>
                                        <p:attrNameLst>
                                          <p:attrName>ppt_x</p:attrName>
                                        </p:attrNameLst>
                                      </p:cBhvr>
                                      <p:tavLst>
                                        <p:tav tm="0">
                                          <p:val>
                                            <p:strVal val="#ppt_x"/>
                                          </p:val>
                                        </p:tav>
                                        <p:tav tm="100000">
                                          <p:val>
                                            <p:strVal val="#ppt_x"/>
                                          </p:val>
                                        </p:tav>
                                      </p:tavLst>
                                    </p:anim>
                                    <p:anim calcmode="lin" valueType="num">
                                      <p:cBhvr additive="base">
                                        <p:cTn id="8" dur="500" fill="hold"/>
                                        <p:tgtEl>
                                          <p:spTgt spid="1699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9987"/>
                                        </p:tgtEl>
                                        <p:attrNameLst>
                                          <p:attrName>style.visibility</p:attrName>
                                        </p:attrNameLst>
                                      </p:cBhvr>
                                      <p:to>
                                        <p:strVal val="visible"/>
                                      </p:to>
                                    </p:set>
                                    <p:anim calcmode="lin" valueType="num">
                                      <p:cBhvr additive="base">
                                        <p:cTn id="13" dur="500" fill="hold"/>
                                        <p:tgtEl>
                                          <p:spTgt spid="169987"/>
                                        </p:tgtEl>
                                        <p:attrNameLst>
                                          <p:attrName>ppt_x</p:attrName>
                                        </p:attrNameLst>
                                      </p:cBhvr>
                                      <p:tavLst>
                                        <p:tav tm="0">
                                          <p:val>
                                            <p:strVal val="#ppt_x"/>
                                          </p:val>
                                        </p:tav>
                                        <p:tav tm="100000">
                                          <p:val>
                                            <p:strVal val="#ppt_x"/>
                                          </p:val>
                                        </p:tav>
                                      </p:tavLst>
                                    </p:anim>
                                    <p:anim calcmode="lin" valueType="num">
                                      <p:cBhvr additive="base">
                                        <p:cTn id="14" dur="500" fill="hold"/>
                                        <p:tgtEl>
                                          <p:spTgt spid="16998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9988"/>
                                        </p:tgtEl>
                                        <p:attrNameLst>
                                          <p:attrName>style.visibility</p:attrName>
                                        </p:attrNameLst>
                                      </p:cBhvr>
                                      <p:to>
                                        <p:strVal val="visible"/>
                                      </p:to>
                                    </p:set>
                                    <p:anim calcmode="lin" valueType="num">
                                      <p:cBhvr additive="base">
                                        <p:cTn id="19" dur="500" fill="hold"/>
                                        <p:tgtEl>
                                          <p:spTgt spid="169988"/>
                                        </p:tgtEl>
                                        <p:attrNameLst>
                                          <p:attrName>ppt_x</p:attrName>
                                        </p:attrNameLst>
                                      </p:cBhvr>
                                      <p:tavLst>
                                        <p:tav tm="0">
                                          <p:val>
                                            <p:strVal val="#ppt_x"/>
                                          </p:val>
                                        </p:tav>
                                        <p:tav tm="100000">
                                          <p:val>
                                            <p:strVal val="#ppt_x"/>
                                          </p:val>
                                        </p:tav>
                                      </p:tavLst>
                                    </p:anim>
                                    <p:anim calcmode="lin" valueType="num">
                                      <p:cBhvr additive="base">
                                        <p:cTn id="20" dur="500" fill="hold"/>
                                        <p:tgtEl>
                                          <p:spTgt spid="1699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7500" smtClean="0">
                <a:solidFill>
                  <a:srgbClr val="F8F8F8"/>
                </a:solidFill>
              </a:rPr>
              <a:t>09</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908613" y="3239805"/>
            <a:ext cx="7421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计算机组成原理实验</a:t>
            </a:r>
            <a:r>
              <a:rPr lang="zh-CN" altLang="en-US" sz="2400" dirty="0" smtClean="0">
                <a:latin typeface="微软雅黑" panose="020B0503020204020204" pitchFamily="34" charset="-122"/>
                <a:ea typeface="微软雅黑" panose="020B0503020204020204" pitchFamily="34" charset="-122"/>
              </a:rPr>
              <a:t>：支持自动评测的在线实验体系</a:t>
            </a:r>
            <a:endParaRPr lang="zh-CN" altLang="en-US" sz="2400" dirty="0" smtClean="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692350" y="3661173"/>
            <a:ext cx="4269922"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smtClean="0">
                <a:solidFill>
                  <a:srgbClr val="4D4D4D"/>
                </a:solidFill>
                <a:latin typeface="微软雅黑" panose="020B0503020204020204" pitchFamily="34" charset="-122"/>
                <a:ea typeface="微软雅黑" panose="020B0503020204020204" pitchFamily="34" charset="-122"/>
              </a:rPr>
              <a:t>◎</a:t>
            </a:r>
            <a:r>
              <a:rPr lang="zh-CN" altLang="en-US" smtClean="0">
                <a:solidFill>
                  <a:srgbClr val="4D4D4D"/>
                </a:solidFill>
                <a:latin typeface="微软雅黑" panose="020B0503020204020204" pitchFamily="34" charset="-122"/>
                <a:ea typeface="微软雅黑" panose="020B0503020204020204" pitchFamily="34" charset="-122"/>
              </a:rPr>
              <a:t>数字逻辑</a:t>
            </a:r>
            <a:r>
              <a:rPr lang="en-US" altLang="zh-CN" smtClean="0">
                <a:solidFill>
                  <a:srgbClr val="4D4D4D"/>
                </a:solidFill>
                <a:latin typeface="微软雅黑" panose="020B0503020204020204" pitchFamily="34" charset="-122"/>
                <a:ea typeface="微软雅黑" panose="020B0503020204020204" pitchFamily="34" charset="-122"/>
              </a:rPr>
              <a:t>	</a:t>
            </a:r>
            <a:r>
              <a:rPr lang="en-US" smtClean="0">
                <a:solidFill>
                  <a:srgbClr val="4D4D4D"/>
                </a:solidFill>
                <a:latin typeface="微软雅黑" panose="020B0503020204020204" pitchFamily="34" charset="-122"/>
                <a:ea typeface="微软雅黑" panose="020B0503020204020204" pitchFamily="34" charset="-122"/>
              </a:rPr>
              <a:t>◎</a:t>
            </a:r>
            <a:r>
              <a:rPr lang="zh-CN" altLang="en-US" smtClean="0">
                <a:solidFill>
                  <a:srgbClr val="4D4D4D"/>
                </a:solidFill>
                <a:latin typeface="微软雅黑" panose="020B0503020204020204" pitchFamily="34" charset="-122"/>
                <a:ea typeface="微软雅黑" panose="020B0503020204020204" pitchFamily="34" charset="-122"/>
              </a:rPr>
              <a:t>汇编语言</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mtClean="0">
                <a:solidFill>
                  <a:srgbClr val="4D4D4D"/>
                </a:solidFill>
                <a:latin typeface="微软雅黑" panose="020B0503020204020204" pitchFamily="34" charset="-122"/>
                <a:ea typeface="微软雅黑" panose="020B0503020204020204" pitchFamily="34" charset="-122"/>
              </a:rPr>
              <a:t>◎</a:t>
            </a:r>
            <a:r>
              <a:rPr lang="zh-CN" altLang="en-US" smtClean="0">
                <a:solidFill>
                  <a:srgbClr val="4D4D4D"/>
                </a:solidFill>
                <a:latin typeface="微软雅黑" panose="020B0503020204020204" pitchFamily="34" charset="-122"/>
                <a:ea typeface="微软雅黑" panose="020B0503020204020204" pitchFamily="34" charset="-122"/>
              </a:rPr>
              <a:t>数字部件</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altLang="zh-CN" smtClean="0">
                <a:solidFill>
                  <a:srgbClr val="4D4D4D"/>
                </a:solidFill>
                <a:latin typeface="微软雅黑" panose="020B0503020204020204" pitchFamily="34" charset="-122"/>
                <a:ea typeface="微软雅黑" panose="020B0503020204020204" pitchFamily="34" charset="-122"/>
              </a:rPr>
              <a:t>◎</a:t>
            </a:r>
            <a:r>
              <a:rPr lang="en-US" altLang="zh-CN" smtClean="0">
                <a:latin typeface="微软雅黑" panose="020B0503020204020204" pitchFamily="34" charset="-122"/>
                <a:ea typeface="微软雅黑" panose="020B0503020204020204" pitchFamily="34" charset="-122"/>
              </a:rPr>
              <a:t> </a:t>
            </a:r>
            <a:r>
              <a:rPr lang="en-US" altLang="zh-CN" smtClean="0">
                <a:solidFill>
                  <a:srgbClr val="4D4D4D"/>
                </a:solidFill>
                <a:latin typeface="微软雅黑" panose="020B0503020204020204" pitchFamily="34" charset="-122"/>
                <a:ea typeface="微软雅黑" panose="020B0503020204020204" pitchFamily="34" charset="-122"/>
              </a:rPr>
              <a:t>CPU</a:t>
            </a:r>
            <a:endParaRPr lang="zh-CN" altLang="en-US"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cSld>
  <p:clrMapOvr>
    <a:masterClrMapping/>
  </p:clrMapOvr>
  <p:transition>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cstate="print"/>
          <a:srcRect/>
          <a:stretch>
            <a:fillRect/>
          </a:stretch>
        </p:blipFill>
        <p:spPr bwMode="auto">
          <a:xfrm>
            <a:off x="2381250" y="1628775"/>
            <a:ext cx="6315075" cy="3248025"/>
          </a:xfrm>
          <a:prstGeom prst="rect">
            <a:avLst/>
          </a:prstGeom>
          <a:noFill/>
          <a:ln w="9525">
            <a:noFill/>
            <a:miter lim="800000"/>
            <a:headEnd/>
            <a:tailEnd/>
          </a:ln>
        </p:spPr>
      </p:pic>
      <p:sp>
        <p:nvSpPr>
          <p:cNvPr id="6" name="标题 1"/>
          <p:cNvSpPr txBox="1"/>
          <p:nvPr/>
        </p:nvSpPr>
        <p:spPr bwMode="auto">
          <a:xfrm>
            <a:off x="564273" y="1"/>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在线实验环境：远程桌面</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7" name="矩形 6"/>
          <p:cNvSpPr/>
          <p:nvPr/>
        </p:nvSpPr>
        <p:spPr>
          <a:xfrm>
            <a:off x="2032743" y="844081"/>
            <a:ext cx="4770778" cy="276999"/>
          </a:xfrm>
          <a:prstGeom prst="rect">
            <a:avLst/>
          </a:prstGeom>
        </p:spPr>
        <p:txBody>
          <a:bodyPr wrap="none" lIns="68580" tIns="34290" rIns="68580" bIns="34290">
            <a:spAutoFit/>
          </a:bodyPr>
          <a:lstStyle/>
          <a:p>
            <a:r>
              <a:rPr lang="en-US" altLang="zh-CN" b="1" dirty="0" smtClean="0">
                <a:latin typeface="微软雅黑" panose="020B0503020204020204" pitchFamily="34" charset="-122"/>
                <a:ea typeface="微软雅黑" panose="020B0503020204020204" pitchFamily="34" charset="-122"/>
              </a:rPr>
              <a:t>B/S</a:t>
            </a:r>
            <a:r>
              <a:rPr lang="zh-CN" altLang="en-US" b="1" dirty="0" smtClean="0">
                <a:latin typeface="微软雅黑" panose="020B0503020204020204" pitchFamily="34" charset="-122"/>
                <a:ea typeface="微软雅黑" panose="020B0503020204020204" pitchFamily="34" charset="-122"/>
              </a:rPr>
              <a:t>架构</a:t>
            </a:r>
            <a:r>
              <a:rPr lang="zh-CN" altLang="en-US" dirty="0" smtClean="0">
                <a:latin typeface="微软雅黑" panose="020B0503020204020204" pitchFamily="34" charset="-122"/>
                <a:ea typeface="微软雅黑" panose="020B0503020204020204" pitchFamily="34" charset="-122"/>
              </a:rPr>
              <a:t>：真正的</a:t>
            </a:r>
            <a:r>
              <a:rPr lang="zh-CN" altLang="zh-CN" dirty="0" smtClean="0">
                <a:latin typeface="微软雅黑" panose="020B0503020204020204" pitchFamily="34" charset="-122"/>
                <a:ea typeface="微软雅黑" panose="020B0503020204020204" pitchFamily="34" charset="-122"/>
              </a:rPr>
              <a:t>“任何人、任何时间、任何地点”</a:t>
            </a:r>
            <a:r>
              <a:rPr lang="zh-CN" altLang="en-US" dirty="0" smtClean="0">
                <a:latin typeface="微软雅黑" panose="020B0503020204020204" pitchFamily="34" charset="-122"/>
                <a:ea typeface="微软雅黑" panose="020B0503020204020204" pitchFamily="34" charset="-122"/>
              </a:rPr>
              <a:t>开展实验</a:t>
            </a:r>
            <a:endParaRPr lang="zh-CN" altLang="en-US" dirty="0"/>
          </a:p>
        </p:txBody>
      </p:sp>
      <p:sp>
        <p:nvSpPr>
          <p:cNvPr id="8" name="TextBox 7"/>
          <p:cNvSpPr txBox="1"/>
          <p:nvPr/>
        </p:nvSpPr>
        <p:spPr>
          <a:xfrm>
            <a:off x="0" y="1819276"/>
            <a:ext cx="2266950" cy="380999"/>
          </a:xfrm>
          <a:prstGeom prst="rect">
            <a:avLst/>
          </a:prstGeom>
          <a:solidFill>
            <a:srgbClr val="C00000"/>
          </a:solidFill>
          <a:ln>
            <a:solidFill>
              <a:srgbClr val="C00000"/>
            </a:solidFill>
          </a:ln>
        </p:spPr>
        <p:txBody>
          <a:bodyPr wrap="square" lIns="68580" tIns="34290" rIns="68580" bIns="34290" rtlCol="0" anchor="ctr">
            <a:noAutofit/>
          </a:bodyPr>
          <a:lstStyle/>
          <a:p>
            <a:pPr algn="r"/>
            <a:r>
              <a:rPr lang="zh-CN" altLang="en-US" dirty="0" smtClean="0">
                <a:solidFill>
                  <a:schemeClr val="bg1"/>
                </a:solidFill>
                <a:latin typeface="微软雅黑" panose="020B0503020204020204" pitchFamily="34" charset="-122"/>
                <a:ea typeface="微软雅黑" panose="020B0503020204020204" pitchFamily="34" charset="-122"/>
              </a:rPr>
              <a:t>在线撰写实验报告</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0" y="2600327"/>
            <a:ext cx="2238375" cy="380700"/>
          </a:xfrm>
          <a:prstGeom prst="rect">
            <a:avLst/>
          </a:prstGeom>
          <a:solidFill>
            <a:srgbClr val="C00000"/>
          </a:solidFill>
          <a:ln>
            <a:solidFill>
              <a:srgbClr val="C00000"/>
            </a:solidFill>
          </a:ln>
        </p:spPr>
        <p:txBody>
          <a:bodyPr wrap="square" lIns="68580" tIns="34290" rIns="68580" bIns="34290" rtlCol="0" anchor="ctr">
            <a:noAutofit/>
          </a:bodyPr>
          <a:lstStyle/>
          <a:p>
            <a:pPr algn="r"/>
            <a:r>
              <a:rPr lang="zh-CN" altLang="en-US" dirty="0" smtClean="0">
                <a:solidFill>
                  <a:schemeClr val="bg1"/>
                </a:solidFill>
                <a:latin typeface="微软雅黑" panose="020B0503020204020204" pitchFamily="34" charset="-122"/>
                <a:ea typeface="微软雅黑" panose="020B0503020204020204" pitchFamily="34" charset="-122"/>
              </a:rPr>
              <a:t>在线实验指导书</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0" y="3352800"/>
            <a:ext cx="2238375" cy="342900"/>
          </a:xfrm>
          <a:prstGeom prst="rect">
            <a:avLst/>
          </a:prstGeom>
          <a:solidFill>
            <a:srgbClr val="C00000"/>
          </a:solidFill>
          <a:ln>
            <a:solidFill>
              <a:srgbClr val="C00000"/>
            </a:solidFill>
          </a:ln>
        </p:spPr>
        <p:txBody>
          <a:bodyPr wrap="square" lIns="68580" tIns="34290" rIns="68580" bIns="34290" rtlCol="0" anchor="ctr">
            <a:noAutofit/>
          </a:bodyPr>
          <a:lstStyle/>
          <a:p>
            <a:pPr algn="r"/>
            <a:r>
              <a:rPr lang="zh-CN" altLang="en-US" dirty="0" smtClean="0">
                <a:solidFill>
                  <a:schemeClr val="bg1"/>
                </a:solidFill>
                <a:latin typeface="微软雅黑" panose="020B0503020204020204" pitchFamily="34" charset="-122"/>
                <a:ea typeface="微软雅黑" panose="020B0503020204020204" pitchFamily="34" charset="-122"/>
              </a:rPr>
              <a:t>一键生成标准化的实验环境</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0" y="4095752"/>
            <a:ext cx="2238375" cy="380700"/>
          </a:xfrm>
          <a:prstGeom prst="rect">
            <a:avLst/>
          </a:prstGeom>
          <a:solidFill>
            <a:srgbClr val="C00000"/>
          </a:solidFill>
          <a:ln>
            <a:solidFill>
              <a:srgbClr val="C00000"/>
            </a:solidFill>
          </a:ln>
        </p:spPr>
        <p:txBody>
          <a:bodyPr wrap="square" lIns="68580" tIns="34290" rIns="68580" bIns="34290" rtlCol="0" anchor="ctr">
            <a:noAutofit/>
          </a:bodyPr>
          <a:lstStyle/>
          <a:p>
            <a:pPr algn="r"/>
            <a:r>
              <a:rPr lang="zh-CN" altLang="en-US" dirty="0" smtClean="0">
                <a:solidFill>
                  <a:schemeClr val="bg1"/>
                </a:solidFill>
                <a:latin typeface="微软雅黑" panose="020B0503020204020204" pitchFamily="34" charset="-122"/>
                <a:ea typeface="微软雅黑" panose="020B0503020204020204" pitchFamily="34" charset="-122"/>
              </a:rPr>
              <a:t>实验</a:t>
            </a:r>
            <a:r>
              <a:rPr lang="zh-CN" altLang="zh-CN" dirty="0" smtClean="0">
                <a:solidFill>
                  <a:schemeClr val="bg1"/>
                </a:solidFill>
                <a:latin typeface="微软雅黑" panose="020B0503020204020204" pitchFamily="34" charset="-122"/>
                <a:ea typeface="微软雅黑" panose="020B0503020204020204" pitchFamily="34" charset="-122"/>
              </a:rPr>
              <a:t>全过程数据</a:t>
            </a:r>
            <a:r>
              <a:rPr lang="zh-CN" altLang="en-US" dirty="0" smtClean="0">
                <a:solidFill>
                  <a:schemeClr val="bg1"/>
                </a:solidFill>
                <a:latin typeface="微软雅黑" panose="020B0503020204020204" pitchFamily="34" charset="-122"/>
                <a:ea typeface="微软雅黑" panose="020B0503020204020204" pitchFamily="34" charset="-122"/>
              </a:rPr>
              <a:t>分析</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1082233" y="1277216"/>
            <a:ext cx="7413585" cy="284693"/>
          </a:xfrm>
          <a:prstGeom prst="rect">
            <a:avLst/>
          </a:prstGeom>
        </p:spPr>
        <p:txBody>
          <a:bodyPr wrap="square" lIns="68580" tIns="34290" rIns="68580" bIns="34290">
            <a:spAutoFit/>
          </a:bodyPr>
          <a:lstStyle/>
          <a:p>
            <a:r>
              <a:rPr lang="zh-CN" altLang="en-US" sz="1400" b="1" dirty="0" smtClean="0">
                <a:latin typeface="微软雅黑" panose="020B0503020204020204" pitchFamily="34" charset="-122"/>
                <a:ea typeface="微软雅黑" panose="020B0503020204020204" pitchFamily="34" charset="-122"/>
              </a:rPr>
              <a:t>关键技术：</a:t>
            </a:r>
            <a:r>
              <a:rPr lang="zh-CN" altLang="en-US" sz="1400" dirty="0" smtClean="0">
                <a:solidFill>
                  <a:srgbClr val="BE0202"/>
                </a:solidFill>
                <a:latin typeface="微软雅黑" panose="020B0503020204020204" pitchFamily="34" charset="-122"/>
                <a:ea typeface="微软雅黑" panose="020B0503020204020204" pitchFamily="34" charset="-122"/>
              </a:rPr>
              <a:t>不绑定任何虚拟机化平台 </a:t>
            </a:r>
            <a:r>
              <a:rPr lang="en-US" altLang="zh-CN" sz="1400" dirty="0" smtClean="0">
                <a:latin typeface="微软雅黑" panose="020B0503020204020204" pitchFamily="34" charset="-122"/>
                <a:ea typeface="微软雅黑" panose="020B0503020204020204" pitchFamily="34" charset="-122"/>
              </a:rPr>
              <a:t>+ </a:t>
            </a:r>
            <a:r>
              <a:rPr lang="zh-CN" altLang="en-US" sz="1400" dirty="0" smtClean="0">
                <a:solidFill>
                  <a:srgbClr val="BE0202"/>
                </a:solidFill>
                <a:latin typeface="微软雅黑" panose="020B0503020204020204" pitchFamily="34" charset="-122"/>
                <a:ea typeface="微软雅黑" panose="020B0503020204020204" pitchFamily="34" charset="-122"/>
              </a:rPr>
              <a:t>桌面全屏</a:t>
            </a:r>
            <a:r>
              <a:rPr lang="zh-CN" altLang="en-US" sz="1400" dirty="0" smtClean="0">
                <a:latin typeface="微软雅黑" panose="020B0503020204020204" pitchFamily="34" charset="-122"/>
                <a:ea typeface="微软雅黑" panose="020B0503020204020204" pitchFamily="34" charset="-122"/>
              </a:rPr>
              <a:t> </a:t>
            </a:r>
            <a:r>
              <a:rPr lang="en-US" altLang="zh-CN" sz="1400" dirty="0" smtClean="0">
                <a:latin typeface="微软雅黑" panose="020B0503020204020204" pitchFamily="34" charset="-122"/>
                <a:ea typeface="微软雅黑" panose="020B0503020204020204" pitchFamily="34" charset="-122"/>
              </a:rPr>
              <a:t>+ </a:t>
            </a:r>
            <a:r>
              <a:rPr lang="zh-CN" altLang="en-US" sz="1400" dirty="0" smtClean="0">
                <a:solidFill>
                  <a:srgbClr val="BE0202"/>
                </a:solidFill>
                <a:latin typeface="微软雅黑" panose="020B0503020204020204" pitchFamily="34" charset="-122"/>
                <a:ea typeface="微软雅黑" panose="020B0503020204020204" pitchFamily="34" charset="-122"/>
              </a:rPr>
              <a:t>秒开</a:t>
            </a:r>
            <a:r>
              <a:rPr lang="zh-CN" altLang="en-US" sz="1400" dirty="0" smtClean="0">
                <a:latin typeface="微软雅黑" panose="020B0503020204020204" pitchFamily="34" charset="-122"/>
                <a:ea typeface="微软雅黑" panose="020B0503020204020204" pitchFamily="34" charset="-122"/>
              </a:rPr>
              <a:t> </a:t>
            </a:r>
            <a:r>
              <a:rPr lang="en-US" altLang="zh-CN" sz="1400" dirty="0" smtClean="0">
                <a:latin typeface="微软雅黑" panose="020B0503020204020204" pitchFamily="34" charset="-122"/>
                <a:ea typeface="微软雅黑" panose="020B0503020204020204" pitchFamily="34" charset="-122"/>
              </a:rPr>
              <a:t>+ </a:t>
            </a:r>
            <a:r>
              <a:rPr lang="zh-CN" altLang="en-US" sz="1400" dirty="0" smtClean="0">
                <a:solidFill>
                  <a:srgbClr val="BE0202"/>
                </a:solidFill>
                <a:latin typeface="微软雅黑" panose="020B0503020204020204" pitchFamily="34" charset="-122"/>
                <a:ea typeface="微软雅黑" panose="020B0503020204020204" pitchFamily="34" charset="-122"/>
              </a:rPr>
              <a:t>单虚拟机多用户</a:t>
            </a:r>
            <a:endParaRPr lang="zh-CN" altLang="en-US" sz="1400" b="1" dirty="0">
              <a:solidFill>
                <a:srgbClr val="BE0202"/>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842570"/>
            <a:ext cx="9020175" cy="457724"/>
          </a:xfrm>
        </p:spPr>
        <p:txBody>
          <a:bodyPr/>
          <a:lstStyle/>
          <a:p>
            <a:r>
              <a:rPr lang="zh-CN" altLang="en-US" b="1" smtClean="0">
                <a:latin typeface="微软雅黑" panose="020B0503020204020204" pitchFamily="34" charset="-122"/>
                <a:ea typeface="微软雅黑" panose="020B0503020204020204" pitchFamily="34" charset="-122"/>
              </a:rPr>
              <a:t>基于</a:t>
            </a:r>
            <a:r>
              <a:rPr lang="en-US" altLang="zh-CN" b="1" smtClean="0">
                <a:latin typeface="微软雅黑" panose="020B0503020204020204" pitchFamily="34" charset="-122"/>
                <a:ea typeface="微软雅黑" panose="020B0503020204020204" pitchFamily="34" charset="-122"/>
              </a:rPr>
              <a:t>B/S</a:t>
            </a:r>
            <a:r>
              <a:rPr lang="zh-CN" altLang="en-US" b="1" smtClean="0">
                <a:latin typeface="微软雅黑" panose="020B0503020204020204" pitchFamily="34" charset="-122"/>
                <a:ea typeface="微软雅黑" panose="020B0503020204020204" pitchFamily="34" charset="-122"/>
              </a:rPr>
              <a:t>架构的自动评测系统</a:t>
            </a:r>
            <a:r>
              <a:rPr lang="zh-CN" altLang="en-US" smtClean="0">
                <a:latin typeface="微软雅黑" panose="020B0503020204020204" pitchFamily="34" charset="-122"/>
                <a:ea typeface="微软雅黑" panose="020B0503020204020204" pitchFamily="34" charset="-122"/>
              </a:rPr>
              <a:t>：</a:t>
            </a:r>
            <a:r>
              <a:rPr lang="zh-CN" altLang="en-US" b="1" smtClean="0"/>
              <a:t>自动化评价学生提交的实验代码。</a:t>
            </a:r>
            <a:endParaRPr lang="en-US" altLang="zh-CN" dirty="0" smtClean="0">
              <a:latin typeface="微软雅黑" panose="020B0503020204020204" pitchFamily="34" charset="-122"/>
              <a:ea typeface="微软雅黑" panose="020B0503020204020204" pitchFamily="34" charset="-122"/>
            </a:endParaRPr>
          </a:p>
        </p:txBody>
      </p:sp>
      <p:sp>
        <p:nvSpPr>
          <p:cNvPr id="8"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平台：计算机组成在线实验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185346" name="Picture 2"/>
          <p:cNvPicPr>
            <a:picLocks noChangeAspect="1" noChangeArrowheads="1"/>
          </p:cNvPicPr>
          <p:nvPr/>
        </p:nvPicPr>
        <p:blipFill>
          <a:blip r:embed="rId1" cstate="print"/>
          <a:srcRect/>
          <a:stretch>
            <a:fillRect/>
          </a:stretch>
        </p:blipFill>
        <p:spPr bwMode="auto">
          <a:xfrm>
            <a:off x="-1" y="1317072"/>
            <a:ext cx="3785787" cy="3499884"/>
          </a:xfrm>
          <a:prstGeom prst="rect">
            <a:avLst/>
          </a:prstGeom>
          <a:noFill/>
          <a:ln w="9525">
            <a:noFill/>
            <a:miter lim="800000"/>
            <a:headEnd/>
            <a:tailEnd/>
          </a:ln>
        </p:spPr>
      </p:pic>
      <p:pic>
        <p:nvPicPr>
          <p:cNvPr id="185347" name="Picture 3"/>
          <p:cNvPicPr>
            <a:picLocks noChangeAspect="1" noChangeArrowheads="1"/>
          </p:cNvPicPr>
          <p:nvPr/>
        </p:nvPicPr>
        <p:blipFill>
          <a:blip r:embed="rId2" cstate="print"/>
          <a:srcRect/>
          <a:stretch>
            <a:fillRect/>
          </a:stretch>
        </p:blipFill>
        <p:spPr bwMode="auto">
          <a:xfrm>
            <a:off x="3685904" y="1316052"/>
            <a:ext cx="3108004" cy="3503776"/>
          </a:xfrm>
          <a:prstGeom prst="rect">
            <a:avLst/>
          </a:prstGeom>
          <a:noFill/>
          <a:ln w="9525">
            <a:noFill/>
            <a:miter lim="800000"/>
            <a:headEnd/>
            <a:tailEnd/>
          </a:ln>
        </p:spPr>
      </p:pic>
      <p:pic>
        <p:nvPicPr>
          <p:cNvPr id="21" name="Picture 2"/>
          <p:cNvPicPr>
            <a:picLocks noChangeAspect="1" noChangeArrowheads="1"/>
          </p:cNvPicPr>
          <p:nvPr/>
        </p:nvPicPr>
        <p:blipFill>
          <a:blip r:embed="rId3" cstate="print"/>
          <a:srcRect/>
          <a:stretch>
            <a:fillRect/>
          </a:stretch>
        </p:blipFill>
        <p:spPr bwMode="auto">
          <a:xfrm>
            <a:off x="6748226" y="1316052"/>
            <a:ext cx="2395774" cy="3503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792236"/>
            <a:ext cx="9020175" cy="466113"/>
          </a:xfrm>
        </p:spPr>
        <p:txBody>
          <a:bodyPr/>
          <a:lstStyle/>
          <a:p>
            <a:r>
              <a:rPr lang="zh-CN" altLang="en-US" b="1" dirty="0" smtClean="0">
                <a:latin typeface="微软雅黑" panose="020B0503020204020204" pitchFamily="34" charset="-122"/>
                <a:ea typeface="微软雅黑" panose="020B0503020204020204" pitchFamily="34" charset="-122"/>
              </a:rPr>
              <a:t>计算机组成在线实验</a:t>
            </a:r>
            <a:r>
              <a:rPr lang="zh-CN" altLang="en-US" dirty="0" smtClean="0">
                <a:latin typeface="微软雅黑" panose="020B0503020204020204" pitchFamily="34" charset="-122"/>
                <a:ea typeface="微软雅黑" panose="020B0503020204020204" pitchFamily="34" charset="-122"/>
              </a:rPr>
              <a:t>：</a:t>
            </a:r>
            <a:r>
              <a:rPr lang="zh-CN" altLang="en-US" b="1" dirty="0" smtClean="0"/>
              <a:t>支持自动评测的在线实验体系</a:t>
            </a:r>
            <a:endParaRPr lang="en-US" altLang="zh-CN" dirty="0" smtClean="0">
              <a:latin typeface="微软雅黑" panose="020B0503020204020204" pitchFamily="34" charset="-122"/>
              <a:ea typeface="微软雅黑" panose="020B0503020204020204" pitchFamily="34" charset="-122"/>
            </a:endParaRPr>
          </a:p>
        </p:txBody>
      </p:sp>
      <p:sp>
        <p:nvSpPr>
          <p:cNvPr id="8"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平台：计算机组成在线实验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85345" name="Rectangle 1"/>
          <p:cNvSpPr>
            <a:spLocks noChangeArrowheads="1"/>
          </p:cNvSpPr>
          <p:nvPr/>
        </p:nvSpPr>
        <p:spPr bwMode="auto">
          <a:xfrm>
            <a:off x="184558" y="1151905"/>
            <a:ext cx="2978092" cy="1638086"/>
          </a:xfrm>
          <a:prstGeom prst="rect">
            <a:avLst/>
          </a:prstGeom>
          <a:noFill/>
          <a:ln w="9525">
            <a:noFill/>
            <a:miter lim="800000"/>
          </a:ln>
          <a:effectLst/>
        </p:spPr>
        <p:txBody>
          <a:bodyPr vert="horz" wrap="square" lIns="0" tIns="57132" rIns="91440" bIns="114264" numCol="1" anchor="ctr" anchorCtr="0" compatLnSpc="1">
            <a:spAutoFit/>
          </a:bodyPr>
          <a:lstStyle/>
          <a:p>
            <a:pPr>
              <a:lnSpc>
                <a:spcPct val="150000"/>
              </a:lnSpc>
            </a:pPr>
            <a:r>
              <a:rPr lang="zh-CN" altLang="en-US" sz="1300" b="1" dirty="0" smtClean="0">
                <a:latin typeface="微软雅黑" panose="020B0503020204020204" pitchFamily="34" charset="-122"/>
                <a:ea typeface="微软雅黑" panose="020B0503020204020204" pitchFamily="34" charset="-122"/>
                <a:cs typeface="宋体" panose="02010600030101010101" pitchFamily="2" charset="-122"/>
              </a:rPr>
              <a:t>基于</a:t>
            </a:r>
            <a:r>
              <a:rPr lang="en-US" altLang="zh-CN" sz="1300" b="1" dirty="0" smtClean="0">
                <a:latin typeface="微软雅黑" panose="020B0503020204020204" pitchFamily="34" charset="-122"/>
                <a:ea typeface="微软雅黑" panose="020B0503020204020204" pitchFamily="34" charset="-122"/>
                <a:cs typeface="宋体" panose="02010600030101010101" pitchFamily="2" charset="-122"/>
              </a:rPr>
              <a:t>B/S</a:t>
            </a:r>
            <a:r>
              <a:rPr lang="zh-CN" altLang="en-US" sz="1300" b="1" dirty="0" smtClean="0">
                <a:latin typeface="微软雅黑" panose="020B0503020204020204" pitchFamily="34" charset="-122"/>
                <a:ea typeface="微软雅黑" panose="020B0503020204020204" pitchFamily="34" charset="-122"/>
                <a:cs typeface="宋体" panose="02010600030101010101" pitchFamily="2" charset="-122"/>
              </a:rPr>
              <a:t>架构的自动评测系统</a:t>
            </a:r>
            <a:endParaRPr lang="en-US" altLang="zh-CN" sz="1300" b="1" dirty="0" smtClean="0">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自动化评价学生提交的实验代码。在线自动化测试使得严谨完善的测试成为可能，同时测试结果的统计分析有力支撑了教学设计改进。</a:t>
            </a:r>
            <a:endParaRPr kumimoji="0" lang="zh-CN" sz="12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20" name="矩形 19"/>
          <p:cNvSpPr/>
          <p:nvPr/>
        </p:nvSpPr>
        <p:spPr>
          <a:xfrm>
            <a:off x="67111" y="2652390"/>
            <a:ext cx="3254823" cy="1523494"/>
          </a:xfrm>
          <a:prstGeom prst="rect">
            <a:avLst/>
          </a:prstGeom>
        </p:spPr>
        <p:txBody>
          <a:bodyPr wrap="square">
            <a:spAutoFit/>
          </a:bodyPr>
          <a:lstStyle/>
          <a:p>
            <a:pPr>
              <a:lnSpc>
                <a:spcPct val="150000"/>
              </a:lnSpc>
            </a:pP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计算机组成实验体系</a:t>
            </a:r>
            <a:endParaRPr lang="en-US" altLang="zh-CN" sz="1400" b="1" dirty="0" smtClean="0">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涵盖</a:t>
            </a:r>
            <a:r>
              <a:rPr lang="en-US" altLang="zh-CN" sz="1200" dirty="0" smtClean="0">
                <a:latin typeface="微软雅黑" panose="020B0503020204020204" pitchFamily="34" charset="-122"/>
                <a:ea typeface="微软雅黑" panose="020B0503020204020204" pitchFamily="34" charset="-122"/>
              </a:rPr>
              <a:t>3</a:t>
            </a:r>
            <a:r>
              <a:rPr lang="zh-CN" altLang="en-US" sz="1200" dirty="0" smtClean="0">
                <a:latin typeface="微软雅黑" panose="020B0503020204020204" pitchFamily="34" charset="-122"/>
                <a:ea typeface="微软雅黑" panose="020B0503020204020204" pitchFamily="34" charset="-122"/>
              </a:rPr>
              <a:t>大类实验：</a:t>
            </a:r>
            <a:r>
              <a:rPr lang="zh-CN" altLang="en-US" sz="1200" b="1" dirty="0" smtClean="0">
                <a:solidFill>
                  <a:srgbClr val="C00000"/>
                </a:solidFill>
                <a:latin typeface="微软雅黑" panose="020B0503020204020204" pitchFamily="34" charset="-122"/>
                <a:ea typeface="微软雅黑" panose="020B0503020204020204" pitchFamily="34" charset="-122"/>
              </a:rPr>
              <a:t>数字逻辑</a:t>
            </a:r>
            <a:r>
              <a:rPr lang="zh-CN" altLang="en-US" sz="1200" dirty="0" smtClean="0">
                <a:latin typeface="微软雅黑" panose="020B0503020204020204" pitchFamily="34" charset="-122"/>
                <a:ea typeface="微软雅黑" panose="020B0503020204020204" pitchFamily="34" charset="-122"/>
              </a:rPr>
              <a:t>、</a:t>
            </a:r>
            <a:r>
              <a:rPr lang="zh-CN" altLang="en-US" sz="1200" b="1" dirty="0" smtClean="0">
                <a:solidFill>
                  <a:srgbClr val="C00000"/>
                </a:solidFill>
                <a:latin typeface="微软雅黑" panose="020B0503020204020204" pitchFamily="34" charset="-122"/>
                <a:ea typeface="微软雅黑" panose="020B0503020204020204" pitchFamily="34" charset="-122"/>
              </a:rPr>
              <a:t>汇编语言</a:t>
            </a:r>
            <a:r>
              <a:rPr lang="zh-CN" altLang="en-US" sz="1200" dirty="0" smtClean="0">
                <a:latin typeface="微软雅黑" panose="020B0503020204020204" pitchFamily="34" charset="-122"/>
                <a:ea typeface="微软雅黑" panose="020B0503020204020204" pitchFamily="34" charset="-122"/>
              </a:rPr>
              <a:t>、</a:t>
            </a:r>
            <a:r>
              <a:rPr lang="zh-CN" altLang="en-US" sz="1200" b="1" dirty="0" smtClean="0">
                <a:solidFill>
                  <a:srgbClr val="C00000"/>
                </a:solidFill>
                <a:latin typeface="微软雅黑" panose="020B0503020204020204" pitchFamily="34" charset="-122"/>
                <a:ea typeface="微软雅黑" panose="020B0503020204020204" pitchFamily="34" charset="-122"/>
              </a:rPr>
              <a:t>计算机组成</a:t>
            </a:r>
            <a:r>
              <a:rPr lang="zh-CN" altLang="en-US" sz="1200" dirty="0" smtClean="0">
                <a:latin typeface="微软雅黑" panose="020B0503020204020204" pitchFamily="34" charset="-122"/>
                <a:ea typeface="微软雅黑" panose="020B0503020204020204" pitchFamily="34" charset="-122"/>
              </a:rPr>
              <a:t>。</a:t>
            </a:r>
            <a:endParaRPr lang="zh-CN" altLang="en-US" sz="1200" dirty="0" smtClean="0">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语言</a:t>
            </a:r>
            <a:r>
              <a:rPr lang="en-US" altLang="zh-CN" sz="1200" dirty="0" smtClean="0">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工具：</a:t>
            </a:r>
            <a:r>
              <a:rPr lang="en-US" altLang="zh-CN" sz="1200" dirty="0" smtClean="0">
                <a:latin typeface="微软雅黑" panose="020B0503020204020204" pitchFamily="34" charset="-122"/>
                <a:ea typeface="微软雅黑" panose="020B0503020204020204" pitchFamily="34" charset="-122"/>
              </a:rPr>
              <a:t>MIPS</a:t>
            </a:r>
            <a:r>
              <a:rPr lang="zh-CN" altLang="en-US" sz="1200" dirty="0" smtClean="0">
                <a:latin typeface="微软雅黑" panose="020B0503020204020204" pitchFamily="34" charset="-122"/>
                <a:ea typeface="微软雅黑" panose="020B0503020204020204" pitchFamily="34" charset="-122"/>
              </a:rPr>
              <a:t>汇编</a:t>
            </a:r>
            <a:r>
              <a:rPr lang="en-US" altLang="zh-CN" sz="1200" dirty="0" smtClean="0">
                <a:latin typeface="微软雅黑" panose="020B0503020204020204" pitchFamily="34" charset="-122"/>
                <a:ea typeface="微软雅黑" panose="020B0503020204020204" pitchFamily="34" charset="-122"/>
              </a:rPr>
              <a:t>/</a:t>
            </a:r>
            <a:r>
              <a:rPr lang="en-US" altLang="zh-CN" sz="1200" dirty="0" err="1" smtClean="0">
                <a:latin typeface="微软雅黑" panose="020B0503020204020204" pitchFamily="34" charset="-122"/>
                <a:ea typeface="微软雅黑" panose="020B0503020204020204" pitchFamily="34" charset="-122"/>
              </a:rPr>
              <a:t>Verilog</a:t>
            </a:r>
            <a:r>
              <a:rPr lang="zh-CN" altLang="en-US" sz="1200" dirty="0" smtClean="0">
                <a:latin typeface="微软雅黑" panose="020B0503020204020204" pitchFamily="34" charset="-122"/>
                <a:ea typeface="微软雅黑" panose="020B0503020204020204" pitchFamily="34" charset="-122"/>
              </a:rPr>
              <a:t>、</a:t>
            </a:r>
            <a:r>
              <a:rPr lang="en-US" altLang="zh-CN" sz="1200" dirty="0" err="1" smtClean="0">
                <a:latin typeface="微软雅黑" panose="020B0503020204020204" pitchFamily="34" charset="-122"/>
                <a:ea typeface="微软雅黑" panose="020B0503020204020204" pitchFamily="34" charset="-122"/>
              </a:rPr>
              <a:t>Logisim</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MARS</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ISE</a:t>
            </a:r>
            <a:r>
              <a:rPr lang="zh-CN" altLang="zh-CN" sz="1200" dirty="0" smtClean="0">
                <a:latin typeface="微软雅黑" panose="020B0503020204020204" pitchFamily="34" charset="-122"/>
                <a:ea typeface="微软雅黑" panose="020B0503020204020204" pitchFamily="34" charset="-122"/>
                <a:cs typeface="宋体" panose="02010600030101010101" pitchFamily="2" charset="-122"/>
              </a:rPr>
              <a:t>。</a:t>
            </a:r>
            <a:endParaRPr lang="zh-CN" altLang="zh-CN" sz="1200" dirty="0" smtClean="0">
              <a:latin typeface="微软雅黑" panose="020B0503020204020204" pitchFamily="34" charset="-122"/>
              <a:ea typeface="微软雅黑" panose="020B0503020204020204" pitchFamily="34" charset="-122"/>
              <a:cs typeface="宋体" panose="02010600030101010101" pitchFamily="2" charset="-122"/>
            </a:endParaRPr>
          </a:p>
        </p:txBody>
      </p:sp>
      <p:pic>
        <p:nvPicPr>
          <p:cNvPr id="103427" name="Picture 3"/>
          <p:cNvPicPr>
            <a:picLocks noChangeAspect="1" noChangeArrowheads="1"/>
          </p:cNvPicPr>
          <p:nvPr/>
        </p:nvPicPr>
        <p:blipFill>
          <a:blip r:embed="rId1" cstate="print"/>
          <a:srcRect/>
          <a:stretch>
            <a:fillRect/>
          </a:stretch>
        </p:blipFill>
        <p:spPr bwMode="auto">
          <a:xfrm>
            <a:off x="3347208" y="1157681"/>
            <a:ext cx="5676508" cy="3876762"/>
          </a:xfrm>
          <a:prstGeom prst="rect">
            <a:avLst/>
          </a:prstGeom>
          <a:noFill/>
          <a:ln w="9525">
            <a:noFill/>
            <a:miter lim="800000"/>
            <a:headEnd/>
            <a:tailEnd/>
          </a:ln>
        </p:spPr>
      </p:pic>
      <p:sp>
        <p:nvSpPr>
          <p:cNvPr id="7" name="矩形 6"/>
          <p:cNvSpPr/>
          <p:nvPr/>
        </p:nvSpPr>
        <p:spPr>
          <a:xfrm>
            <a:off x="0" y="4270712"/>
            <a:ext cx="3264061" cy="683777"/>
          </a:xfrm>
          <a:prstGeom prst="rect">
            <a:avLst/>
          </a:prstGeom>
        </p:spPr>
        <p:txBody>
          <a:bodyPr wrap="square">
            <a:spAutoFit/>
          </a:bodyPr>
          <a:lstStyle/>
          <a:p>
            <a:pPr marL="171450" lvl="0" indent="-171450">
              <a:lnSpc>
                <a:spcPct val="90000"/>
              </a:lnSpc>
              <a:spcBef>
                <a:spcPts val="750"/>
              </a:spcBef>
              <a:defRPr/>
            </a:pP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实验列表详见：</a:t>
            </a:r>
            <a:endParaRPr lang="en-US" altLang="zh-CN" sz="1400" b="1" dirty="0" smtClean="0">
              <a:latin typeface="微软雅黑" panose="020B0503020204020204" pitchFamily="34" charset="-122"/>
              <a:ea typeface="微软雅黑" panose="020B0503020204020204" pitchFamily="34" charset="-122"/>
              <a:cs typeface="宋体" panose="02010600030101010101" pitchFamily="2" charset="-122"/>
            </a:endParaRPr>
          </a:p>
          <a:p>
            <a:pPr marL="514350" lvl="1" indent="-171450">
              <a:lnSpc>
                <a:spcPct val="90000"/>
              </a:lnSpc>
              <a:spcBef>
                <a:spcPts val="375"/>
              </a:spcBef>
              <a:buFont typeface="Arial" panose="020B0604020202020204" pitchFamily="34" charset="0"/>
              <a:buChar char="•"/>
              <a:defRPr/>
            </a:pPr>
            <a:r>
              <a:rPr lang="en-US" altLang="zh-CN" sz="1200" dirty="0" smtClean="0">
                <a:latin typeface="微软雅黑" panose="020B0503020204020204" pitchFamily="34" charset="-122"/>
                <a:ea typeface="微软雅黑" panose="020B0503020204020204" pitchFamily="34" charset="-122"/>
                <a:hlinkClick r:id="rId2"/>
              </a:rPr>
              <a:t>http://www.educg.net/computer.html</a:t>
            </a:r>
            <a:endParaRPr lang="en-US" altLang="zh-CN" sz="1200"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123825" y="792236"/>
            <a:ext cx="9020175" cy="466113"/>
          </a:xfrm>
        </p:spPr>
        <p:txBody>
          <a:bodyPr/>
          <a:lstStyle/>
          <a:p>
            <a:r>
              <a:rPr lang="zh-CN" altLang="en-US" b="1" dirty="0" smtClean="0">
                <a:latin typeface="微软雅黑" panose="020B0503020204020204" pitchFamily="34" charset="-122"/>
                <a:ea typeface="微软雅黑" panose="020B0503020204020204" pitchFamily="34" charset="-122"/>
              </a:rPr>
              <a:t>计算机组成在线实验</a:t>
            </a:r>
            <a:r>
              <a:rPr lang="zh-CN" altLang="en-US" dirty="0" smtClean="0">
                <a:latin typeface="微软雅黑" panose="020B0503020204020204" pitchFamily="34" charset="-122"/>
                <a:ea typeface="微软雅黑" panose="020B0503020204020204" pitchFamily="34" charset="-122"/>
              </a:rPr>
              <a:t>：</a:t>
            </a:r>
            <a:r>
              <a:rPr lang="zh-CN" altLang="en-US" b="1" dirty="0" smtClean="0"/>
              <a:t>支持自动评测的在线实验体系</a:t>
            </a:r>
            <a:endParaRPr lang="en-US" altLang="zh-CN" dirty="0" smtClean="0">
              <a:latin typeface="微软雅黑" panose="020B0503020204020204" pitchFamily="34" charset="-122"/>
              <a:ea typeface="微软雅黑" panose="020B0503020204020204" pitchFamily="34" charset="-122"/>
            </a:endParaRPr>
          </a:p>
        </p:txBody>
      </p:sp>
      <p:sp>
        <p:nvSpPr>
          <p:cNvPr id="8"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平台：计算机组成在线实验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104450" name="Picture 2"/>
          <p:cNvPicPr>
            <a:picLocks noChangeAspect="1" noChangeArrowheads="1"/>
          </p:cNvPicPr>
          <p:nvPr/>
        </p:nvPicPr>
        <p:blipFill>
          <a:blip r:embed="rId1" cstate="print"/>
          <a:srcRect/>
          <a:stretch>
            <a:fillRect/>
          </a:stretch>
        </p:blipFill>
        <p:spPr bwMode="auto">
          <a:xfrm>
            <a:off x="3540154" y="1191237"/>
            <a:ext cx="5310232" cy="3893540"/>
          </a:xfrm>
          <a:prstGeom prst="rect">
            <a:avLst/>
          </a:prstGeom>
          <a:noFill/>
          <a:ln w="9525">
            <a:noFill/>
            <a:miter lim="800000"/>
            <a:headEnd/>
            <a:tailEnd/>
          </a:ln>
        </p:spPr>
      </p:pic>
      <p:sp>
        <p:nvSpPr>
          <p:cNvPr id="7" name="Rectangle 1"/>
          <p:cNvSpPr>
            <a:spLocks noChangeArrowheads="1"/>
          </p:cNvSpPr>
          <p:nvPr/>
        </p:nvSpPr>
        <p:spPr bwMode="auto">
          <a:xfrm>
            <a:off x="184558" y="1151905"/>
            <a:ext cx="2978092" cy="1638086"/>
          </a:xfrm>
          <a:prstGeom prst="rect">
            <a:avLst/>
          </a:prstGeom>
          <a:noFill/>
          <a:ln w="9525">
            <a:noFill/>
            <a:miter lim="800000"/>
          </a:ln>
          <a:effectLst/>
        </p:spPr>
        <p:txBody>
          <a:bodyPr vert="horz" wrap="square" lIns="0" tIns="57132" rIns="91440" bIns="114264" numCol="1" anchor="ctr" anchorCtr="0" compatLnSpc="1">
            <a:spAutoFit/>
          </a:bodyPr>
          <a:lstStyle/>
          <a:p>
            <a:pPr>
              <a:lnSpc>
                <a:spcPct val="150000"/>
              </a:lnSpc>
            </a:pPr>
            <a:r>
              <a:rPr lang="zh-CN" altLang="en-US" sz="1300" b="1" dirty="0" smtClean="0">
                <a:latin typeface="微软雅黑" panose="020B0503020204020204" pitchFamily="34" charset="-122"/>
                <a:ea typeface="微软雅黑" panose="020B0503020204020204" pitchFamily="34" charset="-122"/>
                <a:cs typeface="宋体" panose="02010600030101010101" pitchFamily="2" charset="-122"/>
              </a:rPr>
              <a:t>基于</a:t>
            </a:r>
            <a:r>
              <a:rPr lang="en-US" altLang="zh-CN" sz="1300" b="1" dirty="0" smtClean="0">
                <a:latin typeface="微软雅黑" panose="020B0503020204020204" pitchFamily="34" charset="-122"/>
                <a:ea typeface="微软雅黑" panose="020B0503020204020204" pitchFamily="34" charset="-122"/>
                <a:cs typeface="宋体" panose="02010600030101010101" pitchFamily="2" charset="-122"/>
              </a:rPr>
              <a:t>B/S</a:t>
            </a:r>
            <a:r>
              <a:rPr lang="zh-CN" altLang="en-US" sz="1300" b="1" dirty="0" smtClean="0">
                <a:latin typeface="微软雅黑" panose="020B0503020204020204" pitchFamily="34" charset="-122"/>
                <a:ea typeface="微软雅黑" panose="020B0503020204020204" pitchFamily="34" charset="-122"/>
                <a:cs typeface="宋体" panose="02010600030101010101" pitchFamily="2" charset="-122"/>
              </a:rPr>
              <a:t>架构的自动评测系统</a:t>
            </a:r>
            <a:endParaRPr lang="en-US" altLang="zh-CN" sz="1300" b="1" dirty="0" smtClean="0">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自动化评价学生提交的实验代码。在线自动化测试使得严谨完善的测试成为可能，同时测试结果的统计分析有力支撑了教学设计改进。</a:t>
            </a:r>
            <a:endParaRPr kumimoji="0" lang="zh-CN" sz="12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9" name="矩形 8"/>
          <p:cNvSpPr/>
          <p:nvPr/>
        </p:nvSpPr>
        <p:spPr>
          <a:xfrm>
            <a:off x="67111" y="2652390"/>
            <a:ext cx="3254823" cy="1523494"/>
          </a:xfrm>
          <a:prstGeom prst="rect">
            <a:avLst/>
          </a:prstGeom>
        </p:spPr>
        <p:txBody>
          <a:bodyPr wrap="square">
            <a:spAutoFit/>
          </a:bodyPr>
          <a:lstStyle/>
          <a:p>
            <a:pPr>
              <a:lnSpc>
                <a:spcPct val="150000"/>
              </a:lnSpc>
            </a:pP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计算机组成实验体系</a:t>
            </a:r>
            <a:endParaRPr lang="en-US" altLang="zh-CN" sz="1400" b="1" dirty="0" smtClean="0">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涵盖</a:t>
            </a:r>
            <a:r>
              <a:rPr lang="en-US" altLang="zh-CN" sz="1200" dirty="0" smtClean="0">
                <a:latin typeface="微软雅黑" panose="020B0503020204020204" pitchFamily="34" charset="-122"/>
                <a:ea typeface="微软雅黑" panose="020B0503020204020204" pitchFamily="34" charset="-122"/>
              </a:rPr>
              <a:t>3</a:t>
            </a:r>
            <a:r>
              <a:rPr lang="zh-CN" altLang="en-US" sz="1200" dirty="0" smtClean="0">
                <a:latin typeface="微软雅黑" panose="020B0503020204020204" pitchFamily="34" charset="-122"/>
                <a:ea typeface="微软雅黑" panose="020B0503020204020204" pitchFamily="34" charset="-122"/>
              </a:rPr>
              <a:t>大类实验：</a:t>
            </a:r>
            <a:r>
              <a:rPr lang="zh-CN" altLang="en-US" sz="1200" b="1" dirty="0" smtClean="0">
                <a:solidFill>
                  <a:srgbClr val="C00000"/>
                </a:solidFill>
                <a:latin typeface="微软雅黑" panose="020B0503020204020204" pitchFamily="34" charset="-122"/>
                <a:ea typeface="微软雅黑" panose="020B0503020204020204" pitchFamily="34" charset="-122"/>
              </a:rPr>
              <a:t>数字逻辑</a:t>
            </a:r>
            <a:r>
              <a:rPr lang="zh-CN" altLang="en-US" sz="1200" dirty="0" smtClean="0">
                <a:latin typeface="微软雅黑" panose="020B0503020204020204" pitchFamily="34" charset="-122"/>
                <a:ea typeface="微软雅黑" panose="020B0503020204020204" pitchFamily="34" charset="-122"/>
              </a:rPr>
              <a:t>、</a:t>
            </a:r>
            <a:r>
              <a:rPr lang="zh-CN" altLang="en-US" sz="1200" b="1" dirty="0" smtClean="0">
                <a:solidFill>
                  <a:srgbClr val="C00000"/>
                </a:solidFill>
                <a:latin typeface="微软雅黑" panose="020B0503020204020204" pitchFamily="34" charset="-122"/>
                <a:ea typeface="微软雅黑" panose="020B0503020204020204" pitchFamily="34" charset="-122"/>
              </a:rPr>
              <a:t>汇编语言</a:t>
            </a:r>
            <a:r>
              <a:rPr lang="zh-CN" altLang="en-US" sz="1200" dirty="0" smtClean="0">
                <a:latin typeface="微软雅黑" panose="020B0503020204020204" pitchFamily="34" charset="-122"/>
                <a:ea typeface="微软雅黑" panose="020B0503020204020204" pitchFamily="34" charset="-122"/>
              </a:rPr>
              <a:t>、</a:t>
            </a:r>
            <a:r>
              <a:rPr lang="zh-CN" altLang="en-US" sz="1200" b="1" dirty="0" smtClean="0">
                <a:solidFill>
                  <a:srgbClr val="C00000"/>
                </a:solidFill>
                <a:latin typeface="微软雅黑" panose="020B0503020204020204" pitchFamily="34" charset="-122"/>
                <a:ea typeface="微软雅黑" panose="020B0503020204020204" pitchFamily="34" charset="-122"/>
              </a:rPr>
              <a:t>计算机组成</a:t>
            </a:r>
            <a:r>
              <a:rPr lang="zh-CN" altLang="en-US" sz="1200" dirty="0" smtClean="0">
                <a:latin typeface="微软雅黑" panose="020B0503020204020204" pitchFamily="34" charset="-122"/>
                <a:ea typeface="微软雅黑" panose="020B0503020204020204" pitchFamily="34" charset="-122"/>
              </a:rPr>
              <a:t>。</a:t>
            </a:r>
            <a:endParaRPr lang="zh-CN" altLang="en-US" sz="1200" dirty="0" smtClean="0">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语言</a:t>
            </a:r>
            <a:r>
              <a:rPr lang="en-US" altLang="zh-CN" sz="1200" dirty="0" smtClean="0">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工具：</a:t>
            </a:r>
            <a:r>
              <a:rPr lang="en-US" altLang="zh-CN" sz="1200" dirty="0" smtClean="0">
                <a:latin typeface="微软雅黑" panose="020B0503020204020204" pitchFamily="34" charset="-122"/>
                <a:ea typeface="微软雅黑" panose="020B0503020204020204" pitchFamily="34" charset="-122"/>
              </a:rPr>
              <a:t>MIPS</a:t>
            </a:r>
            <a:r>
              <a:rPr lang="zh-CN" altLang="en-US" sz="1200" dirty="0" smtClean="0">
                <a:latin typeface="微软雅黑" panose="020B0503020204020204" pitchFamily="34" charset="-122"/>
                <a:ea typeface="微软雅黑" panose="020B0503020204020204" pitchFamily="34" charset="-122"/>
              </a:rPr>
              <a:t>汇编</a:t>
            </a:r>
            <a:r>
              <a:rPr lang="en-US" altLang="zh-CN" sz="1200" dirty="0" smtClean="0">
                <a:latin typeface="微软雅黑" panose="020B0503020204020204" pitchFamily="34" charset="-122"/>
                <a:ea typeface="微软雅黑" panose="020B0503020204020204" pitchFamily="34" charset="-122"/>
              </a:rPr>
              <a:t>/</a:t>
            </a:r>
            <a:r>
              <a:rPr lang="en-US" altLang="zh-CN" sz="1200" dirty="0" err="1" smtClean="0">
                <a:latin typeface="微软雅黑" panose="020B0503020204020204" pitchFamily="34" charset="-122"/>
                <a:ea typeface="微软雅黑" panose="020B0503020204020204" pitchFamily="34" charset="-122"/>
              </a:rPr>
              <a:t>Verilog</a:t>
            </a:r>
            <a:r>
              <a:rPr lang="zh-CN" altLang="en-US" sz="1200" dirty="0" smtClean="0">
                <a:latin typeface="微软雅黑" panose="020B0503020204020204" pitchFamily="34" charset="-122"/>
                <a:ea typeface="微软雅黑" panose="020B0503020204020204" pitchFamily="34" charset="-122"/>
              </a:rPr>
              <a:t>、</a:t>
            </a:r>
            <a:r>
              <a:rPr lang="en-US" altLang="zh-CN" sz="1200" dirty="0" err="1" smtClean="0">
                <a:latin typeface="微软雅黑" panose="020B0503020204020204" pitchFamily="34" charset="-122"/>
                <a:ea typeface="微软雅黑" panose="020B0503020204020204" pitchFamily="34" charset="-122"/>
              </a:rPr>
              <a:t>Logisim</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MARS</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ISE</a:t>
            </a:r>
            <a:r>
              <a:rPr lang="zh-CN" altLang="zh-CN" sz="1200" dirty="0" smtClean="0">
                <a:latin typeface="微软雅黑" panose="020B0503020204020204" pitchFamily="34" charset="-122"/>
                <a:ea typeface="微软雅黑" panose="020B0503020204020204" pitchFamily="34" charset="-122"/>
                <a:cs typeface="宋体" panose="02010600030101010101" pitchFamily="2" charset="-122"/>
              </a:rPr>
              <a:t>。</a:t>
            </a:r>
            <a:endParaRPr lang="zh-CN" altLang="zh-CN" sz="1200" dirty="0" smtClean="0">
              <a:latin typeface="微软雅黑" panose="020B0503020204020204" pitchFamily="34" charset="-122"/>
              <a:ea typeface="微软雅黑" panose="020B0503020204020204" pitchFamily="34" charset="-122"/>
              <a:cs typeface="宋体" panose="02010600030101010101" pitchFamily="2" charset="-122"/>
            </a:endParaRPr>
          </a:p>
        </p:txBody>
      </p:sp>
      <p:sp>
        <p:nvSpPr>
          <p:cNvPr id="10" name="矩形 9"/>
          <p:cNvSpPr/>
          <p:nvPr/>
        </p:nvSpPr>
        <p:spPr>
          <a:xfrm>
            <a:off x="0" y="4270712"/>
            <a:ext cx="3264061" cy="683777"/>
          </a:xfrm>
          <a:prstGeom prst="rect">
            <a:avLst/>
          </a:prstGeom>
        </p:spPr>
        <p:txBody>
          <a:bodyPr wrap="square">
            <a:spAutoFit/>
          </a:bodyPr>
          <a:lstStyle/>
          <a:p>
            <a:pPr marL="171450" lvl="0" indent="-171450">
              <a:lnSpc>
                <a:spcPct val="90000"/>
              </a:lnSpc>
              <a:spcBef>
                <a:spcPts val="750"/>
              </a:spcBef>
              <a:defRPr/>
            </a:pP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实验列表详见：</a:t>
            </a:r>
            <a:endParaRPr lang="en-US" altLang="zh-CN" sz="1400" b="1" dirty="0" smtClean="0">
              <a:latin typeface="微软雅黑" panose="020B0503020204020204" pitchFamily="34" charset="-122"/>
              <a:ea typeface="微软雅黑" panose="020B0503020204020204" pitchFamily="34" charset="-122"/>
              <a:cs typeface="宋体" panose="02010600030101010101" pitchFamily="2" charset="-122"/>
            </a:endParaRPr>
          </a:p>
          <a:p>
            <a:pPr marL="514350" lvl="1" indent="-171450">
              <a:lnSpc>
                <a:spcPct val="90000"/>
              </a:lnSpc>
              <a:spcBef>
                <a:spcPts val="375"/>
              </a:spcBef>
              <a:buFont typeface="Arial" panose="020B0604020202020204" pitchFamily="34" charset="0"/>
              <a:buChar char="•"/>
              <a:defRPr/>
            </a:pPr>
            <a:r>
              <a:rPr lang="en-US" altLang="zh-CN" sz="1200" dirty="0" smtClean="0">
                <a:latin typeface="微软雅黑" panose="020B0503020204020204" pitchFamily="34" charset="-122"/>
                <a:ea typeface="微软雅黑" panose="020B0503020204020204" pitchFamily="34" charset="-122"/>
                <a:hlinkClick r:id="rId2"/>
              </a:rPr>
              <a:t>http://www.educg.net/computer.html</a:t>
            </a:r>
            <a:endParaRPr lang="en-US" altLang="zh-CN" sz="1200"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25547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10</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787078" y="3239805"/>
            <a:ext cx="77029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编译技术实验</a:t>
            </a:r>
            <a:r>
              <a:rPr lang="zh-CN" altLang="en-US" sz="2400" dirty="0" smtClean="0">
                <a:latin typeface="微软雅黑" panose="020B0503020204020204" pitchFamily="34" charset="-122"/>
                <a:ea typeface="微软雅黑" panose="020B0503020204020204" pitchFamily="34" charset="-122"/>
              </a:rPr>
              <a:t>：</a:t>
            </a:r>
            <a:r>
              <a:rPr lang="zh-CN" altLang="en-US" sz="2400" dirty="0" smtClean="0">
                <a:solidFill>
                  <a:srgbClr val="C00000"/>
                </a:solidFill>
                <a:latin typeface="微软雅黑" panose="020B0503020204020204" pitchFamily="34" charset="-122"/>
                <a:ea typeface="微软雅黑" panose="020B0503020204020204" pitchFamily="34" charset="-122"/>
              </a:rPr>
              <a:t>支持全自动化评测的</a:t>
            </a:r>
            <a:r>
              <a:rPr lang="zh-CN" altLang="en-US" sz="2400" dirty="0" smtClean="0">
                <a:latin typeface="微软雅黑" panose="020B0503020204020204" pitchFamily="34" charset="-122"/>
                <a:ea typeface="微软雅黑" panose="020B0503020204020204" pitchFamily="34" charset="-122"/>
              </a:rPr>
              <a:t>小编译器实验体系</a:t>
            </a:r>
            <a:endParaRPr lang="zh-CN" altLang="en-US" sz="2400" dirty="0" smtClean="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692350" y="3661173"/>
            <a:ext cx="4269922"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词法分析</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语法分析</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代码生成</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目标码运行</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代码优化</a:t>
            </a:r>
            <a:endParaRPr lang="zh-CN" altLang="en-US" dirty="0">
              <a:solidFill>
                <a:srgbClr val="4D4D4D"/>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7748335" y="1652337"/>
            <a:ext cx="1130969" cy="523220"/>
          </a:xfrm>
          <a:prstGeom prst="rect">
            <a:avLst/>
          </a:prstGeom>
          <a:noFill/>
        </p:spPr>
        <p:txBody>
          <a:bodyPr wrap="square" rtlCol="0">
            <a:spAutoFit/>
          </a:bodyPr>
          <a:lstStyle/>
          <a:p>
            <a:r>
              <a:rPr lang="zh-CN" altLang="en-US" sz="2800" dirty="0" smtClean="0">
                <a:solidFill>
                  <a:srgbClr val="C00000"/>
                </a:solidFill>
                <a:latin typeface="华文行楷" panose="02010800040101010101" pitchFamily="2" charset="-122"/>
                <a:ea typeface="华文行楷" panose="02010800040101010101" pitchFamily="2" charset="-122"/>
              </a:rPr>
              <a:t>预告</a:t>
            </a:r>
            <a:endParaRPr lang="zh-CN" altLang="en-US" sz="2800" dirty="0">
              <a:solidFill>
                <a:srgbClr val="C00000"/>
              </a:solidFill>
              <a:latin typeface="华文行楷" panose="02010800040101010101" pitchFamily="2" charset="-122"/>
              <a:ea typeface="华文行楷" panose="02010800040101010101" pitchFamily="2" charset="-122"/>
            </a:endParaRPr>
          </a:p>
        </p:txBody>
      </p:sp>
    </p:spTree>
  </p:cSld>
  <p:clrMapOvr>
    <a:masterClrMapping/>
  </p:clrMapOvr>
  <p:transition>
    <p:blinds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67760" y="1194199"/>
            <a:ext cx="1184107"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11</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422967" y="3239805"/>
            <a:ext cx="64296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大数据在线实验</a:t>
            </a:r>
            <a:r>
              <a:rPr lang="zh-CN" altLang="en-US" sz="2400" dirty="0" smtClean="0">
                <a:latin typeface="微软雅黑" panose="020B0503020204020204" pitchFamily="34" charset="-122"/>
                <a:ea typeface="微软雅黑" panose="020B0503020204020204" pitchFamily="34" charset="-122"/>
              </a:rPr>
              <a:t>：随时随地开展实验</a:t>
            </a:r>
            <a:endParaRPr lang="zh-CN" altLang="en-US" sz="2400" dirty="0" smtClean="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692350" y="3661173"/>
            <a:ext cx="4269922"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大数据专业一站式支持</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充分利用现有云计算中心</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实验全过程的数字化管理与分析</a:t>
            </a:r>
            <a:endParaRPr lang="zh-CN" altLang="en-US"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cSld>
  <p:clrMapOvr>
    <a:masterClrMapping/>
  </p:clrMapOvr>
  <p:transition>
    <p:blinds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417095" y="973556"/>
            <a:ext cx="8726905" cy="3394472"/>
          </a:xfrm>
        </p:spPr>
        <p:txBody>
          <a:bodyPr/>
          <a:lstStyle/>
          <a:p>
            <a:r>
              <a:rPr lang="zh-CN" altLang="en-US" b="1" dirty="0" smtClean="0">
                <a:latin typeface="微软雅黑" panose="020B0503020204020204" pitchFamily="34" charset="-122"/>
                <a:ea typeface="微软雅黑" panose="020B0503020204020204" pitchFamily="34" charset="-122"/>
              </a:rPr>
              <a:t>大数据实验</a:t>
            </a:r>
            <a:r>
              <a:rPr lang="zh-CN" altLang="en-US" dirty="0" smtClean="0">
                <a:latin typeface="微软雅黑" panose="020B0503020204020204" pitchFamily="34" charset="-122"/>
                <a:ea typeface="微软雅黑" panose="020B0503020204020204" pitchFamily="34" charset="-122"/>
              </a:rPr>
              <a:t>：</a:t>
            </a:r>
            <a:r>
              <a:rPr lang="zh-CN" altLang="en-US" b="1" dirty="0" smtClean="0"/>
              <a:t> </a:t>
            </a:r>
            <a:r>
              <a:rPr lang="zh-CN" altLang="en-US" dirty="0" smtClean="0">
                <a:latin typeface="微软雅黑" panose="020B0503020204020204" pitchFamily="34" charset="-122"/>
                <a:ea typeface="微软雅黑" panose="020B0503020204020204" pitchFamily="34" charset="-122"/>
              </a:rPr>
              <a:t>真实可靠的在线实验环境</a:t>
            </a:r>
            <a:endParaRPr lang="en-US" altLang="zh-CN" dirty="0" smtClean="0">
              <a:latin typeface="微软雅黑" panose="020B0503020204020204" pitchFamily="34" charset="-122"/>
              <a:ea typeface="微软雅黑" panose="020B0503020204020204" pitchFamily="34" charset="-122"/>
            </a:endParaRPr>
          </a:p>
        </p:txBody>
      </p:sp>
      <p:sp>
        <p:nvSpPr>
          <p:cNvPr id="6"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平台：大数据实验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7" name="矩形 6"/>
          <p:cNvSpPr/>
          <p:nvPr/>
        </p:nvSpPr>
        <p:spPr>
          <a:xfrm>
            <a:off x="633663" y="1355707"/>
            <a:ext cx="6713621" cy="338554"/>
          </a:xfrm>
          <a:prstGeom prst="rect">
            <a:avLst/>
          </a:prstGeom>
        </p:spPr>
        <p:txBody>
          <a:bodyPr wrap="square">
            <a:spAutoFit/>
          </a:bodyPr>
          <a:lstStyle/>
          <a:p>
            <a:r>
              <a:rPr lang="zh-CN" altLang="zh-CN" sz="1600" dirty="0" smtClean="0">
                <a:latin typeface="微软雅黑" panose="020B0503020204020204" pitchFamily="34" charset="-122"/>
                <a:ea typeface="微软雅黑" panose="020B0503020204020204" pitchFamily="34" charset="-122"/>
              </a:rPr>
              <a:t>实验全过程的数字化管理和大数据分析</a:t>
            </a:r>
            <a:r>
              <a:rPr lang="zh-CN" altLang="en-US" sz="1600" dirty="0" smtClean="0">
                <a:latin typeface="微软雅黑" panose="020B0503020204020204" pitchFamily="34" charset="-122"/>
                <a:ea typeface="微软雅黑" panose="020B0503020204020204" pitchFamily="34" charset="-122"/>
              </a:rPr>
              <a:t>、实验环境一键部署与隔离。</a:t>
            </a:r>
            <a:endParaRPr lang="zh-CN" altLang="en-US" sz="1600" dirty="0">
              <a:latin typeface="微软雅黑" panose="020B0503020204020204" pitchFamily="34" charset="-122"/>
              <a:ea typeface="微软雅黑" panose="020B0503020204020204" pitchFamily="34" charset="-122"/>
            </a:endParaRPr>
          </a:p>
        </p:txBody>
      </p:sp>
      <p:pic>
        <p:nvPicPr>
          <p:cNvPr id="197634" name="Picture 2"/>
          <p:cNvPicPr>
            <a:picLocks noChangeAspect="1" noChangeArrowheads="1"/>
          </p:cNvPicPr>
          <p:nvPr/>
        </p:nvPicPr>
        <p:blipFill>
          <a:blip r:embed="rId1" cstate="print"/>
          <a:srcRect/>
          <a:stretch>
            <a:fillRect/>
          </a:stretch>
        </p:blipFill>
        <p:spPr bwMode="auto">
          <a:xfrm>
            <a:off x="1135979" y="1747573"/>
            <a:ext cx="6969186" cy="33959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23-大数据知识体系-非矢量图.bmp"/>
          <p:cNvPicPr>
            <a:picLocks noChangeAspect="1"/>
          </p:cNvPicPr>
          <p:nvPr/>
        </p:nvPicPr>
        <p:blipFill>
          <a:blip r:embed="rId1" cstate="print"/>
          <a:stretch>
            <a:fillRect/>
          </a:stretch>
        </p:blipFill>
        <p:spPr>
          <a:xfrm>
            <a:off x="0" y="0"/>
            <a:ext cx="9144000" cy="5238585"/>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65"/>
          <p:cNvSpPr txBox="1"/>
          <p:nvPr/>
        </p:nvSpPr>
        <p:spPr>
          <a:xfrm>
            <a:off x="3592843" y="2257898"/>
            <a:ext cx="1021101" cy="338554"/>
          </a:xfrm>
          <a:prstGeom prst="rect">
            <a:avLst/>
          </a:prstGeom>
          <a:noFill/>
        </p:spPr>
        <p:txBody>
          <a:bodyPr wrap="square" rtlCol="0">
            <a:spAutoFit/>
          </a:bodyPr>
          <a:lstStyle/>
          <a:p>
            <a:r>
              <a:rPr lang="zh-CN" altLang="en-US" sz="1600" b="1" smtClean="0">
                <a:latin typeface="微软雅黑" panose="020B0503020204020204" pitchFamily="34" charset="-122"/>
                <a:ea typeface="微软雅黑" panose="020B0503020204020204" pitchFamily="34" charset="-122"/>
              </a:rPr>
              <a:t>发送</a:t>
            </a:r>
            <a:r>
              <a:rPr lang="zh-CN" altLang="en-US" sz="1600" b="1" dirty="0" smtClean="0">
                <a:latin typeface="微软雅黑" panose="020B0503020204020204" pitchFamily="34" charset="-122"/>
                <a:ea typeface="微软雅黑" panose="020B0503020204020204" pitchFamily="34" charset="-122"/>
              </a:rPr>
              <a:t>作业</a:t>
            </a:r>
            <a:endParaRPr lang="zh-CN" altLang="en-US" sz="1600" b="1" dirty="0">
              <a:latin typeface="微软雅黑" panose="020B0503020204020204" pitchFamily="34" charset="-122"/>
              <a:ea typeface="微软雅黑" panose="020B0503020204020204" pitchFamily="34" charset="-122"/>
            </a:endParaRPr>
          </a:p>
        </p:txBody>
      </p:sp>
      <p:sp>
        <p:nvSpPr>
          <p:cNvPr id="69" name="TextBox 68"/>
          <p:cNvSpPr txBox="1"/>
          <p:nvPr/>
        </p:nvSpPr>
        <p:spPr>
          <a:xfrm>
            <a:off x="4711560" y="4634210"/>
            <a:ext cx="4346716" cy="461665"/>
          </a:xfrm>
          <a:prstGeom prst="rect">
            <a:avLst/>
          </a:prstGeom>
          <a:noFill/>
        </p:spPr>
        <p:txBody>
          <a:bodyPr wrap="square" rtlCol="0">
            <a:spAutoFit/>
          </a:bodyPr>
          <a:lstStyle/>
          <a:p>
            <a:r>
              <a:rPr lang="zh-CN" altLang="zh-CN" sz="1200" dirty="0" smtClean="0">
                <a:latin typeface="微软雅黑" panose="020B0503020204020204" pitchFamily="34" charset="-122"/>
                <a:ea typeface="微软雅黑" panose="020B0503020204020204" pitchFamily="34" charset="-122"/>
              </a:rPr>
              <a:t>真正体会到大数据工具在编程模型、弹性调度、水平扩展、运行时容错、高可靠设计等方面的魅力。</a:t>
            </a:r>
            <a:endParaRPr lang="zh-CN" altLang="en-US" sz="1200" dirty="0">
              <a:solidFill>
                <a:srgbClr val="C00000"/>
              </a:solidFill>
              <a:latin typeface="微软雅黑" panose="020B0503020204020204" pitchFamily="34" charset="-122"/>
              <a:ea typeface="微软雅黑" panose="020B0503020204020204" pitchFamily="34" charset="-122"/>
            </a:endParaRPr>
          </a:p>
        </p:txBody>
      </p:sp>
      <p:sp>
        <p:nvSpPr>
          <p:cNvPr id="71" name="TextBox 70"/>
          <p:cNvSpPr txBox="1"/>
          <p:nvPr/>
        </p:nvSpPr>
        <p:spPr>
          <a:xfrm>
            <a:off x="7229735" y="1516980"/>
            <a:ext cx="497252" cy="523220"/>
          </a:xfrm>
          <a:prstGeom prst="rect">
            <a:avLst/>
          </a:prstGeom>
          <a:noFill/>
        </p:spPr>
        <p:txBody>
          <a:bodyPr wrap="square" rtlCol="0">
            <a:spAutoFit/>
          </a:bodyPr>
          <a:lstStyle/>
          <a:p>
            <a:r>
              <a:rPr lang="en-US" altLang="zh-CN" sz="2800" smtClean="0"/>
              <a:t>...</a:t>
            </a:r>
            <a:endParaRPr lang="zh-CN" altLang="en-US" sz="2800"/>
          </a:p>
        </p:txBody>
      </p:sp>
      <p:sp>
        <p:nvSpPr>
          <p:cNvPr id="72" name="矩形 71"/>
          <p:cNvSpPr/>
          <p:nvPr/>
        </p:nvSpPr>
        <p:spPr>
          <a:xfrm>
            <a:off x="4840448" y="1295575"/>
            <a:ext cx="4209546" cy="330259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99"/>
          <p:cNvGrpSpPr/>
          <p:nvPr/>
        </p:nvGrpSpPr>
        <p:grpSpPr>
          <a:xfrm>
            <a:off x="4855109" y="2522862"/>
            <a:ext cx="1126242" cy="774517"/>
            <a:chOff x="3611594" y="910294"/>
            <a:chExt cx="980570" cy="774517"/>
          </a:xfrm>
        </p:grpSpPr>
        <p:sp>
          <p:nvSpPr>
            <p:cNvPr id="209" name="立方体 208"/>
            <p:cNvSpPr/>
            <p:nvPr/>
          </p:nvSpPr>
          <p:spPr>
            <a:xfrm>
              <a:off x="3683153" y="910294"/>
              <a:ext cx="909011" cy="774517"/>
            </a:xfrm>
            <a:prstGeom prst="cub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文本框 125"/>
            <p:cNvSpPr txBox="1"/>
            <p:nvPr/>
          </p:nvSpPr>
          <p:spPr>
            <a:xfrm>
              <a:off x="3611594" y="1174078"/>
              <a:ext cx="869475" cy="461665"/>
            </a:xfrm>
            <a:prstGeom prst="rect">
              <a:avLst/>
            </a:prstGeom>
            <a:noFill/>
          </p:spPr>
          <p:txBody>
            <a:bodyPr wrap="square" rtlCol="0">
              <a:spAutoFit/>
            </a:bodyPr>
            <a:lstStyle/>
            <a:p>
              <a:pPr algn="ctr"/>
              <a:r>
                <a:rPr lang="en-US" altLang="zh-CN" sz="1200" b="1" smtClean="0">
                  <a:latin typeface="微软雅黑" panose="020B0503020204020204" pitchFamily="34" charset="-122"/>
                  <a:ea typeface="微软雅黑" panose="020B0503020204020204" pitchFamily="34" charset="-122"/>
                </a:rPr>
                <a:t>Hadoop</a:t>
              </a:r>
              <a:endParaRPr lang="en-US" altLang="zh-CN" sz="1200" b="1" smtClean="0">
                <a:latin typeface="微软雅黑" panose="020B0503020204020204" pitchFamily="34" charset="-122"/>
                <a:ea typeface="微软雅黑" panose="020B0503020204020204" pitchFamily="34" charset="-122"/>
              </a:endParaRPr>
            </a:p>
            <a:p>
              <a:pPr algn="ctr"/>
              <a:r>
                <a:rPr lang="zh-CN" altLang="en-US" sz="1200" b="1" smtClean="0">
                  <a:latin typeface="微软雅黑" panose="020B0503020204020204" pitchFamily="34" charset="-122"/>
                  <a:ea typeface="微软雅黑" panose="020B0503020204020204" pitchFamily="34" charset="-122"/>
                </a:rPr>
                <a:t>集群</a:t>
              </a:r>
              <a:endParaRPr lang="zh-CN" altLang="en-US" sz="1200" b="1" dirty="0">
                <a:latin typeface="微软雅黑" panose="020B0503020204020204" pitchFamily="34" charset="-122"/>
                <a:ea typeface="微软雅黑" panose="020B0503020204020204" pitchFamily="34" charset="-122"/>
              </a:endParaRPr>
            </a:p>
          </p:txBody>
        </p:sp>
      </p:grpSp>
      <p:grpSp>
        <p:nvGrpSpPr>
          <p:cNvPr id="3" name="组合 255"/>
          <p:cNvGrpSpPr/>
          <p:nvPr/>
        </p:nvGrpSpPr>
        <p:grpSpPr>
          <a:xfrm>
            <a:off x="4882393" y="3743593"/>
            <a:ext cx="4107783" cy="709535"/>
            <a:chOff x="4682550" y="3409774"/>
            <a:chExt cx="4239261" cy="709535"/>
          </a:xfrm>
        </p:grpSpPr>
        <p:sp>
          <p:nvSpPr>
            <p:cNvPr id="187" name="TextBox 186"/>
            <p:cNvSpPr txBox="1"/>
            <p:nvPr/>
          </p:nvSpPr>
          <p:spPr>
            <a:xfrm>
              <a:off x="7253179" y="3581313"/>
              <a:ext cx="497252" cy="523220"/>
            </a:xfrm>
            <a:prstGeom prst="rect">
              <a:avLst/>
            </a:prstGeom>
            <a:noFill/>
          </p:spPr>
          <p:txBody>
            <a:bodyPr wrap="square" rtlCol="0">
              <a:spAutoFit/>
            </a:bodyPr>
            <a:lstStyle/>
            <a:p>
              <a:r>
                <a:rPr lang="en-US" altLang="zh-CN" sz="2800" smtClean="0"/>
                <a:t>...</a:t>
              </a:r>
              <a:endParaRPr lang="zh-CN" altLang="en-US" sz="2800"/>
            </a:p>
          </p:txBody>
        </p:sp>
        <p:grpSp>
          <p:nvGrpSpPr>
            <p:cNvPr id="4" name="组合 182"/>
            <p:cNvGrpSpPr/>
            <p:nvPr/>
          </p:nvGrpSpPr>
          <p:grpSpPr>
            <a:xfrm>
              <a:off x="4682550" y="3409774"/>
              <a:ext cx="1188412" cy="709535"/>
              <a:chOff x="6735302" y="1968541"/>
              <a:chExt cx="1810080" cy="1385005"/>
            </a:xfrm>
          </p:grpSpPr>
          <p:sp>
            <p:nvSpPr>
              <p:cNvPr id="203" name="矩形 202"/>
              <p:cNvSpPr/>
              <p:nvPr/>
            </p:nvSpPr>
            <p:spPr>
              <a:xfrm>
                <a:off x="6749142" y="1980499"/>
                <a:ext cx="1796240" cy="1363084"/>
              </a:xfrm>
              <a:prstGeom prst="rect">
                <a:avLst/>
              </a:prstGeom>
              <a:solidFill>
                <a:schemeClr val="tx1">
                  <a:lumMod val="75000"/>
                  <a:lumOff val="2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04" name="矩形 203"/>
              <p:cNvSpPr/>
              <p:nvPr/>
            </p:nvSpPr>
            <p:spPr>
              <a:xfrm>
                <a:off x="6737279" y="1968541"/>
                <a:ext cx="1209817" cy="29892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虚拟机  </a:t>
                </a:r>
                <a:r>
                  <a:rPr lang="en-US" altLang="zh-CN" sz="1000" dirty="0" smtClean="0">
                    <a:solidFill>
                      <a:schemeClr val="tx1"/>
                    </a:solidFill>
                    <a:latin typeface="微软雅黑" panose="020B0503020204020204" pitchFamily="34" charset="-122"/>
                    <a:ea typeface="微软雅黑" panose="020B0503020204020204" pitchFamily="34" charset="-122"/>
                  </a:rPr>
                  <a:t>1</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205" name="圆柱形 204"/>
              <p:cNvSpPr/>
              <p:nvPr/>
            </p:nvSpPr>
            <p:spPr>
              <a:xfrm>
                <a:off x="8036282" y="2267463"/>
                <a:ext cx="450715" cy="827017"/>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latin typeface="微软雅黑" panose="020B0503020204020204" pitchFamily="34" charset="-122"/>
                    <a:ea typeface="微软雅黑" panose="020B0503020204020204" pitchFamily="34" charset="-122"/>
                  </a:rPr>
                  <a:t>存储</a:t>
                </a:r>
                <a:endParaRPr lang="zh-CN" altLang="en-US" sz="1000" dirty="0">
                  <a:latin typeface="微软雅黑" panose="020B0503020204020204" pitchFamily="34" charset="-122"/>
                  <a:ea typeface="微软雅黑" panose="020B0503020204020204" pitchFamily="34" charset="-122"/>
                </a:endParaRPr>
              </a:p>
            </p:txBody>
          </p:sp>
          <p:sp>
            <p:nvSpPr>
              <p:cNvPr id="206" name="矩形 205"/>
              <p:cNvSpPr/>
              <p:nvPr/>
            </p:nvSpPr>
            <p:spPr>
              <a:xfrm>
                <a:off x="6735303" y="2325254"/>
                <a:ext cx="1209817" cy="29892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虚拟机  </a:t>
                </a:r>
                <a:r>
                  <a:rPr lang="en-US" altLang="zh-CN" sz="1000" dirty="0" smtClean="0">
                    <a:solidFill>
                      <a:schemeClr val="tx1"/>
                    </a:solidFill>
                    <a:latin typeface="微软雅黑" panose="020B0503020204020204" pitchFamily="34" charset="-122"/>
                    <a:ea typeface="微软雅黑" panose="020B0503020204020204" pitchFamily="34" charset="-122"/>
                  </a:rPr>
                  <a:t>2</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207" name="矩形 206"/>
              <p:cNvSpPr/>
              <p:nvPr/>
            </p:nvSpPr>
            <p:spPr>
              <a:xfrm>
                <a:off x="6735303" y="2695916"/>
                <a:ext cx="1209817" cy="29892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smtClean="0">
                    <a:solidFill>
                      <a:schemeClr val="tx1"/>
                    </a:solidFill>
                    <a:latin typeface="微软雅黑" panose="020B0503020204020204" pitchFamily="34" charset="-122"/>
                    <a:ea typeface="微软雅黑" panose="020B0503020204020204" pitchFamily="34" charset="-122"/>
                  </a:rPr>
                  <a:t>虚拟机</a:t>
                </a:r>
                <a:r>
                  <a:rPr lang="en-US" altLang="zh-CN" sz="1000" smtClean="0">
                    <a:solidFill>
                      <a:schemeClr val="tx1"/>
                    </a:solidFill>
                    <a:latin typeface="微软雅黑" panose="020B0503020204020204" pitchFamily="34" charset="-122"/>
                    <a:ea typeface="微软雅黑" panose="020B0503020204020204" pitchFamily="34" charset="-122"/>
                  </a:rPr>
                  <a:t> ...</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208" name="矩形 207"/>
              <p:cNvSpPr/>
              <p:nvPr/>
            </p:nvSpPr>
            <p:spPr>
              <a:xfrm>
                <a:off x="6735302" y="3054624"/>
                <a:ext cx="1209817" cy="29892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smtClean="0">
                    <a:solidFill>
                      <a:schemeClr val="tx1"/>
                    </a:solidFill>
                    <a:latin typeface="微软雅黑" panose="020B0503020204020204" pitchFamily="34" charset="-122"/>
                    <a:ea typeface="微软雅黑" panose="020B0503020204020204" pitchFamily="34" charset="-122"/>
                  </a:rPr>
                  <a:t>虚拟机 </a:t>
                </a:r>
                <a:r>
                  <a:rPr lang="en-US" altLang="zh-CN" sz="1000" smtClean="0">
                    <a:solidFill>
                      <a:schemeClr val="tx1"/>
                    </a:solidFill>
                    <a:latin typeface="微软雅黑" panose="020B0503020204020204" pitchFamily="34" charset="-122"/>
                    <a:ea typeface="微软雅黑" panose="020B0503020204020204" pitchFamily="34" charset="-122"/>
                  </a:rPr>
                  <a:t>30</a:t>
                </a:r>
                <a:endParaRPr lang="zh-CN" altLang="en-US" sz="1000" dirty="0">
                  <a:solidFill>
                    <a:schemeClr val="tx1"/>
                  </a:solidFill>
                  <a:latin typeface="微软雅黑" panose="020B0503020204020204" pitchFamily="34" charset="-122"/>
                  <a:ea typeface="微软雅黑" panose="020B0503020204020204" pitchFamily="34" charset="-122"/>
                </a:endParaRPr>
              </a:p>
            </p:txBody>
          </p:sp>
        </p:grpSp>
        <p:grpSp>
          <p:nvGrpSpPr>
            <p:cNvPr id="5" name="组合 204"/>
            <p:cNvGrpSpPr/>
            <p:nvPr/>
          </p:nvGrpSpPr>
          <p:grpSpPr>
            <a:xfrm>
              <a:off x="6058423" y="3409774"/>
              <a:ext cx="1188412" cy="709535"/>
              <a:chOff x="6735302" y="1968541"/>
              <a:chExt cx="1810080" cy="1385005"/>
            </a:xfrm>
          </p:grpSpPr>
          <p:sp>
            <p:nvSpPr>
              <p:cNvPr id="197" name="矩形 196"/>
              <p:cNvSpPr/>
              <p:nvPr/>
            </p:nvSpPr>
            <p:spPr>
              <a:xfrm>
                <a:off x="6749142" y="1980499"/>
                <a:ext cx="1796240" cy="1363084"/>
              </a:xfrm>
              <a:prstGeom prst="rect">
                <a:avLst/>
              </a:prstGeom>
              <a:solidFill>
                <a:schemeClr val="tx1">
                  <a:lumMod val="75000"/>
                  <a:lumOff val="2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198" name="矩形 197"/>
              <p:cNvSpPr/>
              <p:nvPr/>
            </p:nvSpPr>
            <p:spPr>
              <a:xfrm>
                <a:off x="6737279" y="1968541"/>
                <a:ext cx="1209817" cy="29892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虚拟机  </a:t>
                </a:r>
                <a:r>
                  <a:rPr lang="en-US" altLang="zh-CN" sz="1000" dirty="0" smtClean="0">
                    <a:solidFill>
                      <a:schemeClr val="tx1"/>
                    </a:solidFill>
                    <a:latin typeface="微软雅黑" panose="020B0503020204020204" pitchFamily="34" charset="-122"/>
                    <a:ea typeface="微软雅黑" panose="020B0503020204020204" pitchFamily="34" charset="-122"/>
                  </a:rPr>
                  <a:t>1</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199" name="圆柱形 198"/>
              <p:cNvSpPr/>
              <p:nvPr/>
            </p:nvSpPr>
            <p:spPr>
              <a:xfrm>
                <a:off x="8036282" y="2267463"/>
                <a:ext cx="450715" cy="827017"/>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latin typeface="微软雅黑" panose="020B0503020204020204" pitchFamily="34" charset="-122"/>
                    <a:ea typeface="微软雅黑" panose="020B0503020204020204" pitchFamily="34" charset="-122"/>
                  </a:rPr>
                  <a:t>存储</a:t>
                </a:r>
                <a:endParaRPr lang="zh-CN" altLang="en-US" sz="1000" dirty="0">
                  <a:latin typeface="微软雅黑" panose="020B0503020204020204" pitchFamily="34" charset="-122"/>
                  <a:ea typeface="微软雅黑" panose="020B0503020204020204" pitchFamily="34" charset="-122"/>
                </a:endParaRPr>
              </a:p>
            </p:txBody>
          </p:sp>
          <p:sp>
            <p:nvSpPr>
              <p:cNvPr id="200" name="矩形 199"/>
              <p:cNvSpPr/>
              <p:nvPr/>
            </p:nvSpPr>
            <p:spPr>
              <a:xfrm>
                <a:off x="6735303" y="2325254"/>
                <a:ext cx="1209817" cy="29892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虚拟机  </a:t>
                </a:r>
                <a:r>
                  <a:rPr lang="en-US" altLang="zh-CN" sz="1000" dirty="0" smtClean="0">
                    <a:solidFill>
                      <a:schemeClr val="tx1"/>
                    </a:solidFill>
                    <a:latin typeface="微软雅黑" panose="020B0503020204020204" pitchFamily="34" charset="-122"/>
                    <a:ea typeface="微软雅黑" panose="020B0503020204020204" pitchFamily="34" charset="-122"/>
                  </a:rPr>
                  <a:t>2</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201" name="矩形 200"/>
              <p:cNvSpPr/>
              <p:nvPr/>
            </p:nvSpPr>
            <p:spPr>
              <a:xfrm>
                <a:off x="6735303" y="2695916"/>
                <a:ext cx="1209817" cy="29892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smtClean="0">
                    <a:solidFill>
                      <a:schemeClr val="tx1"/>
                    </a:solidFill>
                    <a:latin typeface="微软雅黑" panose="020B0503020204020204" pitchFamily="34" charset="-122"/>
                    <a:ea typeface="微软雅黑" panose="020B0503020204020204" pitchFamily="34" charset="-122"/>
                  </a:rPr>
                  <a:t>虚拟机</a:t>
                </a:r>
                <a:r>
                  <a:rPr lang="en-US" altLang="zh-CN" sz="1000" smtClean="0">
                    <a:solidFill>
                      <a:schemeClr val="tx1"/>
                    </a:solidFill>
                    <a:latin typeface="微软雅黑" panose="020B0503020204020204" pitchFamily="34" charset="-122"/>
                    <a:ea typeface="微软雅黑" panose="020B0503020204020204" pitchFamily="34" charset="-122"/>
                  </a:rPr>
                  <a:t> ...</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202" name="矩形 201"/>
              <p:cNvSpPr/>
              <p:nvPr/>
            </p:nvSpPr>
            <p:spPr>
              <a:xfrm>
                <a:off x="6735302" y="3054624"/>
                <a:ext cx="1209817" cy="29892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smtClean="0">
                    <a:solidFill>
                      <a:schemeClr val="tx1"/>
                    </a:solidFill>
                    <a:latin typeface="微软雅黑" panose="020B0503020204020204" pitchFamily="34" charset="-122"/>
                    <a:ea typeface="微软雅黑" panose="020B0503020204020204" pitchFamily="34" charset="-122"/>
                  </a:rPr>
                  <a:t>虚拟机 </a:t>
                </a:r>
                <a:r>
                  <a:rPr lang="en-US" altLang="zh-CN" sz="1000" smtClean="0">
                    <a:solidFill>
                      <a:schemeClr val="tx1"/>
                    </a:solidFill>
                    <a:latin typeface="微软雅黑" panose="020B0503020204020204" pitchFamily="34" charset="-122"/>
                    <a:ea typeface="微软雅黑" panose="020B0503020204020204" pitchFamily="34" charset="-122"/>
                  </a:rPr>
                  <a:t>30</a:t>
                </a:r>
                <a:endParaRPr lang="zh-CN" altLang="en-US" sz="1000" dirty="0">
                  <a:solidFill>
                    <a:schemeClr val="tx1"/>
                  </a:solidFill>
                  <a:latin typeface="微软雅黑" panose="020B0503020204020204" pitchFamily="34" charset="-122"/>
                  <a:ea typeface="微软雅黑" panose="020B0503020204020204" pitchFamily="34" charset="-122"/>
                </a:endParaRPr>
              </a:p>
            </p:txBody>
          </p:sp>
        </p:grpSp>
        <p:grpSp>
          <p:nvGrpSpPr>
            <p:cNvPr id="6" name="组合 248"/>
            <p:cNvGrpSpPr/>
            <p:nvPr/>
          </p:nvGrpSpPr>
          <p:grpSpPr>
            <a:xfrm>
              <a:off x="7733399" y="3409774"/>
              <a:ext cx="1188412" cy="709535"/>
              <a:chOff x="6735302" y="1968541"/>
              <a:chExt cx="1810080" cy="1385005"/>
            </a:xfrm>
          </p:grpSpPr>
          <p:sp>
            <p:nvSpPr>
              <p:cNvPr id="191" name="矩形 190"/>
              <p:cNvSpPr/>
              <p:nvPr/>
            </p:nvSpPr>
            <p:spPr>
              <a:xfrm>
                <a:off x="6749142" y="1980499"/>
                <a:ext cx="1796240" cy="1363084"/>
              </a:xfrm>
              <a:prstGeom prst="rect">
                <a:avLst/>
              </a:prstGeom>
              <a:solidFill>
                <a:schemeClr val="tx1">
                  <a:lumMod val="75000"/>
                  <a:lumOff val="2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192" name="矩形 191"/>
              <p:cNvSpPr/>
              <p:nvPr/>
            </p:nvSpPr>
            <p:spPr>
              <a:xfrm>
                <a:off x="6737279" y="1968541"/>
                <a:ext cx="1209817" cy="29892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虚拟机  </a:t>
                </a:r>
                <a:r>
                  <a:rPr lang="en-US" altLang="zh-CN" sz="1000" dirty="0" smtClean="0">
                    <a:solidFill>
                      <a:schemeClr val="tx1"/>
                    </a:solidFill>
                    <a:latin typeface="微软雅黑" panose="020B0503020204020204" pitchFamily="34" charset="-122"/>
                    <a:ea typeface="微软雅黑" panose="020B0503020204020204" pitchFamily="34" charset="-122"/>
                  </a:rPr>
                  <a:t>1</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193" name="圆柱形 192"/>
              <p:cNvSpPr/>
              <p:nvPr/>
            </p:nvSpPr>
            <p:spPr>
              <a:xfrm>
                <a:off x="8036282" y="2267463"/>
                <a:ext cx="450715" cy="827017"/>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latin typeface="微软雅黑" panose="020B0503020204020204" pitchFamily="34" charset="-122"/>
                    <a:ea typeface="微软雅黑" panose="020B0503020204020204" pitchFamily="34" charset="-122"/>
                  </a:rPr>
                  <a:t>存储</a:t>
                </a:r>
                <a:endParaRPr lang="zh-CN" altLang="en-US" sz="1000" dirty="0">
                  <a:latin typeface="微软雅黑" panose="020B0503020204020204" pitchFamily="34" charset="-122"/>
                  <a:ea typeface="微软雅黑" panose="020B0503020204020204" pitchFamily="34" charset="-122"/>
                </a:endParaRPr>
              </a:p>
            </p:txBody>
          </p:sp>
          <p:sp>
            <p:nvSpPr>
              <p:cNvPr id="194" name="矩形 193"/>
              <p:cNvSpPr/>
              <p:nvPr/>
            </p:nvSpPr>
            <p:spPr>
              <a:xfrm>
                <a:off x="6735303" y="2325254"/>
                <a:ext cx="1209817" cy="29892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虚拟机  </a:t>
                </a:r>
                <a:r>
                  <a:rPr lang="en-US" altLang="zh-CN" sz="1000" dirty="0" smtClean="0">
                    <a:solidFill>
                      <a:schemeClr val="tx1"/>
                    </a:solidFill>
                    <a:latin typeface="微软雅黑" panose="020B0503020204020204" pitchFamily="34" charset="-122"/>
                    <a:ea typeface="微软雅黑" panose="020B0503020204020204" pitchFamily="34" charset="-122"/>
                  </a:rPr>
                  <a:t>2</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195" name="矩形 194"/>
              <p:cNvSpPr/>
              <p:nvPr/>
            </p:nvSpPr>
            <p:spPr>
              <a:xfrm>
                <a:off x="6735303" y="2695916"/>
                <a:ext cx="1209817" cy="29892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smtClean="0">
                    <a:solidFill>
                      <a:schemeClr val="tx1"/>
                    </a:solidFill>
                    <a:latin typeface="微软雅黑" panose="020B0503020204020204" pitchFamily="34" charset="-122"/>
                    <a:ea typeface="微软雅黑" panose="020B0503020204020204" pitchFamily="34" charset="-122"/>
                  </a:rPr>
                  <a:t>虚拟机</a:t>
                </a:r>
                <a:r>
                  <a:rPr lang="en-US" altLang="zh-CN" sz="1000" smtClean="0">
                    <a:solidFill>
                      <a:schemeClr val="tx1"/>
                    </a:solidFill>
                    <a:latin typeface="微软雅黑" panose="020B0503020204020204" pitchFamily="34" charset="-122"/>
                    <a:ea typeface="微软雅黑" panose="020B0503020204020204" pitchFamily="34" charset="-122"/>
                  </a:rPr>
                  <a:t> ...</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196" name="矩形 195"/>
              <p:cNvSpPr/>
              <p:nvPr/>
            </p:nvSpPr>
            <p:spPr>
              <a:xfrm>
                <a:off x="6735302" y="3054624"/>
                <a:ext cx="1209817" cy="29892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smtClean="0">
                    <a:solidFill>
                      <a:schemeClr val="tx1"/>
                    </a:solidFill>
                    <a:latin typeface="微软雅黑" panose="020B0503020204020204" pitchFamily="34" charset="-122"/>
                    <a:ea typeface="微软雅黑" panose="020B0503020204020204" pitchFamily="34" charset="-122"/>
                  </a:rPr>
                  <a:t>虚拟机 </a:t>
                </a:r>
                <a:r>
                  <a:rPr lang="en-US" altLang="zh-CN" sz="1000" smtClean="0">
                    <a:solidFill>
                      <a:schemeClr val="tx1"/>
                    </a:solidFill>
                    <a:latin typeface="微软雅黑" panose="020B0503020204020204" pitchFamily="34" charset="-122"/>
                    <a:ea typeface="微软雅黑" panose="020B0503020204020204" pitchFamily="34" charset="-122"/>
                  </a:rPr>
                  <a:t>30</a:t>
                </a:r>
                <a:endParaRPr lang="zh-CN" altLang="en-US" sz="1000" dirty="0">
                  <a:solidFill>
                    <a:schemeClr val="tx1"/>
                  </a:solidFill>
                  <a:latin typeface="微软雅黑" panose="020B0503020204020204" pitchFamily="34" charset="-122"/>
                  <a:ea typeface="微软雅黑" panose="020B0503020204020204" pitchFamily="34" charset="-122"/>
                </a:endParaRPr>
              </a:p>
            </p:txBody>
          </p:sp>
        </p:grpSp>
      </p:grpSp>
      <p:grpSp>
        <p:nvGrpSpPr>
          <p:cNvPr id="7" name="组合 99"/>
          <p:cNvGrpSpPr/>
          <p:nvPr/>
        </p:nvGrpSpPr>
        <p:grpSpPr>
          <a:xfrm>
            <a:off x="4888195" y="1411915"/>
            <a:ext cx="984098" cy="774517"/>
            <a:chOff x="3651390" y="910294"/>
            <a:chExt cx="852856" cy="774517"/>
          </a:xfrm>
        </p:grpSpPr>
        <p:sp>
          <p:nvSpPr>
            <p:cNvPr id="185" name="立方体 184"/>
            <p:cNvSpPr/>
            <p:nvPr/>
          </p:nvSpPr>
          <p:spPr>
            <a:xfrm>
              <a:off x="3683154" y="910294"/>
              <a:ext cx="821092" cy="774517"/>
            </a:xfrm>
            <a:prstGeom prst="cub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文本框 125"/>
            <p:cNvSpPr txBox="1"/>
            <p:nvPr/>
          </p:nvSpPr>
          <p:spPr>
            <a:xfrm>
              <a:off x="3651390" y="1156986"/>
              <a:ext cx="714723" cy="461665"/>
            </a:xfrm>
            <a:prstGeom prst="rect">
              <a:avLst/>
            </a:prstGeom>
            <a:noFill/>
          </p:spPr>
          <p:txBody>
            <a:bodyPr wrap="square" rtlCol="0">
              <a:spAutoFit/>
            </a:bodyPr>
            <a:lstStyle/>
            <a:p>
              <a:pPr algn="ctr"/>
              <a:r>
                <a:rPr lang="en-US" altLang="zh-CN" sz="1200" b="1" smtClean="0">
                  <a:latin typeface="微软雅黑" panose="020B0503020204020204" pitchFamily="34" charset="-122"/>
                  <a:ea typeface="微软雅黑" panose="020B0503020204020204" pitchFamily="34" charset="-122"/>
                </a:rPr>
                <a:t>HBase</a:t>
              </a:r>
              <a:endParaRPr lang="en-US" altLang="zh-CN" sz="1200" b="1" smtClean="0">
                <a:latin typeface="微软雅黑" panose="020B0503020204020204" pitchFamily="34" charset="-122"/>
                <a:ea typeface="微软雅黑" panose="020B0503020204020204" pitchFamily="34" charset="-122"/>
              </a:endParaRPr>
            </a:p>
            <a:p>
              <a:pPr algn="ctr"/>
              <a:r>
                <a:rPr lang="zh-CN" altLang="en-US" sz="1200" b="1" smtClean="0">
                  <a:latin typeface="微软雅黑" panose="020B0503020204020204" pitchFamily="34" charset="-122"/>
                  <a:ea typeface="微软雅黑" panose="020B0503020204020204" pitchFamily="34" charset="-122"/>
                </a:rPr>
                <a:t>集群</a:t>
              </a:r>
              <a:endParaRPr lang="zh-CN" altLang="en-US" sz="1200" b="1" dirty="0">
                <a:latin typeface="微软雅黑" panose="020B0503020204020204" pitchFamily="34" charset="-122"/>
                <a:ea typeface="微软雅黑" panose="020B0503020204020204" pitchFamily="34" charset="-122"/>
              </a:endParaRPr>
            </a:p>
          </p:txBody>
        </p:sp>
      </p:grpSp>
      <p:grpSp>
        <p:nvGrpSpPr>
          <p:cNvPr id="8" name="组合 127"/>
          <p:cNvGrpSpPr/>
          <p:nvPr/>
        </p:nvGrpSpPr>
        <p:grpSpPr>
          <a:xfrm>
            <a:off x="5938591" y="1394824"/>
            <a:ext cx="1326275" cy="774517"/>
            <a:chOff x="3602608" y="910294"/>
            <a:chExt cx="901641" cy="774517"/>
          </a:xfrm>
        </p:grpSpPr>
        <p:sp>
          <p:nvSpPr>
            <p:cNvPr id="183" name="立方体 182"/>
            <p:cNvSpPr/>
            <p:nvPr/>
          </p:nvSpPr>
          <p:spPr>
            <a:xfrm>
              <a:off x="3683158" y="910294"/>
              <a:ext cx="821091" cy="774517"/>
            </a:xfrm>
            <a:prstGeom prst="cub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文本框 129"/>
            <p:cNvSpPr txBox="1"/>
            <p:nvPr/>
          </p:nvSpPr>
          <p:spPr>
            <a:xfrm>
              <a:off x="3602608" y="1156987"/>
              <a:ext cx="847235" cy="461665"/>
            </a:xfrm>
            <a:prstGeom prst="rect">
              <a:avLst/>
            </a:prstGeom>
            <a:noFill/>
          </p:spPr>
          <p:txBody>
            <a:bodyPr wrap="square" rtlCol="0">
              <a:spAutoFit/>
            </a:bodyPr>
            <a:lstStyle/>
            <a:p>
              <a:pPr algn="ctr"/>
              <a:r>
                <a:rPr lang="en-US" altLang="zh-CN" sz="1200" b="1" smtClean="0">
                  <a:latin typeface="微软雅黑" panose="020B0503020204020204" pitchFamily="34" charset="-122"/>
                  <a:ea typeface="微软雅黑" panose="020B0503020204020204" pitchFamily="34" charset="-122"/>
                </a:rPr>
                <a:t>ZooKeeper</a:t>
              </a:r>
              <a:endParaRPr lang="en-US" altLang="zh-CN" sz="1200" b="1" smtClean="0">
                <a:latin typeface="微软雅黑" panose="020B0503020204020204" pitchFamily="34" charset="-122"/>
                <a:ea typeface="微软雅黑" panose="020B0503020204020204" pitchFamily="34" charset="-122"/>
              </a:endParaRPr>
            </a:p>
            <a:p>
              <a:pPr algn="ctr"/>
              <a:r>
                <a:rPr lang="zh-CN" altLang="en-US" sz="1200" b="1" smtClean="0">
                  <a:latin typeface="微软雅黑" panose="020B0503020204020204" pitchFamily="34" charset="-122"/>
                  <a:ea typeface="微软雅黑" panose="020B0503020204020204" pitchFamily="34" charset="-122"/>
                </a:rPr>
                <a:t>集群</a:t>
              </a:r>
              <a:endParaRPr lang="zh-CN" altLang="en-US" sz="1200" b="1" dirty="0">
                <a:latin typeface="微软雅黑" panose="020B0503020204020204" pitchFamily="34" charset="-122"/>
                <a:ea typeface="微软雅黑" panose="020B0503020204020204" pitchFamily="34" charset="-122"/>
              </a:endParaRPr>
            </a:p>
          </p:txBody>
        </p:sp>
      </p:grpSp>
      <p:grpSp>
        <p:nvGrpSpPr>
          <p:cNvPr id="9" name="组合 127"/>
          <p:cNvGrpSpPr/>
          <p:nvPr/>
        </p:nvGrpSpPr>
        <p:grpSpPr>
          <a:xfrm>
            <a:off x="7668863" y="1386279"/>
            <a:ext cx="1282190" cy="774517"/>
            <a:chOff x="3630822" y="910294"/>
            <a:chExt cx="873424" cy="774517"/>
          </a:xfrm>
        </p:grpSpPr>
        <p:sp>
          <p:nvSpPr>
            <p:cNvPr id="181" name="立方体 180"/>
            <p:cNvSpPr/>
            <p:nvPr/>
          </p:nvSpPr>
          <p:spPr>
            <a:xfrm>
              <a:off x="3683154" y="910294"/>
              <a:ext cx="821092" cy="774517"/>
            </a:xfrm>
            <a:prstGeom prst="cub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文本框 129"/>
            <p:cNvSpPr txBox="1"/>
            <p:nvPr/>
          </p:nvSpPr>
          <p:spPr>
            <a:xfrm>
              <a:off x="3630822" y="1156987"/>
              <a:ext cx="793293" cy="461665"/>
            </a:xfrm>
            <a:prstGeom prst="rect">
              <a:avLst/>
            </a:prstGeom>
            <a:noFill/>
          </p:spPr>
          <p:txBody>
            <a:bodyPr wrap="square" rtlCol="0">
              <a:spAutoFit/>
            </a:bodyPr>
            <a:lstStyle/>
            <a:p>
              <a:pPr algn="ctr"/>
              <a:r>
                <a:rPr lang="en-US" altLang="zh-CN" sz="1200" b="1" smtClean="0">
                  <a:latin typeface="微软雅黑" panose="020B0503020204020204" pitchFamily="34" charset="-122"/>
                  <a:ea typeface="微软雅黑" panose="020B0503020204020204" pitchFamily="34" charset="-122"/>
                </a:rPr>
                <a:t>TensorFlow</a:t>
              </a:r>
              <a:endParaRPr lang="en-US" altLang="zh-CN" sz="1200" b="1" smtClean="0">
                <a:latin typeface="微软雅黑" panose="020B0503020204020204" pitchFamily="34" charset="-122"/>
                <a:ea typeface="微软雅黑" panose="020B0503020204020204" pitchFamily="34" charset="-122"/>
              </a:endParaRPr>
            </a:p>
            <a:p>
              <a:pPr algn="ctr"/>
              <a:r>
                <a:rPr lang="zh-CN" altLang="en-US" sz="1200" b="1" smtClean="0">
                  <a:latin typeface="微软雅黑" panose="020B0503020204020204" pitchFamily="34" charset="-122"/>
                  <a:ea typeface="微软雅黑" panose="020B0503020204020204" pitchFamily="34" charset="-122"/>
                </a:rPr>
                <a:t>集群</a:t>
              </a:r>
              <a:endParaRPr lang="zh-CN" altLang="en-US" sz="1200" b="1" dirty="0">
                <a:latin typeface="微软雅黑" panose="020B0503020204020204" pitchFamily="34" charset="-122"/>
                <a:ea typeface="微软雅黑" panose="020B0503020204020204" pitchFamily="34" charset="-122"/>
              </a:endParaRPr>
            </a:p>
          </p:txBody>
        </p:sp>
      </p:grpSp>
      <p:sp>
        <p:nvSpPr>
          <p:cNvPr id="84" name="圆角矩形 83"/>
          <p:cNvSpPr/>
          <p:nvPr/>
        </p:nvSpPr>
        <p:spPr>
          <a:xfrm>
            <a:off x="4915950" y="3375025"/>
            <a:ext cx="4026714" cy="314925"/>
          </a:xfrm>
          <a:prstGeom prst="roundRect">
            <a:avLst/>
          </a:prstGeom>
          <a:solidFill>
            <a:schemeClr val="accent1">
              <a:lumMod val="60000"/>
              <a:lumOff val="40000"/>
              <a:alpha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smtClean="0">
                <a:solidFill>
                  <a:schemeClr val="tx2"/>
                </a:solidFill>
                <a:latin typeface="+mj-lt"/>
                <a:ea typeface="微软雅黑" panose="020B0503020204020204" pitchFamily="34" charset="-122"/>
              </a:rPr>
              <a:t>物      理        集         群</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grpSp>
        <p:nvGrpSpPr>
          <p:cNvPr id="10" name="组合 99"/>
          <p:cNvGrpSpPr/>
          <p:nvPr/>
        </p:nvGrpSpPr>
        <p:grpSpPr>
          <a:xfrm>
            <a:off x="6045011" y="2506084"/>
            <a:ext cx="1144353" cy="774517"/>
            <a:chOff x="3611594" y="910294"/>
            <a:chExt cx="980570" cy="774517"/>
          </a:xfrm>
        </p:grpSpPr>
        <p:sp>
          <p:nvSpPr>
            <p:cNvPr id="179" name="立方体 178"/>
            <p:cNvSpPr/>
            <p:nvPr/>
          </p:nvSpPr>
          <p:spPr>
            <a:xfrm>
              <a:off x="3683153" y="910294"/>
              <a:ext cx="909011" cy="774517"/>
            </a:xfrm>
            <a:prstGeom prst="cub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文本框 125"/>
            <p:cNvSpPr txBox="1"/>
            <p:nvPr/>
          </p:nvSpPr>
          <p:spPr>
            <a:xfrm>
              <a:off x="3611594" y="1174078"/>
              <a:ext cx="869475" cy="461665"/>
            </a:xfrm>
            <a:prstGeom prst="rect">
              <a:avLst/>
            </a:prstGeom>
            <a:noFill/>
          </p:spPr>
          <p:txBody>
            <a:bodyPr wrap="square" rtlCol="0">
              <a:spAutoFit/>
            </a:bodyPr>
            <a:lstStyle/>
            <a:p>
              <a:pPr algn="ctr"/>
              <a:r>
                <a:rPr lang="en-US" altLang="zh-CN" sz="1200" b="1" smtClean="0">
                  <a:latin typeface="微软雅黑" panose="020B0503020204020204" pitchFamily="34" charset="-122"/>
                  <a:ea typeface="微软雅黑" panose="020B0503020204020204" pitchFamily="34" charset="-122"/>
                </a:rPr>
                <a:t>Spark</a:t>
              </a:r>
              <a:endParaRPr lang="en-US" altLang="zh-CN" sz="1200" b="1" smtClean="0">
                <a:latin typeface="微软雅黑" panose="020B0503020204020204" pitchFamily="34" charset="-122"/>
                <a:ea typeface="微软雅黑" panose="020B0503020204020204" pitchFamily="34" charset="-122"/>
              </a:endParaRPr>
            </a:p>
            <a:p>
              <a:pPr algn="ctr"/>
              <a:r>
                <a:rPr lang="zh-CN" altLang="en-US" sz="1200" b="1" smtClean="0">
                  <a:latin typeface="微软雅黑" panose="020B0503020204020204" pitchFamily="34" charset="-122"/>
                  <a:ea typeface="微软雅黑" panose="020B0503020204020204" pitchFamily="34" charset="-122"/>
                </a:rPr>
                <a:t>集群</a:t>
              </a:r>
              <a:endParaRPr lang="zh-CN" altLang="en-US" sz="1200" b="1" dirty="0">
                <a:latin typeface="微软雅黑" panose="020B0503020204020204" pitchFamily="34" charset="-122"/>
                <a:ea typeface="微软雅黑" panose="020B0503020204020204" pitchFamily="34" charset="-122"/>
              </a:endParaRPr>
            </a:p>
          </p:txBody>
        </p:sp>
      </p:grpSp>
      <p:grpSp>
        <p:nvGrpSpPr>
          <p:cNvPr id="11" name="组合 99"/>
          <p:cNvGrpSpPr/>
          <p:nvPr/>
        </p:nvGrpSpPr>
        <p:grpSpPr>
          <a:xfrm>
            <a:off x="7655305" y="2514473"/>
            <a:ext cx="1295747" cy="774517"/>
            <a:chOff x="3611594" y="910294"/>
            <a:chExt cx="980570" cy="774517"/>
          </a:xfrm>
        </p:grpSpPr>
        <p:sp>
          <p:nvSpPr>
            <p:cNvPr id="177" name="立方体 176"/>
            <p:cNvSpPr/>
            <p:nvPr/>
          </p:nvSpPr>
          <p:spPr>
            <a:xfrm>
              <a:off x="3683153" y="910294"/>
              <a:ext cx="909011" cy="774517"/>
            </a:xfrm>
            <a:prstGeom prst="cub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文本框 125"/>
            <p:cNvSpPr txBox="1"/>
            <p:nvPr/>
          </p:nvSpPr>
          <p:spPr>
            <a:xfrm>
              <a:off x="3611594" y="1174078"/>
              <a:ext cx="869475" cy="461665"/>
            </a:xfrm>
            <a:prstGeom prst="rect">
              <a:avLst/>
            </a:prstGeom>
            <a:noFill/>
          </p:spPr>
          <p:txBody>
            <a:bodyPr wrap="square" rtlCol="0">
              <a:spAutoFit/>
            </a:bodyPr>
            <a:lstStyle/>
            <a:p>
              <a:pPr algn="ctr"/>
              <a:r>
                <a:rPr lang="en-US" altLang="zh-CN" sz="1200" b="1" smtClean="0">
                  <a:latin typeface="微软雅黑" panose="020B0503020204020204" pitchFamily="34" charset="-122"/>
                  <a:ea typeface="微软雅黑" panose="020B0503020204020204" pitchFamily="34" charset="-122"/>
                </a:rPr>
                <a:t>Redis</a:t>
              </a:r>
              <a:endParaRPr lang="en-US" altLang="zh-CN" sz="1200" b="1" smtClean="0">
                <a:latin typeface="微软雅黑" panose="020B0503020204020204" pitchFamily="34" charset="-122"/>
                <a:ea typeface="微软雅黑" panose="020B0503020204020204" pitchFamily="34" charset="-122"/>
              </a:endParaRPr>
            </a:p>
            <a:p>
              <a:pPr algn="ctr"/>
              <a:r>
                <a:rPr lang="zh-CN" altLang="en-US" sz="1200" b="1" smtClean="0">
                  <a:latin typeface="微软雅黑" panose="020B0503020204020204" pitchFamily="34" charset="-122"/>
                  <a:ea typeface="微软雅黑" panose="020B0503020204020204" pitchFamily="34" charset="-122"/>
                </a:rPr>
                <a:t>集群</a:t>
              </a:r>
              <a:endParaRPr lang="zh-CN" altLang="en-US" sz="1200" b="1" dirty="0">
                <a:latin typeface="微软雅黑" panose="020B0503020204020204" pitchFamily="34" charset="-122"/>
                <a:ea typeface="微软雅黑" panose="020B0503020204020204" pitchFamily="34" charset="-122"/>
              </a:endParaRPr>
            </a:p>
          </p:txBody>
        </p:sp>
      </p:grpSp>
      <p:grpSp>
        <p:nvGrpSpPr>
          <p:cNvPr id="12" name="组合 388"/>
          <p:cNvGrpSpPr/>
          <p:nvPr/>
        </p:nvGrpSpPr>
        <p:grpSpPr>
          <a:xfrm>
            <a:off x="132652" y="590550"/>
            <a:ext cx="3477324" cy="4547183"/>
            <a:chOff x="176169" y="117446"/>
            <a:chExt cx="3558029" cy="4848837"/>
          </a:xfrm>
        </p:grpSpPr>
        <p:sp>
          <p:nvSpPr>
            <p:cNvPr id="90" name="矩形 89"/>
            <p:cNvSpPr/>
            <p:nvPr/>
          </p:nvSpPr>
          <p:spPr>
            <a:xfrm>
              <a:off x="176169" y="117446"/>
              <a:ext cx="3414320" cy="4848837"/>
            </a:xfrm>
            <a:prstGeom prst="rect">
              <a:avLst/>
            </a:prstGeom>
            <a:noFill/>
            <a:ln>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grpSp>
          <p:nvGrpSpPr>
            <p:cNvPr id="13" name="组合 319"/>
            <p:cNvGrpSpPr/>
            <p:nvPr/>
          </p:nvGrpSpPr>
          <p:grpSpPr>
            <a:xfrm>
              <a:off x="2093060" y="578842"/>
              <a:ext cx="1396760" cy="1476461"/>
              <a:chOff x="2000781" y="578842"/>
              <a:chExt cx="1396760" cy="1476461"/>
            </a:xfrm>
          </p:grpSpPr>
          <p:sp>
            <p:nvSpPr>
              <p:cNvPr id="171" name="矩形 170"/>
              <p:cNvSpPr/>
              <p:nvPr/>
            </p:nvSpPr>
            <p:spPr>
              <a:xfrm>
                <a:off x="2013186" y="591590"/>
                <a:ext cx="1384355" cy="1453092"/>
              </a:xfrm>
              <a:prstGeom prst="rect">
                <a:avLst/>
              </a:prstGeom>
              <a:solidFill>
                <a:schemeClr val="tx1">
                  <a:lumMod val="75000"/>
                  <a:lumOff val="2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72" name="矩形 171"/>
              <p:cNvSpPr/>
              <p:nvPr/>
            </p:nvSpPr>
            <p:spPr>
              <a:xfrm>
                <a:off x="2002553" y="578842"/>
                <a:ext cx="876643" cy="31866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tx1"/>
                    </a:solidFill>
                    <a:latin typeface="微软雅黑" panose="020B0503020204020204" pitchFamily="34" charset="-122"/>
                    <a:ea typeface="微软雅黑" panose="020B0503020204020204" pitchFamily="34" charset="-122"/>
                  </a:rPr>
                  <a:t>虚拟机  </a:t>
                </a:r>
                <a:r>
                  <a:rPr lang="en-US" altLang="zh-CN" sz="1100" dirty="0" smtClean="0">
                    <a:solidFill>
                      <a:schemeClr val="tx1"/>
                    </a:solidFill>
                    <a:latin typeface="微软雅黑" panose="020B0503020204020204" pitchFamily="34" charset="-122"/>
                    <a:ea typeface="微软雅黑" panose="020B0503020204020204" pitchFamily="34" charset="-122"/>
                  </a:rPr>
                  <a:t>1</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173" name="圆柱形 172"/>
              <p:cNvSpPr/>
              <p:nvPr/>
            </p:nvSpPr>
            <p:spPr>
              <a:xfrm>
                <a:off x="2942110" y="1015926"/>
                <a:ext cx="403949" cy="637320"/>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latin typeface="微软雅黑" panose="020B0503020204020204" pitchFamily="34" charset="-122"/>
                    <a:ea typeface="微软雅黑" panose="020B0503020204020204" pitchFamily="34" charset="-122"/>
                  </a:rPr>
                  <a:t>存储</a:t>
                </a:r>
                <a:endParaRPr lang="zh-CN" altLang="en-US" sz="1100" dirty="0">
                  <a:latin typeface="微软雅黑" panose="020B0503020204020204" pitchFamily="34" charset="-122"/>
                  <a:ea typeface="微软雅黑" panose="020B0503020204020204" pitchFamily="34" charset="-122"/>
                </a:endParaRPr>
              </a:p>
            </p:txBody>
          </p:sp>
          <p:sp>
            <p:nvSpPr>
              <p:cNvPr id="174" name="矩形 173"/>
              <p:cNvSpPr/>
              <p:nvPr/>
            </p:nvSpPr>
            <p:spPr>
              <a:xfrm>
                <a:off x="2000782" y="972324"/>
                <a:ext cx="876643" cy="31866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tx1"/>
                    </a:solidFill>
                    <a:latin typeface="微软雅黑" panose="020B0503020204020204" pitchFamily="34" charset="-122"/>
                    <a:ea typeface="微软雅黑" panose="020B0503020204020204" pitchFamily="34" charset="-122"/>
                  </a:rPr>
                  <a:t>虚拟机  </a:t>
                </a:r>
                <a:r>
                  <a:rPr lang="en-US" altLang="zh-CN" sz="1100" dirty="0" smtClean="0">
                    <a:solidFill>
                      <a:schemeClr val="tx1"/>
                    </a:solidFill>
                    <a:latin typeface="微软雅黑" panose="020B0503020204020204" pitchFamily="34" charset="-122"/>
                    <a:ea typeface="微软雅黑" panose="020B0503020204020204" pitchFamily="34" charset="-122"/>
                  </a:rPr>
                  <a:t>2</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175" name="矩形 174"/>
              <p:cNvSpPr/>
              <p:nvPr/>
            </p:nvSpPr>
            <p:spPr>
              <a:xfrm>
                <a:off x="2000782" y="1354248"/>
                <a:ext cx="876643" cy="31866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tx1"/>
                    </a:solidFill>
                    <a:latin typeface="微软雅黑" panose="020B0503020204020204" pitchFamily="34" charset="-122"/>
                    <a:ea typeface="微软雅黑" panose="020B0503020204020204" pitchFamily="34" charset="-122"/>
                  </a:rPr>
                  <a:t>虚拟机</a:t>
                </a:r>
                <a:r>
                  <a:rPr lang="en-US" altLang="zh-CN" sz="1100" dirty="0" smtClean="0">
                    <a:solidFill>
                      <a:schemeClr val="tx1"/>
                    </a:solidFill>
                    <a:latin typeface="微软雅黑" panose="020B0503020204020204" pitchFamily="34" charset="-122"/>
                    <a:ea typeface="微软雅黑" panose="020B0503020204020204" pitchFamily="34" charset="-122"/>
                  </a:rPr>
                  <a:t>...</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176" name="矩形 175"/>
              <p:cNvSpPr/>
              <p:nvPr/>
            </p:nvSpPr>
            <p:spPr>
              <a:xfrm>
                <a:off x="2000781" y="1736642"/>
                <a:ext cx="876643" cy="31866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tx1"/>
                    </a:solidFill>
                    <a:latin typeface="微软雅黑" panose="020B0503020204020204" pitchFamily="34" charset="-122"/>
                    <a:ea typeface="微软雅黑" panose="020B0503020204020204" pitchFamily="34" charset="-122"/>
                  </a:rPr>
                  <a:t>虚拟机 </a:t>
                </a:r>
                <a:r>
                  <a:rPr lang="en-US" altLang="zh-CN" sz="1100" dirty="0" smtClean="0">
                    <a:solidFill>
                      <a:schemeClr val="tx1"/>
                    </a:solidFill>
                    <a:latin typeface="微软雅黑" panose="020B0503020204020204" pitchFamily="34" charset="-122"/>
                    <a:ea typeface="微软雅黑" panose="020B0503020204020204" pitchFamily="34" charset="-122"/>
                  </a:rPr>
                  <a:t>15</a:t>
                </a:r>
                <a:endParaRPr lang="zh-CN" altLang="en-US" sz="1100" dirty="0">
                  <a:solidFill>
                    <a:schemeClr val="tx1"/>
                  </a:solidFill>
                  <a:latin typeface="微软雅黑" panose="020B0503020204020204" pitchFamily="34" charset="-122"/>
                  <a:ea typeface="微软雅黑" panose="020B0503020204020204" pitchFamily="34" charset="-122"/>
                </a:endParaRPr>
              </a:p>
            </p:txBody>
          </p:sp>
        </p:grpSp>
        <p:pic>
          <p:nvPicPr>
            <p:cNvPr id="92" name="图片 91" descr="person computer.png"/>
            <p:cNvPicPr>
              <a:picLocks noChangeAspect="1"/>
            </p:cNvPicPr>
            <p:nvPr/>
          </p:nvPicPr>
          <p:blipFill>
            <a:blip r:embed="rId1" cstate="print"/>
            <a:stretch>
              <a:fillRect/>
            </a:stretch>
          </p:blipFill>
          <p:spPr>
            <a:xfrm>
              <a:off x="299963" y="310392"/>
              <a:ext cx="309912" cy="298789"/>
            </a:xfrm>
            <a:prstGeom prst="rect">
              <a:avLst/>
            </a:prstGeom>
          </p:spPr>
        </p:pic>
        <p:sp>
          <p:nvSpPr>
            <p:cNvPr id="93" name="TextBox 92"/>
            <p:cNvSpPr txBox="1"/>
            <p:nvPr/>
          </p:nvSpPr>
          <p:spPr>
            <a:xfrm>
              <a:off x="1464908" y="609629"/>
              <a:ext cx="536686" cy="246221"/>
            </a:xfrm>
            <a:prstGeom prst="rect">
              <a:avLst/>
            </a:prstGeom>
            <a:noFill/>
          </p:spPr>
          <p:txBody>
            <a:bodyPr wrap="square" rtlCol="0">
              <a:spAutoFit/>
            </a:bodyPr>
            <a:lstStyle/>
            <a:p>
              <a:r>
                <a:rPr lang="en-US" altLang="zh-CN" sz="1000" b="1" dirty="0" smtClean="0">
                  <a:latin typeface="微软雅黑" panose="020B0503020204020204" pitchFamily="34" charset="-122"/>
                  <a:ea typeface="微软雅黑" panose="020B0503020204020204" pitchFamily="34" charset="-122"/>
                </a:rPr>
                <a:t>1~20</a:t>
              </a:r>
              <a:endParaRPr lang="zh-CN" altLang="en-US" sz="1000" b="1" dirty="0">
                <a:latin typeface="微软雅黑" panose="020B0503020204020204" pitchFamily="34" charset="-122"/>
                <a:ea typeface="微软雅黑" panose="020B0503020204020204" pitchFamily="34" charset="-122"/>
              </a:endParaRPr>
            </a:p>
          </p:txBody>
        </p:sp>
        <p:sp>
          <p:nvSpPr>
            <p:cNvPr id="94" name="TextBox 93"/>
            <p:cNvSpPr txBox="1"/>
            <p:nvPr/>
          </p:nvSpPr>
          <p:spPr>
            <a:xfrm>
              <a:off x="2048012" y="2097528"/>
              <a:ext cx="1686186" cy="276999"/>
            </a:xfrm>
            <a:prstGeom prst="rect">
              <a:avLst/>
            </a:prstGeom>
            <a:noFill/>
          </p:spPr>
          <p:txBody>
            <a:bodyPr wrap="square" rtlCol="0">
              <a:spAutoFit/>
            </a:bodyPr>
            <a:lstStyle/>
            <a:p>
              <a:r>
                <a:rPr lang="zh-CN" altLang="en-US" sz="1200" b="1" smtClean="0">
                  <a:latin typeface="微软雅黑" panose="020B0503020204020204" pitchFamily="34" charset="-122"/>
                  <a:ea typeface="微软雅黑" panose="020B0503020204020204" pitchFamily="34" charset="-122"/>
                </a:rPr>
                <a:t>课程</a:t>
              </a:r>
              <a:r>
                <a:rPr lang="en-US" altLang="zh-CN" sz="1200" b="1" smtClean="0">
                  <a:latin typeface="微软雅黑" panose="020B0503020204020204" pitchFamily="34" charset="-122"/>
                  <a:ea typeface="微软雅黑" panose="020B0503020204020204" pitchFamily="34" charset="-122"/>
                </a:rPr>
                <a:t>1-</a:t>
              </a:r>
              <a:r>
                <a:rPr lang="zh-CN" altLang="en-US" sz="1200" b="1" smtClean="0">
                  <a:latin typeface="微软雅黑" panose="020B0503020204020204" pitchFamily="34" charset="-122"/>
                  <a:ea typeface="微软雅黑" panose="020B0503020204020204" pitchFamily="34" charset="-122"/>
                </a:rPr>
                <a:t>桌面</a:t>
              </a:r>
              <a:r>
                <a:rPr lang="zh-CN" altLang="en-US" sz="1200" b="1" dirty="0" smtClean="0">
                  <a:latin typeface="微软雅黑" panose="020B0503020204020204" pitchFamily="34" charset="-122"/>
                  <a:ea typeface="微软雅黑" panose="020B0503020204020204" pitchFamily="34" charset="-122"/>
                </a:rPr>
                <a:t>服务器</a:t>
              </a:r>
              <a:endParaRPr lang="zh-CN" altLang="en-US" sz="1200" b="1" dirty="0">
                <a:latin typeface="微软雅黑" panose="020B0503020204020204" pitchFamily="34" charset="-122"/>
                <a:ea typeface="微软雅黑" panose="020B0503020204020204" pitchFamily="34" charset="-122"/>
              </a:endParaRPr>
            </a:p>
          </p:txBody>
        </p:sp>
        <p:grpSp>
          <p:nvGrpSpPr>
            <p:cNvPr id="14" name="组合 141"/>
            <p:cNvGrpSpPr/>
            <p:nvPr/>
          </p:nvGrpSpPr>
          <p:grpSpPr>
            <a:xfrm>
              <a:off x="1006281" y="268446"/>
              <a:ext cx="511727" cy="391721"/>
              <a:chOff x="302004" y="1359016"/>
              <a:chExt cx="511727" cy="391721"/>
            </a:xfrm>
          </p:grpSpPr>
          <p:sp>
            <p:nvSpPr>
              <p:cNvPr id="167" name="圆角矩形 166"/>
              <p:cNvSpPr/>
              <p:nvPr/>
            </p:nvSpPr>
            <p:spPr>
              <a:xfrm>
                <a:off x="327170" y="1367060"/>
                <a:ext cx="486561" cy="370044"/>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00"/>
              </a:p>
            </p:txBody>
          </p:sp>
          <p:cxnSp>
            <p:nvCxnSpPr>
              <p:cNvPr id="168" name="直接连接符 167"/>
              <p:cNvCxnSpPr/>
              <p:nvPr/>
            </p:nvCxnSpPr>
            <p:spPr>
              <a:xfrm>
                <a:off x="573610" y="1375105"/>
                <a:ext cx="0" cy="362000"/>
              </a:xfrm>
              <a:prstGeom prst="line">
                <a:avLst/>
              </a:prstGeom>
            </p:spPr>
            <p:style>
              <a:lnRef idx="2">
                <a:schemeClr val="dk1"/>
              </a:lnRef>
              <a:fillRef idx="1">
                <a:schemeClr val="lt1"/>
              </a:fillRef>
              <a:effectRef idx="0">
                <a:schemeClr val="dk1"/>
              </a:effectRef>
              <a:fontRef idx="minor">
                <a:schemeClr val="dk1"/>
              </a:fontRef>
            </p:style>
          </p:cxnSp>
          <p:sp>
            <p:nvSpPr>
              <p:cNvPr id="169" name="TextBox 168"/>
              <p:cNvSpPr txBox="1"/>
              <p:nvPr/>
            </p:nvSpPr>
            <p:spPr>
              <a:xfrm>
                <a:off x="302004" y="1359016"/>
                <a:ext cx="235695" cy="383677"/>
              </a:xfrm>
              <a:prstGeom prst="rect">
                <a:avLst/>
              </a:prstGeom>
              <a:noFill/>
            </p:spPr>
            <p:txBody>
              <a:bodyPr wrap="none" rtlCol="0">
                <a:spAutoFit/>
              </a:bodyPr>
              <a:lstStyle/>
              <a:p>
                <a:r>
                  <a:rPr lang="zh-CN" altLang="en-US" sz="1000" smtClean="0"/>
                  <a:t>手</a:t>
                </a:r>
                <a:endParaRPr lang="en-US" altLang="zh-CN" sz="1000" smtClean="0"/>
              </a:p>
              <a:p>
                <a:r>
                  <a:rPr lang="zh-CN" altLang="en-US" sz="1000" smtClean="0"/>
                  <a:t>册</a:t>
                </a:r>
                <a:endParaRPr lang="zh-CN" altLang="en-US" sz="1000"/>
              </a:p>
            </p:txBody>
          </p:sp>
          <p:sp>
            <p:nvSpPr>
              <p:cNvPr id="170" name="TextBox 169"/>
              <p:cNvSpPr txBox="1"/>
              <p:nvPr/>
            </p:nvSpPr>
            <p:spPr>
              <a:xfrm>
                <a:off x="527416" y="1367060"/>
                <a:ext cx="235695" cy="383677"/>
              </a:xfrm>
              <a:prstGeom prst="rect">
                <a:avLst/>
              </a:prstGeom>
              <a:noFill/>
            </p:spPr>
            <p:txBody>
              <a:bodyPr wrap="none" rtlCol="0">
                <a:spAutoFit/>
              </a:bodyPr>
              <a:lstStyle/>
              <a:p>
                <a:r>
                  <a:rPr lang="zh-CN" altLang="en-US" sz="1000" smtClean="0"/>
                  <a:t>桌</a:t>
                </a:r>
                <a:endParaRPr lang="en-US" altLang="zh-CN" sz="1000" smtClean="0"/>
              </a:p>
              <a:p>
                <a:r>
                  <a:rPr lang="zh-CN" altLang="en-US" sz="1000" smtClean="0"/>
                  <a:t>面</a:t>
                </a:r>
                <a:endParaRPr lang="zh-CN" altLang="en-US" sz="1000"/>
              </a:p>
            </p:txBody>
          </p:sp>
        </p:grpSp>
        <p:cxnSp>
          <p:nvCxnSpPr>
            <p:cNvPr id="96" name="直接箭头连接符 95"/>
            <p:cNvCxnSpPr>
              <a:stCxn id="92" idx="3"/>
              <a:endCxn id="169" idx="1"/>
            </p:cNvCxnSpPr>
            <p:nvPr/>
          </p:nvCxnSpPr>
          <p:spPr>
            <a:xfrm>
              <a:off x="609875" y="459787"/>
              <a:ext cx="396406" cy="498"/>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97" name="直接箭头连接符 96"/>
            <p:cNvCxnSpPr>
              <a:stCxn id="167" idx="3"/>
              <a:endCxn id="172" idx="1"/>
            </p:cNvCxnSpPr>
            <p:nvPr/>
          </p:nvCxnSpPr>
          <p:spPr>
            <a:xfrm>
              <a:off x="1518008" y="461512"/>
              <a:ext cx="576824" cy="276661"/>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pic>
          <p:nvPicPr>
            <p:cNvPr id="98" name="图片 97" descr="person computer.png"/>
            <p:cNvPicPr>
              <a:picLocks noChangeAspect="1"/>
            </p:cNvPicPr>
            <p:nvPr/>
          </p:nvPicPr>
          <p:blipFill>
            <a:blip r:embed="rId1" cstate="print"/>
            <a:stretch>
              <a:fillRect/>
            </a:stretch>
          </p:blipFill>
          <p:spPr>
            <a:xfrm>
              <a:off x="283186" y="847288"/>
              <a:ext cx="309912" cy="298789"/>
            </a:xfrm>
            <a:prstGeom prst="rect">
              <a:avLst/>
            </a:prstGeom>
          </p:spPr>
        </p:pic>
        <p:grpSp>
          <p:nvGrpSpPr>
            <p:cNvPr id="15" name="组合 153"/>
            <p:cNvGrpSpPr/>
            <p:nvPr/>
          </p:nvGrpSpPr>
          <p:grpSpPr>
            <a:xfrm>
              <a:off x="1006282" y="805342"/>
              <a:ext cx="511727" cy="391721"/>
              <a:chOff x="302004" y="1359016"/>
              <a:chExt cx="511727" cy="391721"/>
            </a:xfrm>
          </p:grpSpPr>
          <p:sp>
            <p:nvSpPr>
              <p:cNvPr id="163" name="圆角矩形 162"/>
              <p:cNvSpPr/>
              <p:nvPr/>
            </p:nvSpPr>
            <p:spPr>
              <a:xfrm>
                <a:off x="327170" y="1367060"/>
                <a:ext cx="486561" cy="370044"/>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00"/>
              </a:p>
            </p:txBody>
          </p:sp>
          <p:cxnSp>
            <p:nvCxnSpPr>
              <p:cNvPr id="164" name="直接连接符 163"/>
              <p:cNvCxnSpPr/>
              <p:nvPr/>
            </p:nvCxnSpPr>
            <p:spPr>
              <a:xfrm>
                <a:off x="573610" y="1375105"/>
                <a:ext cx="0" cy="362000"/>
              </a:xfrm>
              <a:prstGeom prst="line">
                <a:avLst/>
              </a:prstGeom>
            </p:spPr>
            <p:style>
              <a:lnRef idx="2">
                <a:schemeClr val="dk1"/>
              </a:lnRef>
              <a:fillRef idx="1">
                <a:schemeClr val="lt1"/>
              </a:fillRef>
              <a:effectRef idx="0">
                <a:schemeClr val="dk1"/>
              </a:effectRef>
              <a:fontRef idx="minor">
                <a:schemeClr val="dk1"/>
              </a:fontRef>
            </p:style>
          </p:cxnSp>
          <p:sp>
            <p:nvSpPr>
              <p:cNvPr id="165" name="TextBox 164"/>
              <p:cNvSpPr txBox="1"/>
              <p:nvPr/>
            </p:nvSpPr>
            <p:spPr>
              <a:xfrm>
                <a:off x="302004" y="1359016"/>
                <a:ext cx="235695" cy="383677"/>
              </a:xfrm>
              <a:prstGeom prst="rect">
                <a:avLst/>
              </a:prstGeom>
              <a:noFill/>
            </p:spPr>
            <p:txBody>
              <a:bodyPr wrap="none" rtlCol="0">
                <a:spAutoFit/>
              </a:bodyPr>
              <a:lstStyle/>
              <a:p>
                <a:r>
                  <a:rPr lang="zh-CN" altLang="en-US" sz="1000" smtClean="0"/>
                  <a:t>手</a:t>
                </a:r>
                <a:endParaRPr lang="en-US" altLang="zh-CN" sz="1000" smtClean="0"/>
              </a:p>
              <a:p>
                <a:r>
                  <a:rPr lang="zh-CN" altLang="en-US" sz="1000" smtClean="0"/>
                  <a:t>册</a:t>
                </a:r>
                <a:endParaRPr lang="zh-CN" altLang="en-US" sz="1000"/>
              </a:p>
            </p:txBody>
          </p:sp>
          <p:sp>
            <p:nvSpPr>
              <p:cNvPr id="166" name="TextBox 165"/>
              <p:cNvSpPr txBox="1"/>
              <p:nvPr/>
            </p:nvSpPr>
            <p:spPr>
              <a:xfrm>
                <a:off x="527416" y="1367060"/>
                <a:ext cx="235695" cy="383677"/>
              </a:xfrm>
              <a:prstGeom prst="rect">
                <a:avLst/>
              </a:prstGeom>
              <a:noFill/>
            </p:spPr>
            <p:txBody>
              <a:bodyPr wrap="none" rtlCol="0">
                <a:spAutoFit/>
              </a:bodyPr>
              <a:lstStyle/>
              <a:p>
                <a:r>
                  <a:rPr lang="zh-CN" altLang="en-US" sz="1000" smtClean="0"/>
                  <a:t>桌</a:t>
                </a:r>
                <a:endParaRPr lang="en-US" altLang="zh-CN" sz="1000" smtClean="0"/>
              </a:p>
              <a:p>
                <a:r>
                  <a:rPr lang="zh-CN" altLang="en-US" sz="1000" smtClean="0"/>
                  <a:t>面</a:t>
                </a:r>
                <a:endParaRPr lang="zh-CN" altLang="en-US" sz="1000"/>
              </a:p>
            </p:txBody>
          </p:sp>
        </p:grpSp>
        <p:cxnSp>
          <p:nvCxnSpPr>
            <p:cNvPr id="100" name="直接箭头连接符 99"/>
            <p:cNvCxnSpPr>
              <a:stCxn id="98" idx="3"/>
              <a:endCxn id="165" idx="1"/>
            </p:cNvCxnSpPr>
            <p:nvPr/>
          </p:nvCxnSpPr>
          <p:spPr>
            <a:xfrm>
              <a:off x="593098" y="996683"/>
              <a:ext cx="413184" cy="498"/>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101" name="直接箭头连接符 100"/>
            <p:cNvCxnSpPr>
              <a:stCxn id="163" idx="3"/>
              <a:endCxn id="172" idx="1"/>
            </p:cNvCxnSpPr>
            <p:nvPr/>
          </p:nvCxnSpPr>
          <p:spPr>
            <a:xfrm flipV="1">
              <a:off x="1518009" y="738173"/>
              <a:ext cx="576823" cy="260235"/>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pic>
          <p:nvPicPr>
            <p:cNvPr id="102" name="图片 101" descr="person computer.png"/>
            <p:cNvPicPr>
              <a:picLocks noChangeAspect="1"/>
            </p:cNvPicPr>
            <p:nvPr/>
          </p:nvPicPr>
          <p:blipFill>
            <a:blip r:embed="rId1" cstate="print"/>
            <a:stretch>
              <a:fillRect/>
            </a:stretch>
          </p:blipFill>
          <p:spPr>
            <a:xfrm>
              <a:off x="299963" y="1434517"/>
              <a:ext cx="309912" cy="298789"/>
            </a:xfrm>
            <a:prstGeom prst="rect">
              <a:avLst/>
            </a:prstGeom>
          </p:spPr>
        </p:pic>
        <p:sp>
          <p:nvSpPr>
            <p:cNvPr id="103" name="TextBox 102"/>
            <p:cNvSpPr txBox="1"/>
            <p:nvPr/>
          </p:nvSpPr>
          <p:spPr>
            <a:xfrm>
              <a:off x="1431979" y="1784088"/>
              <a:ext cx="536686" cy="246221"/>
            </a:xfrm>
            <a:prstGeom prst="rect">
              <a:avLst/>
            </a:prstGeom>
            <a:noFill/>
          </p:spPr>
          <p:txBody>
            <a:bodyPr wrap="square" rtlCol="0">
              <a:spAutoFit/>
            </a:bodyPr>
            <a:lstStyle/>
            <a:p>
              <a:r>
                <a:rPr lang="en-US" altLang="zh-CN" sz="1000" b="1" dirty="0" smtClean="0">
                  <a:latin typeface="微软雅黑" panose="020B0503020204020204" pitchFamily="34" charset="-122"/>
                  <a:ea typeface="微软雅黑" panose="020B0503020204020204" pitchFamily="34" charset="-122"/>
                </a:rPr>
                <a:t>1~20</a:t>
              </a:r>
              <a:endParaRPr lang="zh-CN" altLang="en-US" sz="1000" b="1" dirty="0">
                <a:latin typeface="微软雅黑" panose="020B0503020204020204" pitchFamily="34" charset="-122"/>
                <a:ea typeface="微软雅黑" panose="020B0503020204020204" pitchFamily="34" charset="-122"/>
              </a:endParaRPr>
            </a:p>
          </p:txBody>
        </p:sp>
        <p:grpSp>
          <p:nvGrpSpPr>
            <p:cNvPr id="16" name="组合 187"/>
            <p:cNvGrpSpPr/>
            <p:nvPr/>
          </p:nvGrpSpPr>
          <p:grpSpPr>
            <a:xfrm>
              <a:off x="1006281" y="1392571"/>
              <a:ext cx="511727" cy="391721"/>
              <a:chOff x="302004" y="1359016"/>
              <a:chExt cx="511727" cy="391721"/>
            </a:xfrm>
          </p:grpSpPr>
          <p:sp>
            <p:nvSpPr>
              <p:cNvPr id="159" name="圆角矩形 158"/>
              <p:cNvSpPr/>
              <p:nvPr/>
            </p:nvSpPr>
            <p:spPr>
              <a:xfrm>
                <a:off x="327170" y="1367060"/>
                <a:ext cx="486561" cy="370044"/>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00"/>
              </a:p>
            </p:txBody>
          </p:sp>
          <p:cxnSp>
            <p:nvCxnSpPr>
              <p:cNvPr id="160" name="直接连接符 159"/>
              <p:cNvCxnSpPr/>
              <p:nvPr/>
            </p:nvCxnSpPr>
            <p:spPr>
              <a:xfrm>
                <a:off x="573610" y="1375105"/>
                <a:ext cx="0" cy="362000"/>
              </a:xfrm>
              <a:prstGeom prst="line">
                <a:avLst/>
              </a:prstGeom>
            </p:spPr>
            <p:style>
              <a:lnRef idx="2">
                <a:schemeClr val="dk1"/>
              </a:lnRef>
              <a:fillRef idx="1">
                <a:schemeClr val="lt1"/>
              </a:fillRef>
              <a:effectRef idx="0">
                <a:schemeClr val="dk1"/>
              </a:effectRef>
              <a:fontRef idx="minor">
                <a:schemeClr val="dk1"/>
              </a:fontRef>
            </p:style>
          </p:cxnSp>
          <p:sp>
            <p:nvSpPr>
              <p:cNvPr id="161" name="TextBox 160"/>
              <p:cNvSpPr txBox="1"/>
              <p:nvPr/>
            </p:nvSpPr>
            <p:spPr>
              <a:xfrm>
                <a:off x="302004" y="1359016"/>
                <a:ext cx="235695" cy="383677"/>
              </a:xfrm>
              <a:prstGeom prst="rect">
                <a:avLst/>
              </a:prstGeom>
              <a:noFill/>
            </p:spPr>
            <p:txBody>
              <a:bodyPr wrap="none" rtlCol="0">
                <a:spAutoFit/>
              </a:bodyPr>
              <a:lstStyle/>
              <a:p>
                <a:r>
                  <a:rPr lang="zh-CN" altLang="en-US" sz="1000" smtClean="0"/>
                  <a:t>手</a:t>
                </a:r>
                <a:endParaRPr lang="en-US" altLang="zh-CN" sz="1000" smtClean="0"/>
              </a:p>
              <a:p>
                <a:r>
                  <a:rPr lang="zh-CN" altLang="en-US" sz="1000" smtClean="0"/>
                  <a:t>册</a:t>
                </a:r>
                <a:endParaRPr lang="zh-CN" altLang="en-US" sz="1000"/>
              </a:p>
            </p:txBody>
          </p:sp>
          <p:sp>
            <p:nvSpPr>
              <p:cNvPr id="162" name="TextBox 161"/>
              <p:cNvSpPr txBox="1"/>
              <p:nvPr/>
            </p:nvSpPr>
            <p:spPr>
              <a:xfrm>
                <a:off x="527416" y="1367060"/>
                <a:ext cx="235695" cy="383677"/>
              </a:xfrm>
              <a:prstGeom prst="rect">
                <a:avLst/>
              </a:prstGeom>
              <a:noFill/>
            </p:spPr>
            <p:txBody>
              <a:bodyPr wrap="none" rtlCol="0">
                <a:spAutoFit/>
              </a:bodyPr>
              <a:lstStyle/>
              <a:p>
                <a:r>
                  <a:rPr lang="zh-CN" altLang="en-US" sz="1000" smtClean="0"/>
                  <a:t>桌</a:t>
                </a:r>
                <a:endParaRPr lang="en-US" altLang="zh-CN" sz="1000" smtClean="0"/>
              </a:p>
              <a:p>
                <a:r>
                  <a:rPr lang="zh-CN" altLang="en-US" sz="1000" smtClean="0"/>
                  <a:t>面</a:t>
                </a:r>
                <a:endParaRPr lang="zh-CN" altLang="en-US" sz="1000"/>
              </a:p>
            </p:txBody>
          </p:sp>
        </p:grpSp>
        <p:cxnSp>
          <p:nvCxnSpPr>
            <p:cNvPr id="105" name="直接箭头连接符 104"/>
            <p:cNvCxnSpPr>
              <a:stCxn id="102" idx="3"/>
              <a:endCxn id="161" idx="1"/>
            </p:cNvCxnSpPr>
            <p:nvPr/>
          </p:nvCxnSpPr>
          <p:spPr>
            <a:xfrm>
              <a:off x="609875" y="1583912"/>
              <a:ext cx="396406" cy="498"/>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106" name="直接箭头连接符 105"/>
            <p:cNvCxnSpPr>
              <a:stCxn id="159" idx="3"/>
              <a:endCxn id="176" idx="1"/>
            </p:cNvCxnSpPr>
            <p:nvPr/>
          </p:nvCxnSpPr>
          <p:spPr>
            <a:xfrm>
              <a:off x="1518008" y="1585637"/>
              <a:ext cx="575052" cy="310336"/>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pic>
          <p:nvPicPr>
            <p:cNvPr id="107" name="图片 106" descr="person computer.png"/>
            <p:cNvPicPr>
              <a:picLocks noChangeAspect="1"/>
            </p:cNvPicPr>
            <p:nvPr/>
          </p:nvPicPr>
          <p:blipFill>
            <a:blip r:embed="rId1" cstate="print"/>
            <a:stretch>
              <a:fillRect/>
            </a:stretch>
          </p:blipFill>
          <p:spPr>
            <a:xfrm>
              <a:off x="274797" y="2038525"/>
              <a:ext cx="309912" cy="298789"/>
            </a:xfrm>
            <a:prstGeom prst="rect">
              <a:avLst/>
            </a:prstGeom>
          </p:spPr>
        </p:pic>
        <p:grpSp>
          <p:nvGrpSpPr>
            <p:cNvPr id="17" name="组合 195"/>
            <p:cNvGrpSpPr/>
            <p:nvPr/>
          </p:nvGrpSpPr>
          <p:grpSpPr>
            <a:xfrm>
              <a:off x="1014671" y="1996579"/>
              <a:ext cx="511727" cy="391721"/>
              <a:chOff x="302004" y="1359016"/>
              <a:chExt cx="511727" cy="391721"/>
            </a:xfrm>
          </p:grpSpPr>
          <p:sp>
            <p:nvSpPr>
              <p:cNvPr id="155" name="圆角矩形 154"/>
              <p:cNvSpPr/>
              <p:nvPr/>
            </p:nvSpPr>
            <p:spPr>
              <a:xfrm>
                <a:off x="327170" y="1367060"/>
                <a:ext cx="486561" cy="370044"/>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00"/>
              </a:p>
            </p:txBody>
          </p:sp>
          <p:cxnSp>
            <p:nvCxnSpPr>
              <p:cNvPr id="156" name="直接连接符 155"/>
              <p:cNvCxnSpPr/>
              <p:nvPr/>
            </p:nvCxnSpPr>
            <p:spPr>
              <a:xfrm>
                <a:off x="573610" y="1375105"/>
                <a:ext cx="0" cy="362000"/>
              </a:xfrm>
              <a:prstGeom prst="line">
                <a:avLst/>
              </a:prstGeom>
            </p:spPr>
            <p:style>
              <a:lnRef idx="2">
                <a:schemeClr val="dk1"/>
              </a:lnRef>
              <a:fillRef idx="1">
                <a:schemeClr val="lt1"/>
              </a:fillRef>
              <a:effectRef idx="0">
                <a:schemeClr val="dk1"/>
              </a:effectRef>
              <a:fontRef idx="minor">
                <a:schemeClr val="dk1"/>
              </a:fontRef>
            </p:style>
          </p:cxnSp>
          <p:sp>
            <p:nvSpPr>
              <p:cNvPr id="157" name="TextBox 156"/>
              <p:cNvSpPr txBox="1"/>
              <p:nvPr/>
            </p:nvSpPr>
            <p:spPr>
              <a:xfrm>
                <a:off x="302004" y="1359016"/>
                <a:ext cx="235695" cy="383677"/>
              </a:xfrm>
              <a:prstGeom prst="rect">
                <a:avLst/>
              </a:prstGeom>
              <a:noFill/>
            </p:spPr>
            <p:txBody>
              <a:bodyPr wrap="none" rtlCol="0">
                <a:spAutoFit/>
              </a:bodyPr>
              <a:lstStyle/>
              <a:p>
                <a:r>
                  <a:rPr lang="zh-CN" altLang="en-US" sz="1000" smtClean="0"/>
                  <a:t>手</a:t>
                </a:r>
                <a:endParaRPr lang="en-US" altLang="zh-CN" sz="1000" smtClean="0"/>
              </a:p>
              <a:p>
                <a:r>
                  <a:rPr lang="zh-CN" altLang="en-US" sz="1000" smtClean="0"/>
                  <a:t>册</a:t>
                </a:r>
                <a:endParaRPr lang="zh-CN" altLang="en-US" sz="1000"/>
              </a:p>
            </p:txBody>
          </p:sp>
          <p:sp>
            <p:nvSpPr>
              <p:cNvPr id="158" name="TextBox 157"/>
              <p:cNvSpPr txBox="1"/>
              <p:nvPr/>
            </p:nvSpPr>
            <p:spPr>
              <a:xfrm>
                <a:off x="527416" y="1367060"/>
                <a:ext cx="235695" cy="383677"/>
              </a:xfrm>
              <a:prstGeom prst="rect">
                <a:avLst/>
              </a:prstGeom>
              <a:noFill/>
            </p:spPr>
            <p:txBody>
              <a:bodyPr wrap="none" rtlCol="0">
                <a:spAutoFit/>
              </a:bodyPr>
              <a:lstStyle/>
              <a:p>
                <a:r>
                  <a:rPr lang="zh-CN" altLang="en-US" sz="1000" smtClean="0"/>
                  <a:t>桌</a:t>
                </a:r>
                <a:endParaRPr lang="en-US" altLang="zh-CN" sz="1000" smtClean="0"/>
              </a:p>
              <a:p>
                <a:r>
                  <a:rPr lang="zh-CN" altLang="en-US" sz="1000" smtClean="0"/>
                  <a:t>面</a:t>
                </a:r>
                <a:endParaRPr lang="zh-CN" altLang="en-US" sz="1000"/>
              </a:p>
            </p:txBody>
          </p:sp>
        </p:grpSp>
        <p:cxnSp>
          <p:nvCxnSpPr>
            <p:cNvPr id="109" name="直接箭头连接符 108"/>
            <p:cNvCxnSpPr>
              <a:stCxn id="107" idx="3"/>
              <a:endCxn id="157" idx="1"/>
            </p:cNvCxnSpPr>
            <p:nvPr/>
          </p:nvCxnSpPr>
          <p:spPr>
            <a:xfrm>
              <a:off x="584709" y="2187920"/>
              <a:ext cx="429962" cy="498"/>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110" name="直接箭头连接符 109"/>
            <p:cNvCxnSpPr>
              <a:stCxn id="155" idx="3"/>
              <a:endCxn id="176" idx="1"/>
            </p:cNvCxnSpPr>
            <p:nvPr/>
          </p:nvCxnSpPr>
          <p:spPr>
            <a:xfrm flipV="1">
              <a:off x="1526398" y="1895973"/>
              <a:ext cx="566662" cy="293672"/>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111" name="TextBox 110"/>
            <p:cNvSpPr txBox="1"/>
            <p:nvPr/>
          </p:nvSpPr>
          <p:spPr>
            <a:xfrm>
              <a:off x="578443" y="377504"/>
              <a:ext cx="497252" cy="523220"/>
            </a:xfrm>
            <a:prstGeom prst="rect">
              <a:avLst/>
            </a:prstGeom>
            <a:noFill/>
          </p:spPr>
          <p:txBody>
            <a:bodyPr wrap="square" rtlCol="0">
              <a:spAutoFit/>
            </a:bodyPr>
            <a:lstStyle/>
            <a:p>
              <a:r>
                <a:rPr lang="en-US" altLang="zh-CN" sz="2800" smtClean="0"/>
                <a:t>...</a:t>
              </a:r>
              <a:endParaRPr lang="zh-CN" altLang="en-US" sz="2800"/>
            </a:p>
          </p:txBody>
        </p:sp>
        <p:grpSp>
          <p:nvGrpSpPr>
            <p:cNvPr id="18" name="组合 326"/>
            <p:cNvGrpSpPr/>
            <p:nvPr/>
          </p:nvGrpSpPr>
          <p:grpSpPr>
            <a:xfrm>
              <a:off x="2093060" y="3053595"/>
              <a:ext cx="1396760" cy="1476461"/>
              <a:chOff x="2000781" y="578842"/>
              <a:chExt cx="1396760" cy="1476461"/>
            </a:xfrm>
          </p:grpSpPr>
          <p:sp>
            <p:nvSpPr>
              <p:cNvPr id="149" name="矩形 148"/>
              <p:cNvSpPr/>
              <p:nvPr/>
            </p:nvSpPr>
            <p:spPr>
              <a:xfrm>
                <a:off x="2013186" y="591590"/>
                <a:ext cx="1384355" cy="1453092"/>
              </a:xfrm>
              <a:prstGeom prst="rect">
                <a:avLst/>
              </a:prstGeom>
              <a:solidFill>
                <a:schemeClr val="tx1">
                  <a:lumMod val="75000"/>
                  <a:lumOff val="2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50" name="矩形 149"/>
              <p:cNvSpPr/>
              <p:nvPr/>
            </p:nvSpPr>
            <p:spPr>
              <a:xfrm>
                <a:off x="2002553" y="578842"/>
                <a:ext cx="876643" cy="31866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tx1"/>
                    </a:solidFill>
                    <a:latin typeface="微软雅黑" panose="020B0503020204020204" pitchFamily="34" charset="-122"/>
                    <a:ea typeface="微软雅黑" panose="020B0503020204020204" pitchFamily="34" charset="-122"/>
                  </a:rPr>
                  <a:t>虚拟机  </a:t>
                </a:r>
                <a:r>
                  <a:rPr lang="en-US" altLang="zh-CN" sz="1100" dirty="0" smtClean="0">
                    <a:solidFill>
                      <a:schemeClr val="tx1"/>
                    </a:solidFill>
                    <a:latin typeface="微软雅黑" panose="020B0503020204020204" pitchFamily="34" charset="-122"/>
                    <a:ea typeface="微软雅黑" panose="020B0503020204020204" pitchFamily="34" charset="-122"/>
                  </a:rPr>
                  <a:t>1</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151" name="圆柱形 150"/>
              <p:cNvSpPr/>
              <p:nvPr/>
            </p:nvSpPr>
            <p:spPr>
              <a:xfrm>
                <a:off x="2942110" y="1015926"/>
                <a:ext cx="403949" cy="637320"/>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latin typeface="微软雅黑" panose="020B0503020204020204" pitchFamily="34" charset="-122"/>
                    <a:ea typeface="微软雅黑" panose="020B0503020204020204" pitchFamily="34" charset="-122"/>
                  </a:rPr>
                  <a:t>存储</a:t>
                </a:r>
                <a:endParaRPr lang="zh-CN" altLang="en-US" sz="1100" dirty="0">
                  <a:latin typeface="微软雅黑" panose="020B0503020204020204" pitchFamily="34" charset="-122"/>
                  <a:ea typeface="微软雅黑" panose="020B0503020204020204" pitchFamily="34" charset="-122"/>
                </a:endParaRPr>
              </a:p>
            </p:txBody>
          </p:sp>
          <p:sp>
            <p:nvSpPr>
              <p:cNvPr id="152" name="矩形 151"/>
              <p:cNvSpPr/>
              <p:nvPr/>
            </p:nvSpPr>
            <p:spPr>
              <a:xfrm>
                <a:off x="2000782" y="972324"/>
                <a:ext cx="876643" cy="31866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tx1"/>
                    </a:solidFill>
                    <a:latin typeface="微软雅黑" panose="020B0503020204020204" pitchFamily="34" charset="-122"/>
                    <a:ea typeface="微软雅黑" panose="020B0503020204020204" pitchFamily="34" charset="-122"/>
                  </a:rPr>
                  <a:t>虚拟机  </a:t>
                </a:r>
                <a:r>
                  <a:rPr lang="en-US" altLang="zh-CN" sz="1100" dirty="0" smtClean="0">
                    <a:solidFill>
                      <a:schemeClr val="tx1"/>
                    </a:solidFill>
                    <a:latin typeface="微软雅黑" panose="020B0503020204020204" pitchFamily="34" charset="-122"/>
                    <a:ea typeface="微软雅黑" panose="020B0503020204020204" pitchFamily="34" charset="-122"/>
                  </a:rPr>
                  <a:t>2</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153" name="矩形 152"/>
              <p:cNvSpPr/>
              <p:nvPr/>
            </p:nvSpPr>
            <p:spPr>
              <a:xfrm>
                <a:off x="2000782" y="1354248"/>
                <a:ext cx="876643" cy="31866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tx1"/>
                    </a:solidFill>
                    <a:latin typeface="微软雅黑" panose="020B0503020204020204" pitchFamily="34" charset="-122"/>
                    <a:ea typeface="微软雅黑" panose="020B0503020204020204" pitchFamily="34" charset="-122"/>
                  </a:rPr>
                  <a:t>虚拟机</a:t>
                </a:r>
                <a:r>
                  <a:rPr lang="en-US" altLang="zh-CN" sz="1100" dirty="0" smtClean="0">
                    <a:solidFill>
                      <a:schemeClr val="tx1"/>
                    </a:solidFill>
                    <a:latin typeface="微软雅黑" panose="020B0503020204020204" pitchFamily="34" charset="-122"/>
                    <a:ea typeface="微软雅黑" panose="020B0503020204020204" pitchFamily="34" charset="-122"/>
                  </a:rPr>
                  <a:t>...</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154" name="矩形 153"/>
              <p:cNvSpPr/>
              <p:nvPr/>
            </p:nvSpPr>
            <p:spPr>
              <a:xfrm>
                <a:off x="2000781" y="1736642"/>
                <a:ext cx="876643" cy="31866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tx1"/>
                    </a:solidFill>
                    <a:latin typeface="微软雅黑" panose="020B0503020204020204" pitchFamily="34" charset="-122"/>
                    <a:ea typeface="微软雅黑" panose="020B0503020204020204" pitchFamily="34" charset="-122"/>
                  </a:rPr>
                  <a:t>虚拟机 </a:t>
                </a:r>
                <a:r>
                  <a:rPr lang="en-US" altLang="zh-CN" sz="1100" dirty="0" smtClean="0">
                    <a:solidFill>
                      <a:schemeClr val="tx1"/>
                    </a:solidFill>
                    <a:latin typeface="微软雅黑" panose="020B0503020204020204" pitchFamily="34" charset="-122"/>
                    <a:ea typeface="微软雅黑" panose="020B0503020204020204" pitchFamily="34" charset="-122"/>
                  </a:rPr>
                  <a:t>15</a:t>
                </a:r>
                <a:endParaRPr lang="zh-CN" altLang="en-US" sz="1100" dirty="0">
                  <a:solidFill>
                    <a:schemeClr val="tx1"/>
                  </a:solidFill>
                  <a:latin typeface="微软雅黑" panose="020B0503020204020204" pitchFamily="34" charset="-122"/>
                  <a:ea typeface="微软雅黑" panose="020B0503020204020204" pitchFamily="34" charset="-122"/>
                </a:endParaRPr>
              </a:p>
            </p:txBody>
          </p:sp>
        </p:grpSp>
        <p:pic>
          <p:nvPicPr>
            <p:cNvPr id="113" name="图片 112" descr="person computer.png"/>
            <p:cNvPicPr>
              <a:picLocks noChangeAspect="1"/>
            </p:cNvPicPr>
            <p:nvPr/>
          </p:nvPicPr>
          <p:blipFill>
            <a:blip r:embed="rId1" cstate="print"/>
            <a:stretch>
              <a:fillRect/>
            </a:stretch>
          </p:blipFill>
          <p:spPr>
            <a:xfrm>
              <a:off x="299963" y="2785145"/>
              <a:ext cx="309912" cy="298789"/>
            </a:xfrm>
            <a:prstGeom prst="rect">
              <a:avLst/>
            </a:prstGeom>
          </p:spPr>
        </p:pic>
        <p:sp>
          <p:nvSpPr>
            <p:cNvPr id="114" name="TextBox 113"/>
            <p:cNvSpPr txBox="1"/>
            <p:nvPr/>
          </p:nvSpPr>
          <p:spPr>
            <a:xfrm>
              <a:off x="1464908" y="3084382"/>
              <a:ext cx="536686" cy="246221"/>
            </a:xfrm>
            <a:prstGeom prst="rect">
              <a:avLst/>
            </a:prstGeom>
            <a:noFill/>
          </p:spPr>
          <p:txBody>
            <a:bodyPr wrap="square" rtlCol="0">
              <a:spAutoFit/>
            </a:bodyPr>
            <a:lstStyle/>
            <a:p>
              <a:r>
                <a:rPr lang="en-US" altLang="zh-CN" sz="1000" b="1" dirty="0" smtClean="0">
                  <a:latin typeface="微软雅黑" panose="020B0503020204020204" pitchFamily="34" charset="-122"/>
                  <a:ea typeface="微软雅黑" panose="020B0503020204020204" pitchFamily="34" charset="-122"/>
                </a:rPr>
                <a:t>1~20</a:t>
              </a:r>
              <a:endParaRPr lang="zh-CN" altLang="en-US" sz="1000" b="1" dirty="0">
                <a:latin typeface="微软雅黑" panose="020B0503020204020204" pitchFamily="34" charset="-122"/>
                <a:ea typeface="微软雅黑" panose="020B0503020204020204" pitchFamily="34" charset="-122"/>
              </a:endParaRPr>
            </a:p>
          </p:txBody>
        </p:sp>
        <p:sp>
          <p:nvSpPr>
            <p:cNvPr id="115" name="TextBox 114"/>
            <p:cNvSpPr txBox="1"/>
            <p:nvPr/>
          </p:nvSpPr>
          <p:spPr>
            <a:xfrm>
              <a:off x="2048012" y="4572281"/>
              <a:ext cx="1686186" cy="276999"/>
            </a:xfrm>
            <a:prstGeom prst="rect">
              <a:avLst/>
            </a:prstGeom>
            <a:noFill/>
          </p:spPr>
          <p:txBody>
            <a:bodyPr wrap="square" rtlCol="0">
              <a:spAutoFit/>
            </a:bodyPr>
            <a:lstStyle/>
            <a:p>
              <a:r>
                <a:rPr lang="zh-CN" altLang="en-US" sz="1200" b="1" smtClean="0">
                  <a:latin typeface="微软雅黑" panose="020B0503020204020204" pitchFamily="34" charset="-122"/>
                  <a:ea typeface="微软雅黑" panose="020B0503020204020204" pitchFamily="34" charset="-122"/>
                </a:rPr>
                <a:t>课程</a:t>
              </a:r>
              <a:r>
                <a:rPr lang="en-US" altLang="zh-CN" sz="1200" b="1" smtClean="0">
                  <a:latin typeface="微软雅黑" panose="020B0503020204020204" pitchFamily="34" charset="-122"/>
                  <a:ea typeface="微软雅黑" panose="020B0503020204020204" pitchFamily="34" charset="-122"/>
                </a:rPr>
                <a:t>2-</a:t>
              </a:r>
              <a:r>
                <a:rPr lang="zh-CN" altLang="en-US" sz="1200" b="1" smtClean="0">
                  <a:latin typeface="微软雅黑" panose="020B0503020204020204" pitchFamily="34" charset="-122"/>
                  <a:ea typeface="微软雅黑" panose="020B0503020204020204" pitchFamily="34" charset="-122"/>
                </a:rPr>
                <a:t>桌面</a:t>
              </a:r>
              <a:r>
                <a:rPr lang="zh-CN" altLang="en-US" sz="1200" b="1" dirty="0" smtClean="0">
                  <a:latin typeface="微软雅黑" panose="020B0503020204020204" pitchFamily="34" charset="-122"/>
                  <a:ea typeface="微软雅黑" panose="020B0503020204020204" pitchFamily="34" charset="-122"/>
                </a:rPr>
                <a:t>服务器</a:t>
              </a:r>
              <a:endParaRPr lang="zh-CN" altLang="en-US" sz="1200" b="1" dirty="0">
                <a:latin typeface="微软雅黑" panose="020B0503020204020204" pitchFamily="34" charset="-122"/>
                <a:ea typeface="微软雅黑" panose="020B0503020204020204" pitchFamily="34" charset="-122"/>
              </a:endParaRPr>
            </a:p>
          </p:txBody>
        </p:sp>
        <p:grpSp>
          <p:nvGrpSpPr>
            <p:cNvPr id="19" name="组合 141"/>
            <p:cNvGrpSpPr/>
            <p:nvPr/>
          </p:nvGrpSpPr>
          <p:grpSpPr>
            <a:xfrm>
              <a:off x="1006281" y="2743199"/>
              <a:ext cx="511727" cy="391721"/>
              <a:chOff x="302004" y="1359016"/>
              <a:chExt cx="511727" cy="391721"/>
            </a:xfrm>
          </p:grpSpPr>
          <p:sp>
            <p:nvSpPr>
              <p:cNvPr id="145" name="圆角矩形 144"/>
              <p:cNvSpPr/>
              <p:nvPr/>
            </p:nvSpPr>
            <p:spPr>
              <a:xfrm>
                <a:off x="327170" y="1367060"/>
                <a:ext cx="486561" cy="370044"/>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00"/>
              </a:p>
            </p:txBody>
          </p:sp>
          <p:cxnSp>
            <p:nvCxnSpPr>
              <p:cNvPr id="146" name="直接连接符 145"/>
              <p:cNvCxnSpPr/>
              <p:nvPr/>
            </p:nvCxnSpPr>
            <p:spPr>
              <a:xfrm>
                <a:off x="573610" y="1375105"/>
                <a:ext cx="0" cy="362000"/>
              </a:xfrm>
              <a:prstGeom prst="line">
                <a:avLst/>
              </a:prstGeom>
            </p:spPr>
            <p:style>
              <a:lnRef idx="2">
                <a:schemeClr val="dk1"/>
              </a:lnRef>
              <a:fillRef idx="1">
                <a:schemeClr val="lt1"/>
              </a:fillRef>
              <a:effectRef idx="0">
                <a:schemeClr val="dk1"/>
              </a:effectRef>
              <a:fontRef idx="minor">
                <a:schemeClr val="dk1"/>
              </a:fontRef>
            </p:style>
          </p:cxnSp>
          <p:sp>
            <p:nvSpPr>
              <p:cNvPr id="147" name="TextBox 146"/>
              <p:cNvSpPr txBox="1"/>
              <p:nvPr/>
            </p:nvSpPr>
            <p:spPr>
              <a:xfrm>
                <a:off x="302004" y="1359016"/>
                <a:ext cx="235695" cy="383677"/>
              </a:xfrm>
              <a:prstGeom prst="rect">
                <a:avLst/>
              </a:prstGeom>
              <a:noFill/>
            </p:spPr>
            <p:txBody>
              <a:bodyPr wrap="none" rtlCol="0">
                <a:spAutoFit/>
              </a:bodyPr>
              <a:lstStyle/>
              <a:p>
                <a:r>
                  <a:rPr lang="zh-CN" altLang="en-US" sz="1000" smtClean="0"/>
                  <a:t>手</a:t>
                </a:r>
                <a:endParaRPr lang="en-US" altLang="zh-CN" sz="1000" smtClean="0"/>
              </a:p>
              <a:p>
                <a:r>
                  <a:rPr lang="zh-CN" altLang="en-US" sz="1000" smtClean="0"/>
                  <a:t>册</a:t>
                </a:r>
                <a:endParaRPr lang="zh-CN" altLang="en-US" sz="1000"/>
              </a:p>
            </p:txBody>
          </p:sp>
          <p:sp>
            <p:nvSpPr>
              <p:cNvPr id="148" name="TextBox 147"/>
              <p:cNvSpPr txBox="1"/>
              <p:nvPr/>
            </p:nvSpPr>
            <p:spPr>
              <a:xfrm>
                <a:off x="527416" y="1367060"/>
                <a:ext cx="235695" cy="383677"/>
              </a:xfrm>
              <a:prstGeom prst="rect">
                <a:avLst/>
              </a:prstGeom>
              <a:noFill/>
            </p:spPr>
            <p:txBody>
              <a:bodyPr wrap="none" rtlCol="0">
                <a:spAutoFit/>
              </a:bodyPr>
              <a:lstStyle/>
              <a:p>
                <a:r>
                  <a:rPr lang="zh-CN" altLang="en-US" sz="1000" smtClean="0"/>
                  <a:t>桌</a:t>
                </a:r>
                <a:endParaRPr lang="en-US" altLang="zh-CN" sz="1000" smtClean="0"/>
              </a:p>
              <a:p>
                <a:r>
                  <a:rPr lang="zh-CN" altLang="en-US" sz="1000" smtClean="0"/>
                  <a:t>面</a:t>
                </a:r>
                <a:endParaRPr lang="zh-CN" altLang="en-US" sz="1000"/>
              </a:p>
            </p:txBody>
          </p:sp>
        </p:grpSp>
        <p:cxnSp>
          <p:nvCxnSpPr>
            <p:cNvPr id="117" name="直接箭头连接符 116"/>
            <p:cNvCxnSpPr>
              <a:stCxn id="113" idx="3"/>
              <a:endCxn id="147" idx="1"/>
            </p:cNvCxnSpPr>
            <p:nvPr/>
          </p:nvCxnSpPr>
          <p:spPr>
            <a:xfrm>
              <a:off x="609875" y="2934540"/>
              <a:ext cx="396406" cy="498"/>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118" name="直接箭头连接符 117"/>
            <p:cNvCxnSpPr>
              <a:stCxn id="145" idx="3"/>
              <a:endCxn id="150" idx="1"/>
            </p:cNvCxnSpPr>
            <p:nvPr/>
          </p:nvCxnSpPr>
          <p:spPr>
            <a:xfrm>
              <a:off x="1518008" y="2936265"/>
              <a:ext cx="576824" cy="276661"/>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pic>
          <p:nvPicPr>
            <p:cNvPr id="119" name="图片 118" descr="person computer.png"/>
            <p:cNvPicPr>
              <a:picLocks noChangeAspect="1"/>
            </p:cNvPicPr>
            <p:nvPr/>
          </p:nvPicPr>
          <p:blipFill>
            <a:blip r:embed="rId1" cstate="print"/>
            <a:stretch>
              <a:fillRect/>
            </a:stretch>
          </p:blipFill>
          <p:spPr>
            <a:xfrm>
              <a:off x="283186" y="3322041"/>
              <a:ext cx="309912" cy="298789"/>
            </a:xfrm>
            <a:prstGeom prst="rect">
              <a:avLst/>
            </a:prstGeom>
          </p:spPr>
        </p:pic>
        <p:grpSp>
          <p:nvGrpSpPr>
            <p:cNvPr id="20" name="组合 153"/>
            <p:cNvGrpSpPr/>
            <p:nvPr/>
          </p:nvGrpSpPr>
          <p:grpSpPr>
            <a:xfrm>
              <a:off x="1006282" y="3280095"/>
              <a:ext cx="511727" cy="391721"/>
              <a:chOff x="302004" y="1359016"/>
              <a:chExt cx="511727" cy="391721"/>
            </a:xfrm>
          </p:grpSpPr>
          <p:sp>
            <p:nvSpPr>
              <p:cNvPr id="141" name="圆角矩形 140"/>
              <p:cNvSpPr/>
              <p:nvPr/>
            </p:nvSpPr>
            <p:spPr>
              <a:xfrm>
                <a:off x="327170" y="1367060"/>
                <a:ext cx="486561" cy="370044"/>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00"/>
              </a:p>
            </p:txBody>
          </p:sp>
          <p:cxnSp>
            <p:nvCxnSpPr>
              <p:cNvPr id="142" name="直接连接符 141"/>
              <p:cNvCxnSpPr/>
              <p:nvPr/>
            </p:nvCxnSpPr>
            <p:spPr>
              <a:xfrm>
                <a:off x="573610" y="1375105"/>
                <a:ext cx="0" cy="362000"/>
              </a:xfrm>
              <a:prstGeom prst="line">
                <a:avLst/>
              </a:prstGeom>
            </p:spPr>
            <p:style>
              <a:lnRef idx="2">
                <a:schemeClr val="dk1"/>
              </a:lnRef>
              <a:fillRef idx="1">
                <a:schemeClr val="lt1"/>
              </a:fillRef>
              <a:effectRef idx="0">
                <a:schemeClr val="dk1"/>
              </a:effectRef>
              <a:fontRef idx="minor">
                <a:schemeClr val="dk1"/>
              </a:fontRef>
            </p:style>
          </p:cxnSp>
          <p:sp>
            <p:nvSpPr>
              <p:cNvPr id="143" name="TextBox 142"/>
              <p:cNvSpPr txBox="1"/>
              <p:nvPr/>
            </p:nvSpPr>
            <p:spPr>
              <a:xfrm>
                <a:off x="302004" y="1359016"/>
                <a:ext cx="235695" cy="383677"/>
              </a:xfrm>
              <a:prstGeom prst="rect">
                <a:avLst/>
              </a:prstGeom>
              <a:noFill/>
            </p:spPr>
            <p:txBody>
              <a:bodyPr wrap="none" rtlCol="0">
                <a:spAutoFit/>
              </a:bodyPr>
              <a:lstStyle/>
              <a:p>
                <a:r>
                  <a:rPr lang="zh-CN" altLang="en-US" sz="1000" smtClean="0"/>
                  <a:t>手</a:t>
                </a:r>
                <a:endParaRPr lang="en-US" altLang="zh-CN" sz="1000" smtClean="0"/>
              </a:p>
              <a:p>
                <a:r>
                  <a:rPr lang="zh-CN" altLang="en-US" sz="1000" smtClean="0"/>
                  <a:t>册</a:t>
                </a:r>
                <a:endParaRPr lang="zh-CN" altLang="en-US" sz="1000"/>
              </a:p>
            </p:txBody>
          </p:sp>
          <p:sp>
            <p:nvSpPr>
              <p:cNvPr id="144" name="TextBox 143"/>
              <p:cNvSpPr txBox="1"/>
              <p:nvPr/>
            </p:nvSpPr>
            <p:spPr>
              <a:xfrm>
                <a:off x="527416" y="1367060"/>
                <a:ext cx="235695" cy="383677"/>
              </a:xfrm>
              <a:prstGeom prst="rect">
                <a:avLst/>
              </a:prstGeom>
              <a:noFill/>
            </p:spPr>
            <p:txBody>
              <a:bodyPr wrap="none" rtlCol="0">
                <a:spAutoFit/>
              </a:bodyPr>
              <a:lstStyle/>
              <a:p>
                <a:r>
                  <a:rPr lang="zh-CN" altLang="en-US" sz="1000" smtClean="0"/>
                  <a:t>桌</a:t>
                </a:r>
                <a:endParaRPr lang="en-US" altLang="zh-CN" sz="1000" smtClean="0"/>
              </a:p>
              <a:p>
                <a:r>
                  <a:rPr lang="zh-CN" altLang="en-US" sz="1000" smtClean="0"/>
                  <a:t>面</a:t>
                </a:r>
                <a:endParaRPr lang="zh-CN" altLang="en-US" sz="1000"/>
              </a:p>
            </p:txBody>
          </p:sp>
        </p:grpSp>
        <p:cxnSp>
          <p:nvCxnSpPr>
            <p:cNvPr id="121" name="直接箭头连接符 120"/>
            <p:cNvCxnSpPr>
              <a:stCxn id="119" idx="3"/>
              <a:endCxn id="143" idx="1"/>
            </p:cNvCxnSpPr>
            <p:nvPr/>
          </p:nvCxnSpPr>
          <p:spPr>
            <a:xfrm>
              <a:off x="593098" y="3471436"/>
              <a:ext cx="413184" cy="498"/>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122" name="直接箭头连接符 121"/>
            <p:cNvCxnSpPr>
              <a:stCxn id="141" idx="3"/>
              <a:endCxn id="150" idx="1"/>
            </p:cNvCxnSpPr>
            <p:nvPr/>
          </p:nvCxnSpPr>
          <p:spPr>
            <a:xfrm flipV="1">
              <a:off x="1518009" y="3212926"/>
              <a:ext cx="576823" cy="260235"/>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pic>
          <p:nvPicPr>
            <p:cNvPr id="123" name="图片 122" descr="person computer.png"/>
            <p:cNvPicPr>
              <a:picLocks noChangeAspect="1"/>
            </p:cNvPicPr>
            <p:nvPr/>
          </p:nvPicPr>
          <p:blipFill>
            <a:blip r:embed="rId1" cstate="print"/>
            <a:stretch>
              <a:fillRect/>
            </a:stretch>
          </p:blipFill>
          <p:spPr>
            <a:xfrm>
              <a:off x="299963" y="3909270"/>
              <a:ext cx="309912" cy="298789"/>
            </a:xfrm>
            <a:prstGeom prst="rect">
              <a:avLst/>
            </a:prstGeom>
          </p:spPr>
        </p:pic>
        <p:sp>
          <p:nvSpPr>
            <p:cNvPr id="124" name="TextBox 123"/>
            <p:cNvSpPr txBox="1"/>
            <p:nvPr/>
          </p:nvSpPr>
          <p:spPr>
            <a:xfrm>
              <a:off x="1431979" y="4258841"/>
              <a:ext cx="536686" cy="246221"/>
            </a:xfrm>
            <a:prstGeom prst="rect">
              <a:avLst/>
            </a:prstGeom>
            <a:noFill/>
          </p:spPr>
          <p:txBody>
            <a:bodyPr wrap="square" rtlCol="0">
              <a:spAutoFit/>
            </a:bodyPr>
            <a:lstStyle/>
            <a:p>
              <a:r>
                <a:rPr lang="en-US" altLang="zh-CN" sz="1000" b="1" dirty="0" smtClean="0">
                  <a:latin typeface="微软雅黑" panose="020B0503020204020204" pitchFamily="34" charset="-122"/>
                  <a:ea typeface="微软雅黑" panose="020B0503020204020204" pitchFamily="34" charset="-122"/>
                </a:rPr>
                <a:t>1~20</a:t>
              </a:r>
              <a:endParaRPr lang="zh-CN" altLang="en-US" sz="1000" b="1" dirty="0">
                <a:latin typeface="微软雅黑" panose="020B0503020204020204" pitchFamily="34" charset="-122"/>
                <a:ea typeface="微软雅黑" panose="020B0503020204020204" pitchFamily="34" charset="-122"/>
              </a:endParaRPr>
            </a:p>
          </p:txBody>
        </p:sp>
        <p:grpSp>
          <p:nvGrpSpPr>
            <p:cNvPr id="21" name="组合 187"/>
            <p:cNvGrpSpPr/>
            <p:nvPr/>
          </p:nvGrpSpPr>
          <p:grpSpPr>
            <a:xfrm>
              <a:off x="1006281" y="3867324"/>
              <a:ext cx="511727" cy="391721"/>
              <a:chOff x="302004" y="1359016"/>
              <a:chExt cx="511727" cy="391721"/>
            </a:xfrm>
          </p:grpSpPr>
          <p:sp>
            <p:nvSpPr>
              <p:cNvPr id="137" name="圆角矩形 136"/>
              <p:cNvSpPr/>
              <p:nvPr/>
            </p:nvSpPr>
            <p:spPr>
              <a:xfrm>
                <a:off x="327170" y="1367060"/>
                <a:ext cx="486561" cy="370044"/>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00"/>
              </a:p>
            </p:txBody>
          </p:sp>
          <p:cxnSp>
            <p:nvCxnSpPr>
              <p:cNvPr id="138" name="直接连接符 137"/>
              <p:cNvCxnSpPr/>
              <p:nvPr/>
            </p:nvCxnSpPr>
            <p:spPr>
              <a:xfrm>
                <a:off x="573610" y="1375105"/>
                <a:ext cx="0" cy="362000"/>
              </a:xfrm>
              <a:prstGeom prst="line">
                <a:avLst/>
              </a:prstGeom>
            </p:spPr>
            <p:style>
              <a:lnRef idx="2">
                <a:schemeClr val="dk1"/>
              </a:lnRef>
              <a:fillRef idx="1">
                <a:schemeClr val="lt1"/>
              </a:fillRef>
              <a:effectRef idx="0">
                <a:schemeClr val="dk1"/>
              </a:effectRef>
              <a:fontRef idx="minor">
                <a:schemeClr val="dk1"/>
              </a:fontRef>
            </p:style>
          </p:cxnSp>
          <p:sp>
            <p:nvSpPr>
              <p:cNvPr id="139" name="TextBox 138"/>
              <p:cNvSpPr txBox="1"/>
              <p:nvPr/>
            </p:nvSpPr>
            <p:spPr>
              <a:xfrm>
                <a:off x="302004" y="1359016"/>
                <a:ext cx="235695" cy="383677"/>
              </a:xfrm>
              <a:prstGeom prst="rect">
                <a:avLst/>
              </a:prstGeom>
              <a:noFill/>
            </p:spPr>
            <p:txBody>
              <a:bodyPr wrap="none" rtlCol="0">
                <a:spAutoFit/>
              </a:bodyPr>
              <a:lstStyle/>
              <a:p>
                <a:r>
                  <a:rPr lang="zh-CN" altLang="en-US" sz="1000" smtClean="0"/>
                  <a:t>手</a:t>
                </a:r>
                <a:endParaRPr lang="en-US" altLang="zh-CN" sz="1000" smtClean="0"/>
              </a:p>
              <a:p>
                <a:r>
                  <a:rPr lang="zh-CN" altLang="en-US" sz="1000" smtClean="0"/>
                  <a:t>册</a:t>
                </a:r>
                <a:endParaRPr lang="zh-CN" altLang="en-US" sz="1000"/>
              </a:p>
            </p:txBody>
          </p:sp>
          <p:sp>
            <p:nvSpPr>
              <p:cNvPr id="140" name="TextBox 139"/>
              <p:cNvSpPr txBox="1"/>
              <p:nvPr/>
            </p:nvSpPr>
            <p:spPr>
              <a:xfrm>
                <a:off x="527416" y="1367060"/>
                <a:ext cx="235695" cy="383677"/>
              </a:xfrm>
              <a:prstGeom prst="rect">
                <a:avLst/>
              </a:prstGeom>
              <a:noFill/>
            </p:spPr>
            <p:txBody>
              <a:bodyPr wrap="none" rtlCol="0">
                <a:spAutoFit/>
              </a:bodyPr>
              <a:lstStyle/>
              <a:p>
                <a:r>
                  <a:rPr lang="zh-CN" altLang="en-US" sz="1000" smtClean="0"/>
                  <a:t>桌</a:t>
                </a:r>
                <a:endParaRPr lang="en-US" altLang="zh-CN" sz="1000" smtClean="0"/>
              </a:p>
              <a:p>
                <a:r>
                  <a:rPr lang="zh-CN" altLang="en-US" sz="1000" smtClean="0"/>
                  <a:t>面</a:t>
                </a:r>
                <a:endParaRPr lang="zh-CN" altLang="en-US" sz="1000"/>
              </a:p>
            </p:txBody>
          </p:sp>
        </p:grpSp>
        <p:cxnSp>
          <p:nvCxnSpPr>
            <p:cNvPr id="126" name="直接箭头连接符 125"/>
            <p:cNvCxnSpPr>
              <a:stCxn id="123" idx="3"/>
              <a:endCxn id="139" idx="1"/>
            </p:cNvCxnSpPr>
            <p:nvPr/>
          </p:nvCxnSpPr>
          <p:spPr>
            <a:xfrm>
              <a:off x="609875" y="4058665"/>
              <a:ext cx="396406" cy="498"/>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127" name="直接箭头连接符 126"/>
            <p:cNvCxnSpPr>
              <a:stCxn id="137" idx="3"/>
              <a:endCxn id="154" idx="1"/>
            </p:cNvCxnSpPr>
            <p:nvPr/>
          </p:nvCxnSpPr>
          <p:spPr>
            <a:xfrm>
              <a:off x="1518008" y="4060390"/>
              <a:ext cx="575052" cy="310336"/>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pic>
          <p:nvPicPr>
            <p:cNvPr id="128" name="图片 127" descr="person computer.png"/>
            <p:cNvPicPr>
              <a:picLocks noChangeAspect="1"/>
            </p:cNvPicPr>
            <p:nvPr/>
          </p:nvPicPr>
          <p:blipFill>
            <a:blip r:embed="rId1" cstate="print"/>
            <a:stretch>
              <a:fillRect/>
            </a:stretch>
          </p:blipFill>
          <p:spPr>
            <a:xfrm>
              <a:off x="274797" y="4513278"/>
              <a:ext cx="309912" cy="298789"/>
            </a:xfrm>
            <a:prstGeom prst="rect">
              <a:avLst/>
            </a:prstGeom>
          </p:spPr>
        </p:pic>
        <p:grpSp>
          <p:nvGrpSpPr>
            <p:cNvPr id="22" name="组合 195"/>
            <p:cNvGrpSpPr/>
            <p:nvPr/>
          </p:nvGrpSpPr>
          <p:grpSpPr>
            <a:xfrm>
              <a:off x="1014671" y="4471332"/>
              <a:ext cx="511727" cy="391721"/>
              <a:chOff x="302004" y="1359016"/>
              <a:chExt cx="511727" cy="391721"/>
            </a:xfrm>
          </p:grpSpPr>
          <p:sp>
            <p:nvSpPr>
              <p:cNvPr id="133" name="圆角矩形 132"/>
              <p:cNvSpPr/>
              <p:nvPr/>
            </p:nvSpPr>
            <p:spPr>
              <a:xfrm>
                <a:off x="327170" y="1367060"/>
                <a:ext cx="486561" cy="370044"/>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000"/>
              </a:p>
            </p:txBody>
          </p:sp>
          <p:cxnSp>
            <p:nvCxnSpPr>
              <p:cNvPr id="134" name="直接连接符 133"/>
              <p:cNvCxnSpPr/>
              <p:nvPr/>
            </p:nvCxnSpPr>
            <p:spPr>
              <a:xfrm>
                <a:off x="573610" y="1375105"/>
                <a:ext cx="0" cy="362000"/>
              </a:xfrm>
              <a:prstGeom prst="line">
                <a:avLst/>
              </a:prstGeom>
            </p:spPr>
            <p:style>
              <a:lnRef idx="2">
                <a:schemeClr val="dk1"/>
              </a:lnRef>
              <a:fillRef idx="1">
                <a:schemeClr val="lt1"/>
              </a:fillRef>
              <a:effectRef idx="0">
                <a:schemeClr val="dk1"/>
              </a:effectRef>
              <a:fontRef idx="minor">
                <a:schemeClr val="dk1"/>
              </a:fontRef>
            </p:style>
          </p:cxnSp>
          <p:sp>
            <p:nvSpPr>
              <p:cNvPr id="135" name="TextBox 134"/>
              <p:cNvSpPr txBox="1"/>
              <p:nvPr/>
            </p:nvSpPr>
            <p:spPr>
              <a:xfrm>
                <a:off x="302004" y="1359016"/>
                <a:ext cx="235695" cy="383677"/>
              </a:xfrm>
              <a:prstGeom prst="rect">
                <a:avLst/>
              </a:prstGeom>
              <a:noFill/>
            </p:spPr>
            <p:txBody>
              <a:bodyPr wrap="none" rtlCol="0">
                <a:spAutoFit/>
              </a:bodyPr>
              <a:lstStyle/>
              <a:p>
                <a:r>
                  <a:rPr lang="zh-CN" altLang="en-US" sz="1000" smtClean="0"/>
                  <a:t>手</a:t>
                </a:r>
                <a:endParaRPr lang="en-US" altLang="zh-CN" sz="1000" smtClean="0"/>
              </a:p>
              <a:p>
                <a:r>
                  <a:rPr lang="zh-CN" altLang="en-US" sz="1000" smtClean="0"/>
                  <a:t>册</a:t>
                </a:r>
                <a:endParaRPr lang="zh-CN" altLang="en-US" sz="1000"/>
              </a:p>
            </p:txBody>
          </p:sp>
          <p:sp>
            <p:nvSpPr>
              <p:cNvPr id="136" name="TextBox 135"/>
              <p:cNvSpPr txBox="1"/>
              <p:nvPr/>
            </p:nvSpPr>
            <p:spPr>
              <a:xfrm>
                <a:off x="527416" y="1367060"/>
                <a:ext cx="235695" cy="383677"/>
              </a:xfrm>
              <a:prstGeom prst="rect">
                <a:avLst/>
              </a:prstGeom>
              <a:noFill/>
            </p:spPr>
            <p:txBody>
              <a:bodyPr wrap="none" rtlCol="0">
                <a:spAutoFit/>
              </a:bodyPr>
              <a:lstStyle/>
              <a:p>
                <a:r>
                  <a:rPr lang="zh-CN" altLang="en-US" sz="1000" smtClean="0"/>
                  <a:t>桌</a:t>
                </a:r>
                <a:endParaRPr lang="en-US" altLang="zh-CN" sz="1000" smtClean="0"/>
              </a:p>
              <a:p>
                <a:r>
                  <a:rPr lang="zh-CN" altLang="en-US" sz="1000" smtClean="0"/>
                  <a:t>面</a:t>
                </a:r>
                <a:endParaRPr lang="zh-CN" altLang="en-US" sz="1000"/>
              </a:p>
            </p:txBody>
          </p:sp>
        </p:grpSp>
        <p:cxnSp>
          <p:nvCxnSpPr>
            <p:cNvPr id="130" name="直接箭头连接符 129"/>
            <p:cNvCxnSpPr>
              <a:stCxn id="128" idx="3"/>
              <a:endCxn id="135" idx="1"/>
            </p:cNvCxnSpPr>
            <p:nvPr/>
          </p:nvCxnSpPr>
          <p:spPr>
            <a:xfrm>
              <a:off x="584709" y="4662673"/>
              <a:ext cx="429962" cy="498"/>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131" name="直接箭头连接符 130"/>
            <p:cNvCxnSpPr>
              <a:stCxn id="133" idx="3"/>
              <a:endCxn id="154" idx="1"/>
            </p:cNvCxnSpPr>
            <p:nvPr/>
          </p:nvCxnSpPr>
          <p:spPr>
            <a:xfrm flipV="1">
              <a:off x="1526398" y="4370726"/>
              <a:ext cx="566662" cy="293672"/>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132" name="TextBox 131"/>
            <p:cNvSpPr txBox="1"/>
            <p:nvPr/>
          </p:nvSpPr>
          <p:spPr>
            <a:xfrm>
              <a:off x="578443" y="2852257"/>
              <a:ext cx="497252" cy="523220"/>
            </a:xfrm>
            <a:prstGeom prst="rect">
              <a:avLst/>
            </a:prstGeom>
            <a:noFill/>
          </p:spPr>
          <p:txBody>
            <a:bodyPr wrap="square" rtlCol="0">
              <a:spAutoFit/>
            </a:bodyPr>
            <a:lstStyle/>
            <a:p>
              <a:r>
                <a:rPr lang="en-US" altLang="zh-CN" sz="2800" smtClean="0"/>
                <a:t>...</a:t>
              </a:r>
              <a:endParaRPr lang="zh-CN" altLang="en-US" sz="2800"/>
            </a:p>
          </p:txBody>
        </p:sp>
      </p:grpSp>
      <p:sp>
        <p:nvSpPr>
          <p:cNvPr id="88" name="右箭头 87"/>
          <p:cNvSpPr/>
          <p:nvPr/>
        </p:nvSpPr>
        <p:spPr>
          <a:xfrm>
            <a:off x="3531765" y="2562312"/>
            <a:ext cx="1275127" cy="276837"/>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89" name="TextBox 88"/>
          <p:cNvSpPr txBox="1"/>
          <p:nvPr/>
        </p:nvSpPr>
        <p:spPr>
          <a:xfrm>
            <a:off x="7238124" y="2607548"/>
            <a:ext cx="497252" cy="523220"/>
          </a:xfrm>
          <a:prstGeom prst="rect">
            <a:avLst/>
          </a:prstGeom>
          <a:noFill/>
        </p:spPr>
        <p:txBody>
          <a:bodyPr wrap="square" rtlCol="0">
            <a:spAutoFit/>
          </a:bodyPr>
          <a:lstStyle/>
          <a:p>
            <a:r>
              <a:rPr lang="en-US" altLang="zh-CN" sz="2800" smtClean="0"/>
              <a:t>...</a:t>
            </a:r>
            <a:endParaRPr lang="zh-CN" altLang="en-US" sz="2800"/>
          </a:p>
        </p:txBody>
      </p:sp>
      <p:sp>
        <p:nvSpPr>
          <p:cNvPr id="211" name="标题 1"/>
          <p:cNvSpPr txBox="1"/>
          <p:nvPr/>
        </p:nvSpPr>
        <p:spPr bwMode="auto">
          <a:xfrm>
            <a:off x="647700" y="1"/>
            <a:ext cx="8108548" cy="63756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zh-CN" altLang="en-US" sz="2800" b="1" dirty="0" smtClean="0">
                <a:latin typeface="微软雅黑" panose="020B0503020204020204" pitchFamily="34" charset="-122"/>
                <a:ea typeface="微软雅黑" panose="020B0503020204020204" pitchFamily="34" charset="-122"/>
              </a:rPr>
              <a:t>工业生产级实验架构（</a:t>
            </a:r>
            <a:r>
              <a:rPr lang="zh-CN" altLang="en-US" sz="2000" b="1" dirty="0" smtClean="0">
                <a:solidFill>
                  <a:srgbClr val="C00000"/>
                </a:solidFill>
                <a:latin typeface="微软雅黑" panose="020B0503020204020204" pitchFamily="34" charset="-122"/>
                <a:ea typeface="微软雅黑" panose="020B0503020204020204" pitchFamily="34" charset="-122"/>
              </a:rPr>
              <a:t>关键技术</a:t>
            </a:r>
            <a:r>
              <a:rPr lang="zh-CN" altLang="en-US" sz="2000" b="1" dirty="0" smtClean="0">
                <a:latin typeface="微软雅黑" panose="020B0503020204020204" pitchFamily="34" charset="-122"/>
                <a:ea typeface="微软雅黑" panose="020B0503020204020204" pitchFamily="34" charset="-122"/>
              </a:rPr>
              <a:t>：桌面与作业环境分离</a:t>
            </a:r>
            <a:r>
              <a:rPr lang="zh-CN" altLang="en-US" sz="2800" b="1" dirty="0" smtClean="0">
                <a:latin typeface="微软雅黑" panose="020B0503020204020204" pitchFamily="34" charset="-122"/>
                <a:ea typeface="微软雅黑" panose="020B0503020204020204" pitchFamily="34" charset="-122"/>
              </a:rPr>
              <a:t>）</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nvGrpSpPr>
          <p:cNvPr id="23" name="组合 217"/>
          <p:cNvGrpSpPr/>
          <p:nvPr/>
        </p:nvGrpSpPr>
        <p:grpSpPr>
          <a:xfrm>
            <a:off x="4676266" y="631009"/>
            <a:ext cx="4619155" cy="595357"/>
            <a:chOff x="4695316" y="650059"/>
            <a:chExt cx="4619155" cy="595357"/>
          </a:xfrm>
        </p:grpSpPr>
        <p:sp>
          <p:nvSpPr>
            <p:cNvPr id="213" name="矩形 212"/>
            <p:cNvSpPr/>
            <p:nvPr/>
          </p:nvSpPr>
          <p:spPr>
            <a:xfrm>
              <a:off x="4705351" y="653698"/>
              <a:ext cx="2085974" cy="300082"/>
            </a:xfrm>
            <a:prstGeom prst="rect">
              <a:avLst/>
            </a:prstGeom>
          </p:spPr>
          <p:txBody>
            <a:bodyPr wrap="square">
              <a:spAutoFit/>
            </a:bodyPr>
            <a:lstStyle/>
            <a:p>
              <a:pPr lvl="0">
                <a:buFont typeface="Arial" panose="020B0604020202020204" pitchFamily="34" charset="0"/>
                <a:buChar char="•"/>
              </a:pPr>
              <a:r>
                <a:rPr lang="en-US" altLang="zh-CN" b="1" smtClean="0"/>
                <a:t> </a:t>
              </a:r>
              <a:r>
                <a:rPr lang="zh-CN" altLang="zh-CN" b="1" smtClean="0"/>
                <a:t>大幅减少服务器数量。</a:t>
              </a:r>
              <a:endParaRPr lang="zh-CN" altLang="zh-CN" smtClean="0"/>
            </a:p>
          </p:txBody>
        </p:sp>
        <p:sp>
          <p:nvSpPr>
            <p:cNvPr id="214" name="矩形 213"/>
            <p:cNvSpPr/>
            <p:nvPr/>
          </p:nvSpPr>
          <p:spPr>
            <a:xfrm>
              <a:off x="7131282" y="650059"/>
              <a:ext cx="1495922" cy="300082"/>
            </a:xfrm>
            <a:prstGeom prst="rect">
              <a:avLst/>
            </a:prstGeom>
          </p:spPr>
          <p:txBody>
            <a:bodyPr wrap="none">
              <a:spAutoFit/>
            </a:bodyPr>
            <a:lstStyle/>
            <a:p>
              <a:pPr>
                <a:buFont typeface="Arial" panose="020B0604020202020204" pitchFamily="34" charset="0"/>
                <a:buChar char="•"/>
              </a:pPr>
              <a:r>
                <a:rPr lang="en-US" altLang="zh-CN" b="1" smtClean="0"/>
                <a:t> </a:t>
              </a:r>
              <a:r>
                <a:rPr lang="zh-CN" altLang="zh-CN" b="1" smtClean="0"/>
                <a:t>真实生产环境。</a:t>
              </a:r>
              <a:endParaRPr lang="zh-CN" altLang="en-US"/>
            </a:p>
          </p:txBody>
        </p:sp>
        <p:sp>
          <p:nvSpPr>
            <p:cNvPr id="215" name="矩形 214"/>
            <p:cNvSpPr/>
            <p:nvPr/>
          </p:nvSpPr>
          <p:spPr>
            <a:xfrm>
              <a:off x="7126051" y="935809"/>
              <a:ext cx="2188420" cy="300082"/>
            </a:xfrm>
            <a:prstGeom prst="rect">
              <a:avLst/>
            </a:prstGeom>
          </p:spPr>
          <p:txBody>
            <a:bodyPr wrap="none">
              <a:spAutoFit/>
            </a:bodyPr>
            <a:lstStyle/>
            <a:p>
              <a:pPr>
                <a:buFont typeface="Arial" panose="020B0604020202020204" pitchFamily="34" charset="0"/>
                <a:buChar char="•"/>
              </a:pPr>
              <a:r>
                <a:rPr lang="en-US" altLang="zh-CN" b="1" smtClean="0"/>
                <a:t> </a:t>
              </a:r>
              <a:r>
                <a:rPr lang="zh-CN" altLang="zh-CN" b="1" smtClean="0"/>
                <a:t>支撑学生开展大型实验。</a:t>
              </a:r>
              <a:endParaRPr lang="zh-CN" altLang="en-US"/>
            </a:p>
          </p:txBody>
        </p:sp>
        <p:sp>
          <p:nvSpPr>
            <p:cNvPr id="216" name="矩形 215"/>
            <p:cNvSpPr/>
            <p:nvPr/>
          </p:nvSpPr>
          <p:spPr>
            <a:xfrm>
              <a:off x="4695316" y="945334"/>
              <a:ext cx="2534668" cy="300082"/>
            </a:xfrm>
            <a:prstGeom prst="rect">
              <a:avLst/>
            </a:prstGeom>
          </p:spPr>
          <p:txBody>
            <a:bodyPr wrap="none">
              <a:spAutoFit/>
            </a:bodyPr>
            <a:lstStyle/>
            <a:p>
              <a:pPr>
                <a:buFont typeface="Arial" panose="020B0604020202020204" pitchFamily="34" charset="0"/>
                <a:buChar char="•"/>
              </a:pPr>
              <a:r>
                <a:rPr lang="en-US" altLang="zh-CN" b="1" smtClean="0"/>
                <a:t> </a:t>
              </a:r>
              <a:r>
                <a:rPr lang="zh-CN" altLang="zh-CN" b="1" smtClean="0"/>
                <a:t>发挥大数据工具真正的魅力。</a:t>
              </a:r>
              <a:endParaRPr lang="zh-CN" altLang="en-US"/>
            </a:p>
          </p:txBody>
        </p:sp>
      </p:grpSp>
      <p:sp>
        <p:nvSpPr>
          <p:cNvPr id="217" name="TextBox 216"/>
          <p:cNvSpPr txBox="1"/>
          <p:nvPr/>
        </p:nvSpPr>
        <p:spPr>
          <a:xfrm>
            <a:off x="3600440" y="2803618"/>
            <a:ext cx="962035" cy="523220"/>
          </a:xfrm>
          <a:prstGeom prst="rect">
            <a:avLst/>
          </a:prstGeom>
          <a:noFill/>
        </p:spPr>
        <p:txBody>
          <a:bodyPr wrap="square" rtlCol="0">
            <a:spAutoFit/>
          </a:bodyPr>
          <a:lstStyle/>
          <a:p>
            <a:r>
              <a:rPr lang="zh-CN" altLang="en-US" sz="1400" b="1" smtClean="0">
                <a:solidFill>
                  <a:srgbClr val="C00000"/>
                </a:solidFill>
                <a:latin typeface="微软雅黑" panose="020B0503020204020204" pitchFamily="34" charset="-122"/>
                <a:ea typeface="微软雅黑" panose="020B0503020204020204" pitchFamily="34" charset="-122"/>
              </a:rPr>
              <a:t>体验真实</a:t>
            </a:r>
            <a:endParaRPr lang="en-US" altLang="zh-CN" sz="1400" b="1" smtClean="0">
              <a:solidFill>
                <a:srgbClr val="C00000"/>
              </a:solidFill>
              <a:latin typeface="微软雅黑" panose="020B0503020204020204" pitchFamily="34" charset="-122"/>
              <a:ea typeface="微软雅黑" panose="020B0503020204020204" pitchFamily="34" charset="-122"/>
            </a:endParaRPr>
          </a:p>
          <a:p>
            <a:r>
              <a:rPr lang="zh-CN" altLang="en-US" sz="1400" b="1" smtClean="0">
                <a:solidFill>
                  <a:srgbClr val="C00000"/>
                </a:solidFill>
                <a:latin typeface="微软雅黑" panose="020B0503020204020204" pitchFamily="34" charset="-122"/>
                <a:ea typeface="微软雅黑" panose="020B0503020204020204" pitchFamily="34" charset="-122"/>
              </a:rPr>
              <a:t>生产</a:t>
            </a:r>
            <a:r>
              <a:rPr lang="zh-CN" altLang="en-US" sz="1400" b="1" dirty="0" smtClean="0">
                <a:solidFill>
                  <a:srgbClr val="C00000"/>
                </a:solidFill>
                <a:latin typeface="微软雅黑" panose="020B0503020204020204" pitchFamily="34" charset="-122"/>
                <a:ea typeface="微软雅黑" panose="020B0503020204020204" pitchFamily="34" charset="-122"/>
              </a:rPr>
              <a:t>环境</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34204" y="1194199"/>
            <a:ext cx="125547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12</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422967" y="3239805"/>
            <a:ext cx="64296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人工智能</a:t>
            </a:r>
            <a:r>
              <a:rPr lang="zh-CN" altLang="en-US" sz="2400" dirty="0" smtClean="0">
                <a:latin typeface="微软雅黑" panose="020B0503020204020204" pitchFamily="34" charset="-122"/>
                <a:ea typeface="微软雅黑" panose="020B0503020204020204" pitchFamily="34" charset="-122"/>
              </a:rPr>
              <a:t>：</a:t>
            </a:r>
            <a:r>
              <a:rPr lang="zh-CN" altLang="en-US" sz="2400" dirty="0" smtClean="0">
                <a:solidFill>
                  <a:srgbClr val="4D4D4D"/>
                </a:solidFill>
                <a:latin typeface="微软雅黑" panose="020B0503020204020204" pitchFamily="34" charset="-122"/>
                <a:ea typeface="微软雅黑" panose="020B0503020204020204" pitchFamily="34" charset="-122"/>
              </a:rPr>
              <a:t>人工智能专业一体化解决方案</a:t>
            </a:r>
            <a:endParaRPr lang="zh-CN" altLang="en-US" sz="2400" dirty="0" smtClean="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079952" y="3661173"/>
            <a:ext cx="5000355"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自动调度</a:t>
            </a:r>
            <a:r>
              <a:rPr lang="en-US" altLang="zh-CN" dirty="0" smtClean="0">
                <a:solidFill>
                  <a:srgbClr val="C00000"/>
                </a:solidFill>
                <a:latin typeface="微软雅黑" panose="020B0503020204020204" pitchFamily="34" charset="-122"/>
                <a:ea typeface="微软雅黑" panose="020B0503020204020204" pitchFamily="34" charset="-122"/>
              </a:rPr>
              <a:t>GPU</a:t>
            </a:r>
            <a:r>
              <a:rPr lang="zh-CN" altLang="en-US" dirty="0" smtClean="0">
                <a:solidFill>
                  <a:srgbClr val="4D4D4D"/>
                </a:solidFill>
                <a:latin typeface="微软雅黑" panose="020B0503020204020204" pitchFamily="34" charset="-122"/>
                <a:ea typeface="微软雅黑" panose="020B0503020204020204" pitchFamily="34" charset="-122"/>
              </a:rPr>
              <a:t>资源</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充分利用现有云计算中心</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en-US" altLang="zh-CN" b="1" dirty="0" err="1" smtClean="0">
                <a:solidFill>
                  <a:srgbClr val="C00000"/>
                </a:solidFill>
                <a:latin typeface="微软雅黑" panose="020B0503020204020204" pitchFamily="34" charset="-122"/>
                <a:ea typeface="微软雅黑" panose="020B0503020204020204" pitchFamily="34" charset="-122"/>
              </a:rPr>
              <a:t>Jupyter</a:t>
            </a:r>
            <a:r>
              <a:rPr lang="zh-CN" altLang="en-US" dirty="0" smtClean="0">
                <a:solidFill>
                  <a:srgbClr val="4D4D4D"/>
                </a:solidFill>
                <a:latin typeface="微软雅黑" panose="020B0503020204020204" pitchFamily="34" charset="-122"/>
                <a:ea typeface="微软雅黑" panose="020B0503020204020204" pitchFamily="34" charset="-122"/>
              </a:rPr>
              <a:t>实验环境</a:t>
            </a:r>
            <a:endParaRPr lang="zh-CN" altLang="en-US"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cSld>
  <p:clrMapOvr>
    <a:masterClrMapping/>
  </p:clrMapOvr>
  <p:transition>
    <p:blinds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417095" y="973556"/>
            <a:ext cx="8726905" cy="3394472"/>
          </a:xfrm>
        </p:spPr>
        <p:txBody>
          <a:bodyPr/>
          <a:lstStyle/>
          <a:p>
            <a:r>
              <a:rPr lang="zh-CN" altLang="en-US" b="1" dirty="0" smtClean="0">
                <a:latin typeface="微软雅黑" panose="020B0503020204020204" pitchFamily="34" charset="-122"/>
                <a:ea typeface="微软雅黑" panose="020B0503020204020204" pitchFamily="34" charset="-122"/>
              </a:rPr>
              <a:t>人工智能实验</a:t>
            </a:r>
            <a:r>
              <a:rPr lang="zh-CN" altLang="en-US" dirty="0" smtClean="0">
                <a:latin typeface="微软雅黑" panose="020B0503020204020204" pitchFamily="34" charset="-122"/>
                <a:ea typeface="微软雅黑" panose="020B0503020204020204" pitchFamily="34" charset="-122"/>
              </a:rPr>
              <a:t>：</a:t>
            </a:r>
            <a:r>
              <a:rPr lang="en-US" altLang="zh-CN" b="1" dirty="0" err="1" smtClean="0">
                <a:solidFill>
                  <a:srgbClr val="C00000"/>
                </a:solidFill>
                <a:latin typeface="微软雅黑" panose="020B0503020204020204" pitchFamily="34" charset="-122"/>
                <a:ea typeface="微软雅黑" panose="020B0503020204020204" pitchFamily="34" charset="-122"/>
              </a:rPr>
              <a:t>Jupyter</a:t>
            </a:r>
            <a:r>
              <a:rPr lang="zh-CN" altLang="en-US" dirty="0" smtClean="0">
                <a:latin typeface="微软雅黑" panose="020B0503020204020204" pitchFamily="34" charset="-122"/>
                <a:ea typeface="微软雅黑" panose="020B0503020204020204" pitchFamily="34" charset="-122"/>
              </a:rPr>
              <a:t>实验环境</a:t>
            </a:r>
            <a:endParaRPr lang="en-US" altLang="zh-CN" dirty="0" smtClean="0">
              <a:latin typeface="微软雅黑" panose="020B0503020204020204" pitchFamily="34" charset="-122"/>
              <a:ea typeface="微软雅黑" panose="020B0503020204020204" pitchFamily="34" charset="-122"/>
            </a:endParaRPr>
          </a:p>
        </p:txBody>
      </p:sp>
      <p:sp>
        <p:nvSpPr>
          <p:cNvPr id="6"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平台：人工智能实验体系</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106498" name="Picture 2"/>
          <p:cNvPicPr>
            <a:picLocks noChangeAspect="1" noChangeArrowheads="1"/>
          </p:cNvPicPr>
          <p:nvPr/>
        </p:nvPicPr>
        <p:blipFill>
          <a:blip r:embed="rId1" cstate="print"/>
          <a:srcRect/>
          <a:stretch>
            <a:fillRect/>
          </a:stretch>
        </p:blipFill>
        <p:spPr bwMode="auto">
          <a:xfrm>
            <a:off x="717642" y="1478418"/>
            <a:ext cx="5746819" cy="33588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p:nvPr/>
        </p:nvSpPr>
        <p:spPr bwMode="auto">
          <a:xfrm>
            <a:off x="53660" y="269344"/>
            <a:ext cx="8963026" cy="545284"/>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在线实验环境：</a:t>
            </a:r>
            <a:r>
              <a:rPr lang="en-US" altLang="zh-CN" sz="2700" b="1" dirty="0" err="1"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Jupyter</a:t>
            </a: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 Notebook</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0" name="TextBox 9"/>
          <p:cNvSpPr txBox="1"/>
          <p:nvPr/>
        </p:nvSpPr>
        <p:spPr>
          <a:xfrm>
            <a:off x="6501227" y="1377720"/>
            <a:ext cx="2638426" cy="2862322"/>
          </a:xfrm>
          <a:prstGeom prst="rect">
            <a:avLst/>
          </a:prstGeom>
          <a:noFill/>
        </p:spPr>
        <p:txBody>
          <a:bodyPr wrap="square" rtlCol="0">
            <a:spAutoFit/>
          </a:bodyPr>
          <a:lstStyle/>
          <a:p>
            <a:pPr>
              <a:buFont typeface="Wingdings" panose="05000000000000000000" pitchFamily="2" charset="2"/>
              <a:buChar char="ü"/>
            </a:pPr>
            <a:r>
              <a:rPr lang="en-US" altLang="zh-CN" sz="1200" dirty="0" smtClean="0">
                <a:latin typeface="微软雅黑" panose="020B0503020204020204" pitchFamily="34" charset="-122"/>
                <a:ea typeface="微软雅黑" panose="020B0503020204020204" pitchFamily="34" charset="-122"/>
              </a:rPr>
              <a:t> </a:t>
            </a:r>
            <a:r>
              <a:rPr lang="zh-CN" altLang="en-US" sz="1200" dirty="0" smtClean="0">
                <a:latin typeface="微软雅黑" panose="020B0503020204020204" pitchFamily="34" charset="-122"/>
                <a:ea typeface="微软雅黑" panose="020B0503020204020204" pitchFamily="34" charset="-122"/>
              </a:rPr>
              <a:t>所见即所得</a:t>
            </a:r>
            <a:endParaRPr lang="en-US" altLang="zh-CN" sz="1200" dirty="0" smtClean="0">
              <a:latin typeface="微软雅黑" panose="020B0503020204020204" pitchFamily="34" charset="-122"/>
              <a:ea typeface="微软雅黑" panose="020B0503020204020204" pitchFamily="34" charset="-122"/>
            </a:endParaRPr>
          </a:p>
          <a:p>
            <a:pPr>
              <a:buFont typeface="Wingdings" panose="05000000000000000000" pitchFamily="2" charset="2"/>
              <a:buChar char="ü"/>
            </a:pPr>
            <a:endParaRPr lang="en-US" altLang="zh-CN" sz="1200" dirty="0" smtClean="0">
              <a:latin typeface="微软雅黑" panose="020B0503020204020204" pitchFamily="34" charset="-122"/>
              <a:ea typeface="微软雅黑" panose="020B0503020204020204" pitchFamily="34" charset="-122"/>
            </a:endParaRPr>
          </a:p>
          <a:p>
            <a:pPr>
              <a:buFont typeface="Wingdings" panose="05000000000000000000" pitchFamily="2" charset="2"/>
              <a:buChar char="ü"/>
            </a:pPr>
            <a:r>
              <a:rPr lang="en-US" altLang="zh-CN" sz="1200" dirty="0" smtClean="0">
                <a:latin typeface="微软雅黑" panose="020B0503020204020204" pitchFamily="34" charset="-122"/>
                <a:ea typeface="微软雅黑" panose="020B0503020204020204" pitchFamily="34" charset="-122"/>
              </a:rPr>
              <a:t> </a:t>
            </a:r>
            <a:r>
              <a:rPr lang="zh-CN" altLang="en-US" sz="1200" dirty="0" smtClean="0">
                <a:latin typeface="微软雅黑" panose="020B0503020204020204" pitchFamily="34" charset="-122"/>
                <a:ea typeface="微软雅黑" panose="020B0503020204020204" pitchFamily="34" charset="-122"/>
              </a:rPr>
              <a:t>无缝呈现手册和代码</a:t>
            </a:r>
            <a:endParaRPr lang="en-US" altLang="zh-CN" sz="1200" dirty="0" smtClean="0">
              <a:latin typeface="微软雅黑" panose="020B0503020204020204" pitchFamily="34" charset="-122"/>
              <a:ea typeface="微软雅黑" panose="020B0503020204020204" pitchFamily="34" charset="-122"/>
            </a:endParaRPr>
          </a:p>
          <a:p>
            <a:endParaRPr lang="en-US" altLang="zh-CN" sz="1200" dirty="0" smtClean="0">
              <a:latin typeface="微软雅黑" panose="020B0503020204020204" pitchFamily="34" charset="-122"/>
              <a:ea typeface="微软雅黑" panose="020B0503020204020204" pitchFamily="34" charset="-122"/>
            </a:endParaRPr>
          </a:p>
          <a:p>
            <a:pPr>
              <a:buFont typeface="Wingdings" panose="05000000000000000000" pitchFamily="2" charset="2"/>
              <a:buChar char="ü"/>
            </a:pPr>
            <a:r>
              <a:rPr lang="en-US" altLang="zh-CN" sz="1200" dirty="0" smtClean="0">
                <a:latin typeface="微软雅黑" panose="020B0503020204020204" pitchFamily="34" charset="-122"/>
                <a:ea typeface="微软雅黑" panose="020B0503020204020204" pitchFamily="34" charset="-122"/>
              </a:rPr>
              <a:t> </a:t>
            </a:r>
            <a:r>
              <a:rPr lang="zh-CN" altLang="en-US" sz="1200" dirty="0" smtClean="0">
                <a:latin typeface="微软雅黑" panose="020B0503020204020204" pitchFamily="34" charset="-122"/>
                <a:ea typeface="微软雅黑" panose="020B0503020204020204" pitchFamily="34" charset="-122"/>
              </a:rPr>
              <a:t>可直接调试和运行代码</a:t>
            </a:r>
            <a:endParaRPr lang="en-US" altLang="zh-CN" sz="1200" dirty="0" smtClean="0">
              <a:latin typeface="微软雅黑" panose="020B0503020204020204" pitchFamily="34" charset="-122"/>
              <a:ea typeface="微软雅黑" panose="020B0503020204020204" pitchFamily="34" charset="-122"/>
            </a:endParaRPr>
          </a:p>
          <a:p>
            <a:endParaRPr lang="en-US" altLang="zh-CN" sz="1200" dirty="0" smtClean="0">
              <a:latin typeface="微软雅黑" panose="020B0503020204020204" pitchFamily="34" charset="-122"/>
              <a:ea typeface="微软雅黑" panose="020B0503020204020204" pitchFamily="34" charset="-122"/>
            </a:endParaRPr>
          </a:p>
          <a:p>
            <a:pPr>
              <a:buFont typeface="Wingdings" panose="05000000000000000000" pitchFamily="2" charset="2"/>
              <a:buChar char="ü"/>
            </a:pPr>
            <a:r>
              <a:rPr lang="en-US" altLang="zh-CN" sz="1200" dirty="0" smtClean="0">
                <a:latin typeface="微软雅黑" panose="020B0503020204020204" pitchFamily="34" charset="-122"/>
                <a:ea typeface="微软雅黑" panose="020B0503020204020204" pitchFamily="34" charset="-122"/>
              </a:rPr>
              <a:t> </a:t>
            </a:r>
            <a:r>
              <a:rPr lang="zh-CN" altLang="en-US" sz="1200" dirty="0" smtClean="0">
                <a:latin typeface="微软雅黑" panose="020B0503020204020204" pitchFamily="34" charset="-122"/>
                <a:ea typeface="微软雅黑" panose="020B0503020204020204" pitchFamily="34" charset="-122"/>
              </a:rPr>
              <a:t>可直接查看运行结果</a:t>
            </a:r>
            <a:endParaRPr lang="en-US" altLang="zh-CN" sz="1200" dirty="0" smtClean="0">
              <a:latin typeface="微软雅黑" panose="020B0503020204020204" pitchFamily="34" charset="-122"/>
              <a:ea typeface="微软雅黑" panose="020B0503020204020204" pitchFamily="34" charset="-122"/>
            </a:endParaRPr>
          </a:p>
          <a:p>
            <a:endParaRPr lang="en-US" altLang="zh-CN" sz="1200" dirty="0" smtClean="0">
              <a:latin typeface="微软雅黑" panose="020B0503020204020204" pitchFamily="34" charset="-122"/>
              <a:ea typeface="微软雅黑" panose="020B0503020204020204" pitchFamily="34" charset="-122"/>
            </a:endParaRPr>
          </a:p>
          <a:p>
            <a:pPr>
              <a:buFont typeface="Wingdings" panose="05000000000000000000" pitchFamily="2" charset="2"/>
              <a:buChar char="ü"/>
            </a:pPr>
            <a:r>
              <a:rPr lang="zh-CN" altLang="en-US" sz="1200" dirty="0" smtClean="0">
                <a:latin typeface="微软雅黑" panose="020B0503020204020204" pitchFamily="34" charset="-122"/>
                <a:ea typeface="微软雅黑" panose="020B0503020204020204" pitchFamily="34" charset="-122"/>
              </a:rPr>
              <a:t>支持图像，音频，视频</a:t>
            </a:r>
            <a:endParaRPr lang="en-US" altLang="zh-CN" sz="1200" dirty="0" smtClean="0">
              <a:latin typeface="微软雅黑" panose="020B0503020204020204" pitchFamily="34" charset="-122"/>
              <a:ea typeface="微软雅黑" panose="020B0503020204020204" pitchFamily="34" charset="-122"/>
            </a:endParaRPr>
          </a:p>
          <a:p>
            <a:endParaRPr lang="en-US" altLang="zh-CN" sz="1200" dirty="0" smtClean="0">
              <a:latin typeface="微软雅黑" panose="020B0503020204020204" pitchFamily="34" charset="-122"/>
              <a:ea typeface="微软雅黑" panose="020B0503020204020204" pitchFamily="34" charset="-122"/>
            </a:endParaRPr>
          </a:p>
          <a:p>
            <a:pPr>
              <a:buFont typeface="Wingdings" panose="05000000000000000000" pitchFamily="2" charset="2"/>
              <a:buChar char="ü"/>
            </a:pPr>
            <a:r>
              <a:rPr lang="zh-CN" altLang="en-US" sz="1200" dirty="0" smtClean="0">
                <a:latin typeface="微软雅黑" panose="020B0503020204020204" pitchFamily="34" charset="-122"/>
                <a:ea typeface="微软雅黑" panose="020B0503020204020204" pitchFamily="34" charset="-122"/>
              </a:rPr>
              <a:t>支持图片，图形，动画</a:t>
            </a:r>
            <a:endParaRPr lang="en-US" altLang="zh-CN" sz="1200" dirty="0" smtClean="0">
              <a:latin typeface="微软雅黑" panose="020B0503020204020204" pitchFamily="34" charset="-122"/>
              <a:ea typeface="微软雅黑" panose="020B0503020204020204" pitchFamily="34" charset="-122"/>
            </a:endParaRPr>
          </a:p>
          <a:p>
            <a:endParaRPr lang="en-US" altLang="zh-CN" sz="1200" dirty="0" smtClean="0">
              <a:latin typeface="微软雅黑" panose="020B0503020204020204" pitchFamily="34" charset="-122"/>
              <a:ea typeface="微软雅黑" panose="020B0503020204020204" pitchFamily="34" charset="-122"/>
            </a:endParaRPr>
          </a:p>
          <a:p>
            <a:pPr>
              <a:buFont typeface="Wingdings" panose="05000000000000000000" pitchFamily="2" charset="2"/>
              <a:buChar char="ü"/>
            </a:pPr>
            <a:r>
              <a:rPr lang="zh-CN" altLang="en-US" sz="1200" dirty="0" smtClean="0">
                <a:latin typeface="微软雅黑" panose="020B0503020204020204" pitchFamily="34" charset="-122"/>
                <a:ea typeface="微软雅黑" panose="020B0503020204020204" pitchFamily="34" charset="-122"/>
              </a:rPr>
              <a:t>支持</a:t>
            </a:r>
            <a:r>
              <a:rPr lang="en-US" altLang="zh-CN" sz="1200" dirty="0" smtClean="0">
                <a:latin typeface="微软雅黑" panose="020B0503020204020204" pitchFamily="34" charset="-122"/>
                <a:ea typeface="微软雅黑" panose="020B0503020204020204" pitchFamily="34" charset="-122"/>
              </a:rPr>
              <a:t>Latex</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HTML5</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JS</a:t>
            </a:r>
            <a:endParaRPr lang="en-US" altLang="zh-CN" sz="1200" dirty="0" smtClean="0">
              <a:latin typeface="微软雅黑" panose="020B0503020204020204" pitchFamily="34" charset="-122"/>
              <a:ea typeface="微软雅黑" panose="020B0503020204020204" pitchFamily="34" charset="-122"/>
            </a:endParaRPr>
          </a:p>
          <a:p>
            <a:pPr>
              <a:buFont typeface="Wingdings" panose="05000000000000000000" pitchFamily="2" charset="2"/>
              <a:buChar char="ü"/>
            </a:pPr>
            <a:endParaRPr lang="en-US" altLang="zh-CN" sz="1200" dirty="0" smtClean="0">
              <a:latin typeface="微软雅黑" panose="020B0503020204020204" pitchFamily="34" charset="-122"/>
              <a:ea typeface="微软雅黑" panose="020B0503020204020204" pitchFamily="34" charset="-122"/>
            </a:endParaRPr>
          </a:p>
          <a:p>
            <a:pPr>
              <a:buFont typeface="Wingdings" panose="05000000000000000000" pitchFamily="2" charset="2"/>
              <a:buChar char="ü"/>
            </a:pPr>
            <a:r>
              <a:rPr lang="en-US" altLang="zh-CN" sz="1200" dirty="0" smtClean="0">
                <a:latin typeface="微软雅黑" panose="020B0503020204020204" pitchFamily="34" charset="-122"/>
                <a:ea typeface="微软雅黑" panose="020B0503020204020204" pitchFamily="34" charset="-122"/>
              </a:rPr>
              <a:t>....</a:t>
            </a:r>
            <a:endParaRPr lang="en-US" altLang="zh-CN" sz="1200" dirty="0" smtClean="0">
              <a:latin typeface="微软雅黑" panose="020B0503020204020204" pitchFamily="34" charset="-122"/>
              <a:ea typeface="微软雅黑" panose="020B0503020204020204" pitchFamily="34" charset="-122"/>
            </a:endParaRPr>
          </a:p>
        </p:txBody>
      </p:sp>
      <p:pic>
        <p:nvPicPr>
          <p:cNvPr id="7" name="图片 6" descr="Jupyter TensorFlow.bmp"/>
          <p:cNvPicPr/>
          <p:nvPr/>
        </p:nvPicPr>
        <p:blipFill>
          <a:blip r:embed="rId1" cstate="print"/>
          <a:stretch>
            <a:fillRect/>
          </a:stretch>
        </p:blipFill>
        <p:spPr>
          <a:xfrm>
            <a:off x="0" y="1352883"/>
            <a:ext cx="6438900" cy="3476626"/>
          </a:xfrm>
          <a:prstGeom prst="rect">
            <a:avLst/>
          </a:prstGeom>
        </p:spPr>
      </p:pic>
      <p:sp>
        <p:nvSpPr>
          <p:cNvPr id="6" name="矩形 5"/>
          <p:cNvSpPr/>
          <p:nvPr/>
        </p:nvSpPr>
        <p:spPr>
          <a:xfrm>
            <a:off x="1307915" y="848953"/>
            <a:ext cx="5550061" cy="284693"/>
          </a:xfrm>
          <a:prstGeom prst="rect">
            <a:avLst/>
          </a:prstGeom>
        </p:spPr>
        <p:txBody>
          <a:bodyPr wrap="square" lIns="68580" tIns="34290" rIns="68580" bIns="34290">
            <a:spAutoFit/>
          </a:bodyPr>
          <a:lstStyle/>
          <a:p>
            <a:r>
              <a:rPr lang="zh-CN" altLang="en-US" sz="1400" b="1" dirty="0" smtClean="0">
                <a:latin typeface="微软雅黑" panose="020B0503020204020204" pitchFamily="34" charset="-122"/>
                <a:ea typeface="微软雅黑" panose="020B0503020204020204" pitchFamily="34" charset="-122"/>
              </a:rPr>
              <a:t>关键技术：</a:t>
            </a:r>
            <a:r>
              <a:rPr lang="zh-CN" altLang="en-US" sz="1400" dirty="0" smtClean="0">
                <a:latin typeface="微软雅黑" panose="020B0503020204020204" pitchFamily="34" charset="-122"/>
                <a:ea typeface="微软雅黑" panose="020B0503020204020204" pitchFamily="34" charset="-122"/>
              </a:rPr>
              <a:t>直接导入互联网上无限的教学资源</a:t>
            </a:r>
            <a:endParaRPr lang="zh-CN" altLang="en-US" sz="14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417095" y="973556"/>
            <a:ext cx="8726905" cy="3394472"/>
          </a:xfrm>
        </p:spPr>
        <p:txBody>
          <a:bodyPr/>
          <a:lstStyle/>
          <a:p>
            <a:r>
              <a:rPr lang="zh-CN" altLang="en-US" b="1" dirty="0" smtClean="0">
                <a:latin typeface="微软雅黑" panose="020B0503020204020204" pitchFamily="34" charset="-122"/>
                <a:ea typeface="微软雅黑" panose="020B0503020204020204" pitchFamily="34" charset="-122"/>
              </a:rPr>
              <a:t>人工智能实验</a:t>
            </a:r>
            <a:r>
              <a:rPr lang="zh-CN" altLang="en-US" dirty="0" smtClean="0">
                <a:latin typeface="微软雅黑" panose="020B0503020204020204" pitchFamily="34" charset="-122"/>
                <a:ea typeface="微软雅黑" panose="020B0503020204020204" pitchFamily="34" charset="-122"/>
              </a:rPr>
              <a:t>：一键导入互联网的优质资源</a:t>
            </a:r>
            <a:endParaRPr lang="en-US" altLang="zh-CN" dirty="0" smtClean="0">
              <a:latin typeface="微软雅黑" panose="020B0503020204020204" pitchFamily="34" charset="-122"/>
              <a:ea typeface="微软雅黑" panose="020B0503020204020204" pitchFamily="34" charset="-122"/>
            </a:endParaRPr>
          </a:p>
        </p:txBody>
      </p:sp>
      <p:sp>
        <p:nvSpPr>
          <p:cNvPr id="6"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平台：人工智能实验体系</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5" name="Picture 2"/>
          <p:cNvPicPr>
            <a:picLocks noChangeAspect="1" noChangeArrowheads="1"/>
          </p:cNvPicPr>
          <p:nvPr/>
        </p:nvPicPr>
        <p:blipFill>
          <a:blip r:embed="rId1" cstate="print"/>
          <a:srcRect/>
          <a:stretch>
            <a:fillRect/>
          </a:stretch>
        </p:blipFill>
        <p:spPr bwMode="auto">
          <a:xfrm>
            <a:off x="295173" y="1453770"/>
            <a:ext cx="6609128" cy="3536800"/>
          </a:xfrm>
          <a:prstGeom prst="rect">
            <a:avLst/>
          </a:prstGeom>
          <a:noFill/>
          <a:ln w="9525">
            <a:noFill/>
            <a:miter lim="800000"/>
            <a:headEnd/>
            <a:tailEnd/>
          </a:ln>
          <a:effectLst/>
        </p:spPr>
      </p:pic>
      <p:sp>
        <p:nvSpPr>
          <p:cNvPr id="7" name="矩形 6"/>
          <p:cNvSpPr/>
          <p:nvPr/>
        </p:nvSpPr>
        <p:spPr>
          <a:xfrm>
            <a:off x="7091246" y="2716863"/>
            <a:ext cx="1947649" cy="507831"/>
          </a:xfrm>
          <a:prstGeom prst="rect">
            <a:avLst/>
          </a:prstGeom>
        </p:spPr>
        <p:txBody>
          <a:bodyPr wrap="none">
            <a:spAutoFit/>
          </a:bodyPr>
          <a:lstStyle/>
          <a:p>
            <a:r>
              <a:rPr lang="en-US" altLang="zh-CN" dirty="0" err="1" smtClean="0">
                <a:solidFill>
                  <a:srgbClr val="4D4D4D"/>
                </a:solidFill>
                <a:latin typeface="微软雅黑" panose="020B0503020204020204" pitchFamily="34" charset="-122"/>
                <a:ea typeface="微软雅黑" panose="020B0503020204020204" pitchFamily="34" charset="-122"/>
              </a:rPr>
              <a:t>CourseGrading</a:t>
            </a:r>
            <a:r>
              <a:rPr lang="zh-CN" altLang="en-US" dirty="0" smtClean="0">
                <a:solidFill>
                  <a:srgbClr val="4D4D4D"/>
                </a:solidFill>
                <a:latin typeface="微软雅黑" panose="020B0503020204020204" pitchFamily="34" charset="-122"/>
                <a:ea typeface="微软雅黑" panose="020B0503020204020204" pitchFamily="34" charset="-122"/>
              </a:rPr>
              <a:t>用户群</a:t>
            </a:r>
            <a:endParaRPr lang="en-US" altLang="zh-CN" dirty="0" smtClean="0">
              <a:solidFill>
                <a:srgbClr val="4D4D4D"/>
              </a:solidFill>
              <a:latin typeface="微软雅黑" panose="020B0503020204020204" pitchFamily="34" charset="-122"/>
              <a:ea typeface="微软雅黑" panose="020B0503020204020204" pitchFamily="34" charset="-122"/>
            </a:endParaRPr>
          </a:p>
          <a:p>
            <a:r>
              <a:rPr lang="zh-CN" altLang="en-US" dirty="0" smtClean="0">
                <a:solidFill>
                  <a:srgbClr val="C00000"/>
                </a:solidFill>
                <a:latin typeface="微软雅黑" panose="020B0503020204020204" pitchFamily="34" charset="-122"/>
                <a:ea typeface="微软雅黑" panose="020B0503020204020204" pitchFamily="34" charset="-122"/>
              </a:rPr>
              <a:t>千题</a:t>
            </a:r>
            <a:r>
              <a:rPr lang="zh-CN" altLang="en-US" dirty="0" smtClean="0">
                <a:solidFill>
                  <a:srgbClr val="4D4D4D"/>
                </a:solidFill>
                <a:latin typeface="微软雅黑" panose="020B0503020204020204" pitchFamily="34" charset="-122"/>
                <a:ea typeface="微软雅黑" panose="020B0503020204020204" pitchFamily="34" charset="-122"/>
              </a:rPr>
              <a:t>分享计划进行中</a:t>
            </a:r>
            <a:endParaRPr lang="zh-CN" alt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22-人工智能知识体系-非矢量图.bmp"/>
          <p:cNvPicPr>
            <a:picLocks noChangeAspect="1"/>
          </p:cNvPicPr>
          <p:nvPr/>
        </p:nvPicPr>
        <p:blipFill>
          <a:blip r:embed="rId1"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7"/>
          <p:cNvGrpSpPr/>
          <p:nvPr/>
        </p:nvGrpSpPr>
        <p:grpSpPr>
          <a:xfrm>
            <a:off x="228599" y="3824472"/>
            <a:ext cx="8353425" cy="1290453"/>
            <a:chOff x="219076" y="3448051"/>
            <a:chExt cx="8372474" cy="1619250"/>
          </a:xfrm>
        </p:grpSpPr>
        <p:sp>
          <p:nvSpPr>
            <p:cNvPr id="38" name="矩形 37"/>
            <p:cNvSpPr/>
            <p:nvPr/>
          </p:nvSpPr>
          <p:spPr>
            <a:xfrm>
              <a:off x="219076" y="3448051"/>
              <a:ext cx="8372474" cy="1619250"/>
            </a:xfrm>
            <a:prstGeom prst="rect">
              <a:avLst/>
            </a:prstGeom>
            <a:solidFill>
              <a:schemeClr val="tx2">
                <a:alpha val="2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latin typeface="微软雅黑" panose="020B0503020204020204" pitchFamily="34" charset="-122"/>
                <a:ea typeface="微软雅黑" panose="020B0503020204020204" pitchFamily="34" charset="-122"/>
              </a:endParaRPr>
            </a:p>
          </p:txBody>
        </p:sp>
        <p:grpSp>
          <p:nvGrpSpPr>
            <p:cNvPr id="3" name="组合 55"/>
            <p:cNvGrpSpPr/>
            <p:nvPr/>
          </p:nvGrpSpPr>
          <p:grpSpPr>
            <a:xfrm>
              <a:off x="5818520" y="3450031"/>
              <a:ext cx="1225343" cy="800384"/>
              <a:chOff x="3848987" y="4539958"/>
              <a:chExt cx="1251063" cy="742716"/>
            </a:xfrm>
          </p:grpSpPr>
          <p:pic>
            <p:nvPicPr>
              <p:cNvPr id="63"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601537"/>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925601"/>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858229"/>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858229"/>
                <a:ext cx="424445" cy="424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组合 55"/>
            <p:cNvGrpSpPr/>
            <p:nvPr/>
          </p:nvGrpSpPr>
          <p:grpSpPr>
            <a:xfrm>
              <a:off x="7212327" y="3450031"/>
              <a:ext cx="1225343" cy="800384"/>
              <a:chOff x="3848987" y="4539958"/>
              <a:chExt cx="1251063" cy="742716"/>
            </a:xfrm>
          </p:grpSpPr>
          <p:pic>
            <p:nvPicPr>
              <p:cNvPr id="57"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601537"/>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925601"/>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858229"/>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858229"/>
                <a:ext cx="424445" cy="424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组合 55"/>
            <p:cNvGrpSpPr/>
            <p:nvPr/>
          </p:nvGrpSpPr>
          <p:grpSpPr>
            <a:xfrm>
              <a:off x="5823894" y="4253481"/>
              <a:ext cx="1225343" cy="800384"/>
              <a:chOff x="3848987" y="4539958"/>
              <a:chExt cx="1251063" cy="742716"/>
            </a:xfrm>
          </p:grpSpPr>
          <p:pic>
            <p:nvPicPr>
              <p:cNvPr id="51"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601537"/>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925601"/>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858229"/>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858229"/>
                <a:ext cx="424445" cy="424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5"/>
            <p:cNvGrpSpPr/>
            <p:nvPr/>
          </p:nvGrpSpPr>
          <p:grpSpPr>
            <a:xfrm>
              <a:off x="7212327" y="4253481"/>
              <a:ext cx="1225343" cy="800384"/>
              <a:chOff x="3848987" y="4539958"/>
              <a:chExt cx="1251063" cy="742716"/>
            </a:xfrm>
          </p:grpSpPr>
          <p:pic>
            <p:nvPicPr>
              <p:cNvPr id="45"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601537"/>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925601"/>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858229"/>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858229"/>
                <a:ext cx="424445" cy="42444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8486" name="AutoShape 6" descr="https://cdn3.iconfinder.com/data/icons/illustricon-tech/512/task.board-512.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48488" name="AutoShape 8" descr="https://cdn3.iconfinder.com/data/icons/illustricon-tech/512/task.board-512.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48490" name="AutoShape 10" descr="https://cdn3.iconfinder.com/data/icons/illustricon-tech/512/task.board-512.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48492" name="AutoShape 12" descr="https://cdn0.iconfinder.com/data/icons/academics-linear-black/2048/Assignment-512.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48494" name="AutoShape 14" descr="https://cdn0.iconfinder.com/data/icons/academics-linear-black/2048/Assignment-512.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88" name="TextBox 87"/>
          <p:cNvSpPr txBox="1"/>
          <p:nvPr/>
        </p:nvSpPr>
        <p:spPr>
          <a:xfrm>
            <a:off x="1343025" y="2654088"/>
            <a:ext cx="1314449" cy="300082"/>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zh-CN" altLang="en-US" b="1" smtClean="0">
                <a:latin typeface="微软雅黑" panose="020B0503020204020204" pitchFamily="34" charset="-122"/>
                <a:ea typeface="微软雅黑" panose="020B0503020204020204" pitchFamily="34" charset="-122"/>
              </a:rPr>
              <a:t>作业管理系统</a:t>
            </a:r>
            <a:endParaRPr lang="zh-CN" altLang="en-US" b="1">
              <a:latin typeface="微软雅黑" panose="020B0503020204020204" pitchFamily="34" charset="-122"/>
              <a:ea typeface="微软雅黑" panose="020B0503020204020204" pitchFamily="34" charset="-122"/>
            </a:endParaRPr>
          </a:p>
        </p:txBody>
      </p:sp>
      <p:sp>
        <p:nvSpPr>
          <p:cNvPr id="86" name="TextBox 85"/>
          <p:cNvSpPr txBox="1"/>
          <p:nvPr/>
        </p:nvSpPr>
        <p:spPr>
          <a:xfrm>
            <a:off x="1592703" y="1879037"/>
            <a:ext cx="902847" cy="276999"/>
          </a:xfrm>
          <a:prstGeom prst="rect">
            <a:avLst/>
          </a:prstGeom>
          <a:noFill/>
        </p:spPr>
        <p:txBody>
          <a:bodyPr wrap="square" rtlCol="0">
            <a:spAutoFit/>
          </a:bodyPr>
          <a:lstStyle/>
          <a:p>
            <a:r>
              <a:rPr lang="zh-CN" altLang="en-US" sz="1200" smtClean="0">
                <a:solidFill>
                  <a:srgbClr val="C00000"/>
                </a:solidFill>
                <a:latin typeface="微软雅黑" panose="020B0503020204020204" pitchFamily="34" charset="-122"/>
                <a:ea typeface="微软雅黑" panose="020B0503020204020204" pitchFamily="34" charset="-122"/>
              </a:rPr>
              <a:t>提交 作业</a:t>
            </a:r>
            <a:endParaRPr lang="zh-CN" altLang="en-US" sz="1200" dirty="0">
              <a:solidFill>
                <a:srgbClr val="C00000"/>
              </a:solidFill>
              <a:latin typeface="微软雅黑" panose="020B0503020204020204" pitchFamily="34" charset="-122"/>
              <a:ea typeface="微软雅黑" panose="020B0503020204020204" pitchFamily="34" charset="-122"/>
            </a:endParaRPr>
          </a:p>
        </p:txBody>
      </p:sp>
      <p:pic>
        <p:nvPicPr>
          <p:cNvPr id="106" name="图片 105" descr="person computer.png"/>
          <p:cNvPicPr>
            <a:picLocks noChangeAspect="1"/>
          </p:cNvPicPr>
          <p:nvPr/>
        </p:nvPicPr>
        <p:blipFill>
          <a:blip r:embed="rId3" cstate="print"/>
          <a:stretch>
            <a:fillRect/>
          </a:stretch>
        </p:blipFill>
        <p:spPr>
          <a:xfrm>
            <a:off x="466725" y="652042"/>
            <a:ext cx="461204" cy="444651"/>
          </a:xfrm>
          <a:prstGeom prst="rect">
            <a:avLst/>
          </a:prstGeom>
        </p:spPr>
      </p:pic>
      <p:cxnSp>
        <p:nvCxnSpPr>
          <p:cNvPr id="108" name="直接连接符 107"/>
          <p:cNvCxnSpPr/>
          <p:nvPr/>
        </p:nvCxnSpPr>
        <p:spPr>
          <a:xfrm>
            <a:off x="447622" y="1107599"/>
            <a:ext cx="3219503" cy="0"/>
          </a:xfrm>
          <a:prstGeom prst="line">
            <a:avLst/>
          </a:prstGeom>
        </p:spPr>
        <p:style>
          <a:lnRef idx="2">
            <a:schemeClr val="dk1"/>
          </a:lnRef>
          <a:fillRef idx="0">
            <a:schemeClr val="dk1"/>
          </a:fillRef>
          <a:effectRef idx="1">
            <a:schemeClr val="dk1"/>
          </a:effectRef>
          <a:fontRef idx="minor">
            <a:schemeClr val="tx1"/>
          </a:fontRef>
        </p:style>
      </p:cxnSp>
      <p:sp>
        <p:nvSpPr>
          <p:cNvPr id="72" name="标题 1"/>
          <p:cNvSpPr txBox="1"/>
          <p:nvPr/>
        </p:nvSpPr>
        <p:spPr bwMode="auto">
          <a:xfrm>
            <a:off x="646039" y="0"/>
            <a:ext cx="7886700" cy="63756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 人工智能实验体系</a:t>
            </a:r>
            <a:endParaRPr lang="zh-CN" altLang="en-US" sz="2700"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74" name="TextBox 73"/>
          <p:cNvSpPr txBox="1"/>
          <p:nvPr/>
        </p:nvSpPr>
        <p:spPr>
          <a:xfrm>
            <a:off x="361950" y="1533525"/>
            <a:ext cx="828675" cy="276999"/>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zh-CN" altLang="en-US" sz="1200" smtClean="0"/>
              <a:t>虚拟桌面</a:t>
            </a:r>
            <a:endParaRPr lang="zh-CN" altLang="en-US" sz="1200"/>
          </a:p>
        </p:txBody>
      </p:sp>
      <p:pic>
        <p:nvPicPr>
          <p:cNvPr id="76" name="图片 75" descr="person computer.png"/>
          <p:cNvPicPr>
            <a:picLocks noChangeAspect="1"/>
          </p:cNvPicPr>
          <p:nvPr/>
        </p:nvPicPr>
        <p:blipFill>
          <a:blip r:embed="rId3" cstate="print"/>
          <a:stretch>
            <a:fillRect/>
          </a:stretch>
        </p:blipFill>
        <p:spPr>
          <a:xfrm>
            <a:off x="1752600" y="652042"/>
            <a:ext cx="461204" cy="444651"/>
          </a:xfrm>
          <a:prstGeom prst="rect">
            <a:avLst/>
          </a:prstGeom>
        </p:spPr>
      </p:pic>
      <p:pic>
        <p:nvPicPr>
          <p:cNvPr id="77" name="图片 76" descr="person computer.png"/>
          <p:cNvPicPr>
            <a:picLocks noChangeAspect="1"/>
          </p:cNvPicPr>
          <p:nvPr/>
        </p:nvPicPr>
        <p:blipFill>
          <a:blip r:embed="rId3" cstate="print"/>
          <a:stretch>
            <a:fillRect/>
          </a:stretch>
        </p:blipFill>
        <p:spPr>
          <a:xfrm>
            <a:off x="3038475" y="652042"/>
            <a:ext cx="461204" cy="444651"/>
          </a:xfrm>
          <a:prstGeom prst="rect">
            <a:avLst/>
          </a:prstGeom>
        </p:spPr>
      </p:pic>
      <p:sp>
        <p:nvSpPr>
          <p:cNvPr id="78" name="TextBox 77"/>
          <p:cNvSpPr txBox="1"/>
          <p:nvPr/>
        </p:nvSpPr>
        <p:spPr>
          <a:xfrm>
            <a:off x="1590675" y="1533525"/>
            <a:ext cx="828675" cy="276999"/>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zh-CN" altLang="en-US" sz="1200" smtClean="0"/>
              <a:t>虚拟桌面</a:t>
            </a:r>
            <a:endParaRPr lang="zh-CN" altLang="en-US" sz="1200"/>
          </a:p>
        </p:txBody>
      </p:sp>
      <p:sp>
        <p:nvSpPr>
          <p:cNvPr id="79" name="TextBox 78"/>
          <p:cNvSpPr txBox="1"/>
          <p:nvPr/>
        </p:nvSpPr>
        <p:spPr>
          <a:xfrm>
            <a:off x="2847975" y="1533525"/>
            <a:ext cx="828675" cy="276999"/>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zh-CN" altLang="en-US" sz="1200" smtClean="0"/>
              <a:t>虚拟桌面</a:t>
            </a:r>
            <a:endParaRPr lang="zh-CN" altLang="en-US" sz="1200"/>
          </a:p>
        </p:txBody>
      </p:sp>
      <p:sp>
        <p:nvSpPr>
          <p:cNvPr id="83" name="下箭头 82"/>
          <p:cNvSpPr/>
          <p:nvPr/>
        </p:nvSpPr>
        <p:spPr>
          <a:xfrm>
            <a:off x="590549" y="1200149"/>
            <a:ext cx="190501" cy="285751"/>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85" name="下箭头 84"/>
          <p:cNvSpPr/>
          <p:nvPr/>
        </p:nvSpPr>
        <p:spPr>
          <a:xfrm>
            <a:off x="1866899" y="1200149"/>
            <a:ext cx="190501" cy="285751"/>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87" name="下箭头 86"/>
          <p:cNvSpPr/>
          <p:nvPr/>
        </p:nvSpPr>
        <p:spPr>
          <a:xfrm>
            <a:off x="3152774" y="1200149"/>
            <a:ext cx="190501" cy="285751"/>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90" name="矩形 89"/>
          <p:cNvSpPr/>
          <p:nvPr/>
        </p:nvSpPr>
        <p:spPr>
          <a:xfrm>
            <a:off x="238125" y="3429074"/>
            <a:ext cx="8201025" cy="30008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altLang="zh-CN" b="1" smtClean="0">
                <a:latin typeface="微软雅黑" panose="020B0503020204020204" pitchFamily="34" charset="-122"/>
                <a:ea typeface="微软雅黑" panose="020B0503020204020204" pitchFamily="34" charset="-122"/>
              </a:rPr>
              <a:t>GPU</a:t>
            </a:r>
            <a:r>
              <a:rPr lang="zh-CN" altLang="en-US" b="1" smtClean="0">
                <a:latin typeface="微软雅黑" panose="020B0503020204020204" pitchFamily="34" charset="-122"/>
                <a:ea typeface="微软雅黑" panose="020B0503020204020204" pitchFamily="34" charset="-122"/>
              </a:rPr>
              <a:t>资源调度系统</a:t>
            </a:r>
            <a:endParaRPr lang="zh-CN" altLang="en-US" b="1">
              <a:latin typeface="微软雅黑" panose="020B0503020204020204" pitchFamily="34" charset="-122"/>
              <a:ea typeface="微软雅黑" panose="020B0503020204020204" pitchFamily="34" charset="-122"/>
            </a:endParaRPr>
          </a:p>
        </p:txBody>
      </p:sp>
      <p:cxnSp>
        <p:nvCxnSpPr>
          <p:cNvPr id="94" name="肘形连接符 93"/>
          <p:cNvCxnSpPr>
            <a:stCxn id="74" idx="2"/>
            <a:endCxn id="88" idx="0"/>
          </p:cNvCxnSpPr>
          <p:nvPr/>
        </p:nvCxnSpPr>
        <p:spPr>
          <a:xfrm rot="16200000" flipH="1">
            <a:off x="966487" y="1620325"/>
            <a:ext cx="843564" cy="1223962"/>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cxnSp>
        <p:nvCxnSpPr>
          <p:cNvPr id="96" name="肘形连接符 95"/>
          <p:cNvCxnSpPr>
            <a:stCxn id="78" idx="2"/>
            <a:endCxn id="88" idx="0"/>
          </p:cNvCxnSpPr>
          <p:nvPr/>
        </p:nvCxnSpPr>
        <p:spPr>
          <a:xfrm rot="5400000">
            <a:off x="1580850" y="2229925"/>
            <a:ext cx="843564" cy="4763"/>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cxnSp>
        <p:nvCxnSpPr>
          <p:cNvPr id="98" name="肘形连接符 97"/>
          <p:cNvCxnSpPr>
            <a:stCxn id="79" idx="2"/>
            <a:endCxn id="88" idx="0"/>
          </p:cNvCxnSpPr>
          <p:nvPr/>
        </p:nvCxnSpPr>
        <p:spPr>
          <a:xfrm rot="5400000">
            <a:off x="2209500" y="1601275"/>
            <a:ext cx="843564" cy="1262063"/>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
        <p:nvSpPr>
          <p:cNvPr id="126" name="TextBox 125"/>
          <p:cNvSpPr txBox="1"/>
          <p:nvPr/>
        </p:nvSpPr>
        <p:spPr>
          <a:xfrm>
            <a:off x="5267325" y="2682663"/>
            <a:ext cx="2943225" cy="300082"/>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altLang="zh-CN" b="1" smtClean="0">
                <a:latin typeface="微软雅黑" panose="020B0503020204020204" pitchFamily="34" charset="-122"/>
                <a:ea typeface="微软雅黑" panose="020B0503020204020204" pitchFamily="34" charset="-122"/>
              </a:rPr>
              <a:t>Docker</a:t>
            </a:r>
            <a:r>
              <a:rPr lang="zh-CN" altLang="en-US" b="1" smtClean="0">
                <a:latin typeface="微软雅黑" panose="020B0503020204020204" pitchFamily="34" charset="-122"/>
                <a:ea typeface="微软雅黑" panose="020B0503020204020204" pitchFamily="34" charset="-122"/>
              </a:rPr>
              <a:t>管理系统</a:t>
            </a:r>
            <a:endParaRPr lang="zh-CN" altLang="en-US" b="1">
              <a:latin typeface="微软雅黑" panose="020B0503020204020204" pitchFamily="34" charset="-122"/>
              <a:ea typeface="微软雅黑" panose="020B0503020204020204" pitchFamily="34" charset="-122"/>
            </a:endParaRPr>
          </a:p>
        </p:txBody>
      </p:sp>
      <p:pic>
        <p:nvPicPr>
          <p:cNvPr id="131" name="图片 130" descr="person computer.png"/>
          <p:cNvPicPr>
            <a:picLocks noChangeAspect="1"/>
          </p:cNvPicPr>
          <p:nvPr/>
        </p:nvPicPr>
        <p:blipFill>
          <a:blip r:embed="rId3" cstate="print"/>
          <a:stretch>
            <a:fillRect/>
          </a:stretch>
        </p:blipFill>
        <p:spPr>
          <a:xfrm>
            <a:off x="5181600" y="652042"/>
            <a:ext cx="461204" cy="444651"/>
          </a:xfrm>
          <a:prstGeom prst="rect">
            <a:avLst/>
          </a:prstGeom>
        </p:spPr>
      </p:pic>
      <p:cxnSp>
        <p:nvCxnSpPr>
          <p:cNvPr id="132" name="直接连接符 131"/>
          <p:cNvCxnSpPr/>
          <p:nvPr/>
        </p:nvCxnSpPr>
        <p:spPr>
          <a:xfrm>
            <a:off x="5162497" y="1107599"/>
            <a:ext cx="3219503" cy="0"/>
          </a:xfrm>
          <a:prstGeom prst="line">
            <a:avLst/>
          </a:prstGeom>
        </p:spPr>
        <p:style>
          <a:lnRef idx="2">
            <a:schemeClr val="dk1"/>
          </a:lnRef>
          <a:fillRef idx="0">
            <a:schemeClr val="dk1"/>
          </a:fillRef>
          <a:effectRef idx="1">
            <a:schemeClr val="dk1"/>
          </a:effectRef>
          <a:fontRef idx="minor">
            <a:schemeClr val="tx1"/>
          </a:fontRef>
        </p:style>
      </p:cxnSp>
      <p:sp>
        <p:nvSpPr>
          <p:cNvPr id="133" name="TextBox 132"/>
          <p:cNvSpPr txBox="1"/>
          <p:nvPr/>
        </p:nvSpPr>
        <p:spPr>
          <a:xfrm>
            <a:off x="5076825" y="1447801"/>
            <a:ext cx="828675" cy="276999"/>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altLang="zh-CN" sz="1200" smtClean="0"/>
              <a:t>Jupyter</a:t>
            </a:r>
            <a:endParaRPr lang="zh-CN" altLang="en-US" sz="1200"/>
          </a:p>
        </p:txBody>
      </p:sp>
      <p:pic>
        <p:nvPicPr>
          <p:cNvPr id="134" name="图片 133" descr="person computer.png"/>
          <p:cNvPicPr>
            <a:picLocks noChangeAspect="1"/>
          </p:cNvPicPr>
          <p:nvPr/>
        </p:nvPicPr>
        <p:blipFill>
          <a:blip r:embed="rId3" cstate="print"/>
          <a:stretch>
            <a:fillRect/>
          </a:stretch>
        </p:blipFill>
        <p:spPr>
          <a:xfrm>
            <a:off x="6467475" y="652042"/>
            <a:ext cx="461204" cy="444651"/>
          </a:xfrm>
          <a:prstGeom prst="rect">
            <a:avLst/>
          </a:prstGeom>
        </p:spPr>
      </p:pic>
      <p:pic>
        <p:nvPicPr>
          <p:cNvPr id="135" name="图片 134" descr="person computer.png"/>
          <p:cNvPicPr>
            <a:picLocks noChangeAspect="1"/>
          </p:cNvPicPr>
          <p:nvPr/>
        </p:nvPicPr>
        <p:blipFill>
          <a:blip r:embed="rId3" cstate="print"/>
          <a:stretch>
            <a:fillRect/>
          </a:stretch>
        </p:blipFill>
        <p:spPr>
          <a:xfrm>
            <a:off x="7753350" y="652042"/>
            <a:ext cx="461204" cy="444651"/>
          </a:xfrm>
          <a:prstGeom prst="rect">
            <a:avLst/>
          </a:prstGeom>
        </p:spPr>
      </p:pic>
      <p:sp>
        <p:nvSpPr>
          <p:cNvPr id="136" name="TextBox 135"/>
          <p:cNvSpPr txBox="1"/>
          <p:nvPr/>
        </p:nvSpPr>
        <p:spPr>
          <a:xfrm>
            <a:off x="6305550" y="1447801"/>
            <a:ext cx="828675" cy="276999"/>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altLang="zh-CN" sz="1200" smtClean="0"/>
              <a:t>Jupyter</a:t>
            </a:r>
            <a:endParaRPr lang="zh-CN" altLang="en-US" sz="1200"/>
          </a:p>
        </p:txBody>
      </p:sp>
      <p:sp>
        <p:nvSpPr>
          <p:cNvPr id="137" name="TextBox 136"/>
          <p:cNvSpPr txBox="1"/>
          <p:nvPr/>
        </p:nvSpPr>
        <p:spPr>
          <a:xfrm>
            <a:off x="7562850" y="1447801"/>
            <a:ext cx="828675" cy="276999"/>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altLang="zh-CN" sz="1200" smtClean="0"/>
              <a:t>Jupyter</a:t>
            </a:r>
            <a:endParaRPr lang="zh-CN" altLang="en-US" sz="1200"/>
          </a:p>
        </p:txBody>
      </p:sp>
      <p:sp>
        <p:nvSpPr>
          <p:cNvPr id="138" name="下箭头 137"/>
          <p:cNvSpPr/>
          <p:nvPr/>
        </p:nvSpPr>
        <p:spPr>
          <a:xfrm>
            <a:off x="5305424" y="1152525"/>
            <a:ext cx="171451" cy="295276"/>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139" name="下箭头 138"/>
          <p:cNvSpPr/>
          <p:nvPr/>
        </p:nvSpPr>
        <p:spPr>
          <a:xfrm>
            <a:off x="6581774" y="1152525"/>
            <a:ext cx="171451" cy="295276"/>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140" name="下箭头 139"/>
          <p:cNvSpPr/>
          <p:nvPr/>
        </p:nvSpPr>
        <p:spPr>
          <a:xfrm>
            <a:off x="7867649" y="1152525"/>
            <a:ext cx="171451" cy="295276"/>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141" name="TextBox 140"/>
          <p:cNvSpPr txBox="1"/>
          <p:nvPr/>
        </p:nvSpPr>
        <p:spPr>
          <a:xfrm>
            <a:off x="5076825" y="2076450"/>
            <a:ext cx="828675" cy="276999"/>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altLang="zh-CN" sz="1200" smtClean="0"/>
              <a:t>NVDocker</a:t>
            </a:r>
            <a:endParaRPr lang="zh-CN" altLang="en-US" sz="1200"/>
          </a:p>
        </p:txBody>
      </p:sp>
      <p:sp>
        <p:nvSpPr>
          <p:cNvPr id="142" name="TextBox 141"/>
          <p:cNvSpPr txBox="1"/>
          <p:nvPr/>
        </p:nvSpPr>
        <p:spPr>
          <a:xfrm>
            <a:off x="6305550" y="2076450"/>
            <a:ext cx="828675" cy="276999"/>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altLang="zh-CN" sz="1200" smtClean="0"/>
              <a:t>NVDocker</a:t>
            </a:r>
            <a:endParaRPr lang="zh-CN" altLang="en-US" sz="1200"/>
          </a:p>
        </p:txBody>
      </p:sp>
      <p:sp>
        <p:nvSpPr>
          <p:cNvPr id="143" name="TextBox 142"/>
          <p:cNvSpPr txBox="1"/>
          <p:nvPr/>
        </p:nvSpPr>
        <p:spPr>
          <a:xfrm>
            <a:off x="7562850" y="2076450"/>
            <a:ext cx="828675" cy="276999"/>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altLang="zh-CN" sz="1200" smtClean="0"/>
              <a:t>NVDocker</a:t>
            </a:r>
            <a:endParaRPr lang="zh-CN" altLang="en-US" sz="1200"/>
          </a:p>
        </p:txBody>
      </p:sp>
      <p:sp>
        <p:nvSpPr>
          <p:cNvPr id="144" name="下箭头 143"/>
          <p:cNvSpPr/>
          <p:nvPr/>
        </p:nvSpPr>
        <p:spPr>
          <a:xfrm>
            <a:off x="5305424" y="1743075"/>
            <a:ext cx="161926" cy="333376"/>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145" name="下箭头 144"/>
          <p:cNvSpPr/>
          <p:nvPr/>
        </p:nvSpPr>
        <p:spPr>
          <a:xfrm>
            <a:off x="6581774" y="1743075"/>
            <a:ext cx="161926" cy="333376"/>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146" name="下箭头 145"/>
          <p:cNvSpPr/>
          <p:nvPr/>
        </p:nvSpPr>
        <p:spPr>
          <a:xfrm>
            <a:off x="7867649" y="1743075"/>
            <a:ext cx="161926" cy="333376"/>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cxnSp>
        <p:nvCxnSpPr>
          <p:cNvPr id="148" name="肘形连接符 147"/>
          <p:cNvCxnSpPr>
            <a:stCxn id="141" idx="2"/>
            <a:endCxn id="126" idx="0"/>
          </p:cNvCxnSpPr>
          <p:nvPr/>
        </p:nvCxnSpPr>
        <p:spPr>
          <a:xfrm rot="16200000" flipH="1">
            <a:off x="5950443" y="1894168"/>
            <a:ext cx="329214" cy="1247775"/>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cxnSp>
        <p:nvCxnSpPr>
          <p:cNvPr id="150" name="肘形连接符 149"/>
          <p:cNvCxnSpPr>
            <a:stCxn id="142" idx="2"/>
            <a:endCxn id="126" idx="0"/>
          </p:cNvCxnSpPr>
          <p:nvPr/>
        </p:nvCxnSpPr>
        <p:spPr>
          <a:xfrm rot="16200000" flipH="1">
            <a:off x="6564806" y="2508531"/>
            <a:ext cx="329214" cy="19050"/>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cxnSp>
        <p:nvCxnSpPr>
          <p:cNvPr id="152" name="肘形连接符 151"/>
          <p:cNvCxnSpPr>
            <a:stCxn id="143" idx="2"/>
            <a:endCxn id="126" idx="0"/>
          </p:cNvCxnSpPr>
          <p:nvPr/>
        </p:nvCxnSpPr>
        <p:spPr>
          <a:xfrm rot="5400000">
            <a:off x="7193456" y="1898931"/>
            <a:ext cx="329214" cy="1238250"/>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grpSp>
        <p:nvGrpSpPr>
          <p:cNvPr id="7" name="组合 55"/>
          <p:cNvGrpSpPr/>
          <p:nvPr/>
        </p:nvGrpSpPr>
        <p:grpSpPr>
          <a:xfrm>
            <a:off x="3040331" y="3826050"/>
            <a:ext cx="1222555" cy="637862"/>
            <a:chOff x="3848987" y="4539958"/>
            <a:chExt cx="1251063" cy="742716"/>
          </a:xfrm>
        </p:grpSpPr>
        <p:pic>
          <p:nvPicPr>
            <p:cNvPr id="161"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601537"/>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925601"/>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858229"/>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858229"/>
              <a:ext cx="424445" cy="424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55"/>
          <p:cNvGrpSpPr/>
          <p:nvPr/>
        </p:nvGrpSpPr>
        <p:grpSpPr>
          <a:xfrm>
            <a:off x="3045693" y="4466355"/>
            <a:ext cx="1222555" cy="637862"/>
            <a:chOff x="3848987" y="4539958"/>
            <a:chExt cx="1251063" cy="742716"/>
          </a:xfrm>
        </p:grpSpPr>
        <p:pic>
          <p:nvPicPr>
            <p:cNvPr id="175"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601537"/>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925601"/>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858229"/>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858229"/>
              <a:ext cx="424445" cy="424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组合 55"/>
          <p:cNvGrpSpPr/>
          <p:nvPr/>
        </p:nvGrpSpPr>
        <p:grpSpPr>
          <a:xfrm>
            <a:off x="4430967" y="4466355"/>
            <a:ext cx="1222555" cy="637862"/>
            <a:chOff x="3848987" y="4539958"/>
            <a:chExt cx="1251063" cy="742716"/>
          </a:xfrm>
        </p:grpSpPr>
        <p:pic>
          <p:nvPicPr>
            <p:cNvPr id="182"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601537"/>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925601"/>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858229"/>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858229"/>
              <a:ext cx="424445" cy="424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55"/>
          <p:cNvGrpSpPr/>
          <p:nvPr/>
        </p:nvGrpSpPr>
        <p:grpSpPr>
          <a:xfrm>
            <a:off x="246353" y="3826050"/>
            <a:ext cx="1222555" cy="637862"/>
            <a:chOff x="3848987" y="4539958"/>
            <a:chExt cx="1251063" cy="742716"/>
          </a:xfrm>
        </p:grpSpPr>
        <p:pic>
          <p:nvPicPr>
            <p:cNvPr id="189"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601537"/>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925601"/>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858229"/>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858229"/>
              <a:ext cx="424445" cy="424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55"/>
          <p:cNvGrpSpPr/>
          <p:nvPr/>
        </p:nvGrpSpPr>
        <p:grpSpPr>
          <a:xfrm>
            <a:off x="1636988" y="3826050"/>
            <a:ext cx="1222555" cy="637862"/>
            <a:chOff x="3848987" y="4539958"/>
            <a:chExt cx="1251063" cy="742716"/>
          </a:xfrm>
        </p:grpSpPr>
        <p:pic>
          <p:nvPicPr>
            <p:cNvPr id="196"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601537"/>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925601"/>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858229"/>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858229"/>
              <a:ext cx="424445" cy="424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55"/>
          <p:cNvGrpSpPr/>
          <p:nvPr/>
        </p:nvGrpSpPr>
        <p:grpSpPr>
          <a:xfrm>
            <a:off x="251714" y="4466355"/>
            <a:ext cx="1222555" cy="637862"/>
            <a:chOff x="3848987" y="4539958"/>
            <a:chExt cx="1251063" cy="742716"/>
          </a:xfrm>
        </p:grpSpPr>
        <p:pic>
          <p:nvPicPr>
            <p:cNvPr id="204"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601537"/>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925601"/>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858229"/>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858229"/>
              <a:ext cx="424445" cy="424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组合 55"/>
          <p:cNvGrpSpPr/>
          <p:nvPr/>
        </p:nvGrpSpPr>
        <p:grpSpPr>
          <a:xfrm>
            <a:off x="1636988" y="4466355"/>
            <a:ext cx="1222555" cy="637862"/>
            <a:chOff x="3848987" y="4539958"/>
            <a:chExt cx="1251063" cy="742716"/>
          </a:xfrm>
        </p:grpSpPr>
        <p:pic>
          <p:nvPicPr>
            <p:cNvPr id="211"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601537"/>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925601"/>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858229"/>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858229"/>
              <a:ext cx="424445" cy="424445"/>
            </a:xfrm>
            <a:prstGeom prst="rect">
              <a:avLst/>
            </a:prstGeom>
            <a:noFill/>
            <a:extLst>
              <a:ext uri="{909E8E84-426E-40DD-AFC4-6F175D3DCCD1}">
                <a14:hiddenFill xmlns:a14="http://schemas.microsoft.com/office/drawing/2010/main">
                  <a:solidFill>
                    <a:srgbClr val="FFFFFF"/>
                  </a:solidFill>
                </a14:hiddenFill>
              </a:ext>
            </a:extLst>
          </p:spPr>
        </p:pic>
      </p:grpSp>
      <p:sp>
        <p:nvSpPr>
          <p:cNvPr id="223" name="下箭头 222"/>
          <p:cNvSpPr/>
          <p:nvPr/>
        </p:nvSpPr>
        <p:spPr>
          <a:xfrm>
            <a:off x="1924050" y="3000375"/>
            <a:ext cx="152400" cy="371475"/>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224" name="下箭头 223"/>
          <p:cNvSpPr/>
          <p:nvPr/>
        </p:nvSpPr>
        <p:spPr>
          <a:xfrm>
            <a:off x="6686550" y="3028950"/>
            <a:ext cx="152400" cy="371475"/>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grpSp>
        <p:nvGrpSpPr>
          <p:cNvPr id="14" name="组合 55"/>
          <p:cNvGrpSpPr/>
          <p:nvPr/>
        </p:nvGrpSpPr>
        <p:grpSpPr>
          <a:xfrm>
            <a:off x="4430967" y="3828180"/>
            <a:ext cx="1222555" cy="637862"/>
            <a:chOff x="3848987" y="4539958"/>
            <a:chExt cx="1251063" cy="742716"/>
          </a:xfrm>
        </p:grpSpPr>
        <p:pic>
          <p:nvPicPr>
            <p:cNvPr id="226"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601537"/>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4" descr="Related imag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8987" y="4925601"/>
              <a:ext cx="301289" cy="301289"/>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718" y="4858229"/>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539958"/>
              <a:ext cx="424445" cy="424445"/>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605" y="4858229"/>
              <a:ext cx="424445" cy="424445"/>
            </a:xfrm>
            <a:prstGeom prst="rect">
              <a:avLst/>
            </a:prstGeom>
            <a:noFill/>
            <a:extLst>
              <a:ext uri="{909E8E84-426E-40DD-AFC4-6F175D3DCCD1}">
                <a14:hiddenFill xmlns:a14="http://schemas.microsoft.com/office/drawing/2010/main">
                  <a:solidFill>
                    <a:srgbClr val="FFFFFF"/>
                  </a:solidFill>
                </a14:hiddenFill>
              </a:ext>
            </a:extLst>
          </p:spPr>
        </p:pic>
      </p:grpSp>
      <p:sp>
        <p:nvSpPr>
          <p:cNvPr id="147" name="矩形 146"/>
          <p:cNvSpPr/>
          <p:nvPr/>
        </p:nvSpPr>
        <p:spPr>
          <a:xfrm>
            <a:off x="2498751" y="3059454"/>
            <a:ext cx="2993127" cy="286232"/>
          </a:xfrm>
          <a:prstGeom prst="rect">
            <a:avLst/>
          </a:prstGeom>
        </p:spPr>
        <p:txBody>
          <a:bodyPr wrap="none">
            <a:spAutoFit/>
          </a:bodyPr>
          <a:lstStyle/>
          <a:p>
            <a:pPr marL="685800" indent="-685800" algn="ctr" fontAlgn="base">
              <a:lnSpc>
                <a:spcPct val="90000"/>
              </a:lnSpc>
              <a:spcBef>
                <a:spcPct val="0"/>
              </a:spcBef>
              <a:spcAft>
                <a:spcPct val="0"/>
              </a:spcAft>
              <a:defRPr/>
            </a:pPr>
            <a:r>
              <a:rPr lang="zh-CN" altLang="en-US" sz="1400" b="1" dirty="0" smtClean="0">
                <a:solidFill>
                  <a:srgbClr val="C00000"/>
                </a:solidFill>
                <a:latin typeface="微软雅黑" panose="020B0503020204020204" pitchFamily="34" charset="-122"/>
                <a:ea typeface="微软雅黑" panose="020B0503020204020204" pitchFamily="34" charset="-122"/>
                <a:sym typeface="Calibri" panose="020F0502020204030204" pitchFamily="34" charset="0"/>
              </a:rPr>
              <a:t>关键技术</a:t>
            </a:r>
            <a:r>
              <a:rPr lang="en-US" altLang="zh-CN" sz="1400" b="1" dirty="0" smtClean="0">
                <a:solidFill>
                  <a:srgbClr val="C00000"/>
                </a:solidFill>
                <a:latin typeface="微软雅黑" panose="020B0503020204020204" pitchFamily="34" charset="-122"/>
                <a:ea typeface="微软雅黑" panose="020B0503020204020204" pitchFamily="34" charset="-122"/>
                <a:sym typeface="Calibri" panose="020F0502020204030204" pitchFamily="34" charset="0"/>
              </a:rPr>
              <a:t>: </a:t>
            </a:r>
            <a:r>
              <a:rPr lang="en-US" altLang="zh-CN" sz="1400" dirty="0" smtClean="0">
                <a:latin typeface="微软雅黑" panose="020B0503020204020204" pitchFamily="34" charset="-122"/>
                <a:ea typeface="微软雅黑" panose="020B0503020204020204" pitchFamily="34" charset="-122"/>
                <a:sym typeface="Calibri" panose="020F0502020204030204" pitchFamily="34" charset="0"/>
              </a:rPr>
              <a:t>GPU</a:t>
            </a:r>
            <a:r>
              <a:rPr lang="zh-CN" altLang="en-US" sz="1400" dirty="0" smtClean="0">
                <a:latin typeface="微软雅黑" panose="020B0503020204020204" pitchFamily="34" charset="-122"/>
                <a:ea typeface="微软雅黑" panose="020B0503020204020204" pitchFamily="34" charset="-122"/>
                <a:sym typeface="Calibri" panose="020F0502020204030204" pitchFamily="34" charset="0"/>
              </a:rPr>
              <a:t>资源自动调度与共享</a:t>
            </a:r>
            <a:endParaRPr lang="zh-CN" altLang="en-US" sz="1400"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34204" y="1194199"/>
            <a:ext cx="125547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13</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1106905" y="3239805"/>
            <a:ext cx="70505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信息安全</a:t>
            </a:r>
            <a:r>
              <a:rPr lang="zh-CN" altLang="en-US" sz="2400" dirty="0" smtClean="0">
                <a:latin typeface="微软雅黑" panose="020B0503020204020204" pitchFamily="34" charset="-122"/>
                <a:ea typeface="微软雅黑" panose="020B0503020204020204" pitchFamily="34" charset="-122"/>
              </a:rPr>
              <a:t>：</a:t>
            </a:r>
            <a:r>
              <a:rPr lang="zh-CN" altLang="en-US" sz="2400" dirty="0" smtClean="0">
                <a:solidFill>
                  <a:srgbClr val="C00000"/>
                </a:solidFill>
                <a:latin typeface="微软雅黑" panose="020B0503020204020204" pitchFamily="34" charset="-122"/>
                <a:ea typeface="微软雅黑" panose="020B0503020204020204" pitchFamily="34" charset="-122"/>
              </a:rPr>
              <a:t>支持自动评测</a:t>
            </a:r>
            <a:r>
              <a:rPr lang="zh-CN" altLang="en-US" sz="2400" dirty="0" smtClean="0">
                <a:latin typeface="微软雅黑" panose="020B0503020204020204" pitchFamily="34" charset="-122"/>
                <a:ea typeface="微软雅黑" panose="020B0503020204020204" pitchFamily="34" charset="-122"/>
              </a:rPr>
              <a:t>的信息安全实验体系</a:t>
            </a:r>
            <a:endParaRPr lang="zh-CN" altLang="en-US" sz="2400" dirty="0" smtClean="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526632" y="3661173"/>
            <a:ext cx="4553675"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多样性的评分手段</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轻量级</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严防走捷径</a:t>
            </a:r>
            <a:endParaRPr lang="zh-CN" altLang="en-US"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cSld>
  <p:clrMapOvr>
    <a:masterClrMapping/>
  </p:clrMapOvr>
  <p:transition>
    <p:blinds dir="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417095" y="973556"/>
            <a:ext cx="8726905" cy="3394472"/>
          </a:xfrm>
        </p:spPr>
        <p:txBody>
          <a:bodyPr/>
          <a:lstStyle/>
          <a:p>
            <a:r>
              <a:rPr lang="zh-CN" altLang="en-US" b="1" dirty="0" smtClean="0">
                <a:latin typeface="微软雅黑" panose="020B0503020204020204" pitchFamily="34" charset="-122"/>
                <a:ea typeface="微软雅黑" panose="020B0503020204020204" pitchFamily="34" charset="-122"/>
              </a:rPr>
              <a:t>信息安全实验</a:t>
            </a:r>
            <a:r>
              <a:rPr lang="zh-CN" altLang="en-US" dirty="0" smtClean="0">
                <a:latin typeface="微软雅黑" panose="020B0503020204020204" pitchFamily="34" charset="-122"/>
                <a:ea typeface="微软雅黑" panose="020B0503020204020204" pitchFamily="34" charset="-122"/>
              </a:rPr>
              <a:t>：自动化评测</a:t>
            </a:r>
            <a:endParaRPr lang="en-US" altLang="zh-CN" dirty="0" smtClean="0">
              <a:latin typeface="微软雅黑" panose="020B0503020204020204" pitchFamily="34" charset="-122"/>
              <a:ea typeface="微软雅黑" panose="020B0503020204020204" pitchFamily="34" charset="-122"/>
            </a:endParaRPr>
          </a:p>
        </p:txBody>
      </p:sp>
      <p:sp>
        <p:nvSpPr>
          <p:cNvPr id="6"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平台：信息安全实验体系</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5" name="图片 4"/>
          <p:cNvPicPr>
            <a:picLocks noChangeAspect="1"/>
          </p:cNvPicPr>
          <p:nvPr/>
        </p:nvPicPr>
        <p:blipFill>
          <a:blip r:embed="rId1" cstate="print"/>
          <a:stretch>
            <a:fillRect/>
          </a:stretch>
        </p:blipFill>
        <p:spPr>
          <a:xfrm>
            <a:off x="1398141" y="1507323"/>
            <a:ext cx="5274310" cy="3046095"/>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stretch>
            <a:fillRect/>
          </a:stretch>
        </p:blipFill>
        <p:spPr>
          <a:xfrm>
            <a:off x="580259" y="0"/>
            <a:ext cx="8142789" cy="5170744"/>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平台：信息安全实验体系</a:t>
            </a:r>
            <a:endParaRPr lang="zh-CN" altLang="en-US" sz="2700" dirty="0"/>
          </a:p>
        </p:txBody>
      </p:sp>
      <p:pic>
        <p:nvPicPr>
          <p:cNvPr id="77826" name="Picture 2"/>
          <p:cNvPicPr>
            <a:picLocks noChangeAspect="1" noChangeArrowheads="1"/>
          </p:cNvPicPr>
          <p:nvPr/>
        </p:nvPicPr>
        <p:blipFill>
          <a:blip r:embed="rId1" cstate="print"/>
          <a:srcRect/>
          <a:stretch>
            <a:fillRect/>
          </a:stretch>
        </p:blipFill>
        <p:spPr bwMode="auto">
          <a:xfrm>
            <a:off x="48128" y="1095832"/>
            <a:ext cx="9040510" cy="40033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a:spLocks noChangeArrowheads="1"/>
          </p:cNvSpPr>
          <p:nvPr/>
        </p:nvSpPr>
        <p:spPr bwMode="auto">
          <a:xfrm>
            <a:off x="3727254" y="1004890"/>
            <a:ext cx="1691878" cy="1699022"/>
          </a:xfrm>
          <a:prstGeom prst="ellipse">
            <a:avLst/>
          </a:prstGeom>
          <a:solidFill>
            <a:srgbClr val="4E4B4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 name="Freeform 8"/>
          <p:cNvSpPr/>
          <p:nvPr/>
        </p:nvSpPr>
        <p:spPr bwMode="auto">
          <a:xfrm>
            <a:off x="3643913" y="1846662"/>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Oval 9"/>
          <p:cNvSpPr>
            <a:spLocks noChangeArrowheads="1"/>
          </p:cNvSpPr>
          <p:nvPr/>
        </p:nvSpPr>
        <p:spPr bwMode="auto">
          <a:xfrm>
            <a:off x="5450087" y="1784747"/>
            <a:ext cx="10477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Oval 10"/>
          <p:cNvSpPr>
            <a:spLocks noChangeArrowheads="1"/>
          </p:cNvSpPr>
          <p:nvPr/>
        </p:nvSpPr>
        <p:spPr bwMode="auto">
          <a:xfrm>
            <a:off x="3590334" y="1784747"/>
            <a:ext cx="103585" cy="104775"/>
          </a:xfrm>
          <a:prstGeom prst="ellipse">
            <a:avLst/>
          </a:prstGeom>
          <a:solidFill>
            <a:srgbClr val="EB3D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TextBox 13"/>
          <p:cNvSpPr txBox="1">
            <a:spLocks noChangeArrowheads="1"/>
          </p:cNvSpPr>
          <p:nvPr/>
        </p:nvSpPr>
        <p:spPr bwMode="auto">
          <a:xfrm>
            <a:off x="3934204" y="1194199"/>
            <a:ext cx="125547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500" dirty="0" smtClean="0">
                <a:solidFill>
                  <a:srgbClr val="F8F8F8"/>
                </a:solidFill>
              </a:rPr>
              <a:t>14</a:t>
            </a:r>
            <a:endParaRPr lang="zh-CN" altLang="en-US" sz="7500" dirty="0">
              <a:solidFill>
                <a:srgbClr val="F8F8F8"/>
              </a:solidFill>
            </a:endParaRPr>
          </a:p>
        </p:txBody>
      </p:sp>
      <p:cxnSp>
        <p:nvCxnSpPr>
          <p:cNvPr id="9" name="直接连接符 15"/>
          <p:cNvCxnSpPr>
            <a:cxnSpLocks noChangeShapeType="1"/>
          </p:cNvCxnSpPr>
          <p:nvPr/>
        </p:nvCxnSpPr>
        <p:spPr bwMode="auto">
          <a:xfrm>
            <a:off x="2358033" y="3083719"/>
            <a:ext cx="4427934"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697831" y="3239805"/>
            <a:ext cx="8085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b="1" dirty="0" smtClean="0">
                <a:latin typeface="微软雅黑" panose="020B0503020204020204" pitchFamily="34" charset="-122"/>
                <a:ea typeface="微软雅黑" panose="020B0503020204020204" pitchFamily="34" charset="-122"/>
              </a:rPr>
              <a:t>AI</a:t>
            </a:r>
            <a:r>
              <a:rPr lang="zh-CN" altLang="en-US" sz="2400" b="1" dirty="0" smtClean="0">
                <a:latin typeface="微软雅黑" panose="020B0503020204020204" pitchFamily="34" charset="-122"/>
                <a:ea typeface="微软雅黑" panose="020B0503020204020204" pitchFamily="34" charset="-122"/>
              </a:rPr>
              <a:t>科研平台</a:t>
            </a:r>
            <a:r>
              <a:rPr lang="zh-CN" altLang="en-US" sz="2400" dirty="0" smtClean="0">
                <a:latin typeface="微软雅黑" panose="020B0503020204020204" pitchFamily="34" charset="-122"/>
                <a:ea typeface="微软雅黑" panose="020B0503020204020204" pitchFamily="34" charset="-122"/>
              </a:rPr>
              <a:t>：全网页化操作，教学科研一体化</a:t>
            </a:r>
            <a:endParaRPr lang="zh-CN" altLang="en-US" sz="2400" dirty="0" smtClean="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671010" y="3661173"/>
            <a:ext cx="4409297"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dirty="0" smtClean="0">
                <a:solidFill>
                  <a:srgbClr val="4D4D4D"/>
                </a:solidFill>
                <a:latin typeface="微软雅黑" panose="020B0503020204020204" pitchFamily="34" charset="-122"/>
                <a:ea typeface="微软雅黑" panose="020B0503020204020204" pitchFamily="34" charset="-122"/>
              </a:rPr>
              <a:t>◎</a:t>
            </a:r>
            <a:r>
              <a:rPr lang="zh-CN" altLang="zh-CN" dirty="0" smtClean="0">
                <a:solidFill>
                  <a:srgbClr val="4D4D4D"/>
                </a:solidFill>
                <a:latin typeface="微软雅黑" panose="020B0503020204020204" pitchFamily="34" charset="-122"/>
                <a:ea typeface="微软雅黑" panose="020B0503020204020204" pitchFamily="34" charset="-122"/>
              </a:rPr>
              <a:t>易学、易用</a:t>
            </a:r>
            <a:r>
              <a:rPr lang="en-US" altLang="zh-CN" dirty="0" smtClean="0">
                <a:solidFill>
                  <a:srgbClr val="4D4D4D"/>
                </a:solidFill>
                <a:latin typeface="微软雅黑" panose="020B0503020204020204" pitchFamily="34" charset="-122"/>
                <a:ea typeface="微软雅黑" panose="020B0503020204020204" pitchFamily="34" charset="-122"/>
              </a:rPr>
              <a:t>	</a:t>
            </a:r>
            <a:r>
              <a:rPr lang="en-US"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轻松调度云端</a:t>
            </a:r>
            <a:r>
              <a:rPr lang="en-US" altLang="zh-CN" dirty="0" smtClean="0">
                <a:solidFill>
                  <a:srgbClr val="4D4D4D"/>
                </a:solidFill>
                <a:latin typeface="微软雅黑" panose="020B0503020204020204" pitchFamily="34" charset="-122"/>
                <a:ea typeface="微软雅黑" panose="020B0503020204020204" pitchFamily="34" charset="-122"/>
              </a:rPr>
              <a:t>GPU</a:t>
            </a:r>
            <a:r>
              <a:rPr lang="zh-CN" altLang="en-US" dirty="0" smtClean="0">
                <a:solidFill>
                  <a:srgbClr val="4D4D4D"/>
                </a:solidFill>
                <a:latin typeface="微软雅黑" panose="020B0503020204020204" pitchFamily="34" charset="-122"/>
                <a:ea typeface="微软雅黑" panose="020B0503020204020204" pitchFamily="34" charset="-122"/>
              </a:rPr>
              <a:t>资源</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dirty="0" smtClean="0">
                <a:solidFill>
                  <a:srgbClr val="4D4D4D"/>
                </a:solidFill>
                <a:latin typeface="微软雅黑" panose="020B0503020204020204" pitchFamily="34" charset="-122"/>
                <a:ea typeface="微软雅黑" panose="020B0503020204020204" pitchFamily="34" charset="-122"/>
              </a:rPr>
              <a:t>◎</a:t>
            </a:r>
            <a:r>
              <a:rPr lang="zh-CN" altLang="en-US" dirty="0" smtClean="0">
                <a:solidFill>
                  <a:srgbClr val="4D4D4D"/>
                </a:solidFill>
                <a:latin typeface="微软雅黑" panose="020B0503020204020204" pitchFamily="34" charset="-122"/>
                <a:ea typeface="微软雅黑" panose="020B0503020204020204" pitchFamily="34" charset="-122"/>
              </a:rPr>
              <a:t>与教学平台深度集成，教育大数据生成与分析无缝衔接</a:t>
            </a:r>
            <a:endParaRPr lang="en-US" altLang="zh-CN" dirty="0" smtClean="0">
              <a:solidFill>
                <a:srgbClr val="4D4D4D"/>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dirty="0">
              <a:solidFill>
                <a:srgbClr val="4D4D4D"/>
              </a:solidFill>
              <a:latin typeface="微软雅黑" panose="020B0503020204020204" pitchFamily="34" charset="-122"/>
              <a:ea typeface="微软雅黑" panose="020B0503020204020204" pitchFamily="34" charset="-122"/>
            </a:endParaRPr>
          </a:p>
        </p:txBody>
      </p:sp>
    </p:spTree>
  </p:cSld>
  <p:clrMapOvr>
    <a:masterClrMapping/>
  </p:clrMapOvr>
  <p:transition>
    <p:blinds dir="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圆角矩形 66"/>
          <p:cNvSpPr/>
          <p:nvPr/>
        </p:nvSpPr>
        <p:spPr>
          <a:xfrm>
            <a:off x="786698" y="2872553"/>
            <a:ext cx="7421177" cy="68411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ltLang="zh-CN" dirty="0" smtClean="0">
              <a:latin typeface="微软雅黑" panose="020B0503020204020204" pitchFamily="34" charset="-122"/>
              <a:ea typeface="微软雅黑" panose="020B0503020204020204" pitchFamily="34" charset="-122"/>
            </a:endParaRPr>
          </a:p>
        </p:txBody>
      </p:sp>
      <p:sp>
        <p:nvSpPr>
          <p:cNvPr id="69" name="矩形 68"/>
          <p:cNvSpPr/>
          <p:nvPr/>
        </p:nvSpPr>
        <p:spPr>
          <a:xfrm>
            <a:off x="919596" y="1712843"/>
            <a:ext cx="7113600" cy="496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1" name="矩形 70"/>
          <p:cNvSpPr/>
          <p:nvPr/>
        </p:nvSpPr>
        <p:spPr>
          <a:xfrm>
            <a:off x="808454" y="3594938"/>
            <a:ext cx="3797968" cy="603078"/>
          </a:xfrm>
          <a:prstGeom prst="rect">
            <a:avLst/>
          </a:prstGeom>
          <a:solidFill>
            <a:schemeClr val="bg2"/>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                                             高性能异构集群</a:t>
            </a:r>
            <a:endParaRPr lang="en-US" altLang="zh-CN" dirty="0" smtClean="0">
              <a:solidFill>
                <a:schemeClr val="tx1"/>
              </a:solidFill>
              <a:latin typeface="微软雅黑" panose="020B0503020204020204" pitchFamily="34" charset="-122"/>
              <a:ea typeface="微软雅黑" panose="020B0503020204020204" pitchFamily="34" charset="-122"/>
            </a:endParaRPr>
          </a:p>
        </p:txBody>
      </p:sp>
      <p:sp>
        <p:nvSpPr>
          <p:cNvPr id="74" name="矩形 73"/>
          <p:cNvSpPr/>
          <p:nvPr/>
        </p:nvSpPr>
        <p:spPr>
          <a:xfrm>
            <a:off x="937036" y="1821433"/>
            <a:ext cx="3440118" cy="38837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200" dirty="0" smtClean="0">
                <a:solidFill>
                  <a:schemeClr val="tx1"/>
                </a:solidFill>
                <a:latin typeface="微软雅黑" panose="020B0503020204020204" pitchFamily="34" charset="-122"/>
                <a:ea typeface="微软雅黑" panose="020B0503020204020204" pitchFamily="34" charset="-122"/>
              </a:rPr>
              <a:t>项目</a:t>
            </a:r>
            <a:endParaRPr lang="en-US" altLang="zh-CN" sz="1200" dirty="0" smtClean="0">
              <a:solidFill>
                <a:schemeClr val="tx1"/>
              </a:solidFill>
              <a:latin typeface="微软雅黑" panose="020B0503020204020204" pitchFamily="34" charset="-122"/>
              <a:ea typeface="微软雅黑" panose="020B0503020204020204" pitchFamily="34" charset="-122"/>
            </a:endParaRPr>
          </a:p>
        </p:txBody>
      </p:sp>
      <p:sp>
        <p:nvSpPr>
          <p:cNvPr id="79" name="矩形 78"/>
          <p:cNvSpPr/>
          <p:nvPr/>
        </p:nvSpPr>
        <p:spPr>
          <a:xfrm>
            <a:off x="4415254" y="1821433"/>
            <a:ext cx="3600449" cy="388370"/>
          </a:xfrm>
          <a:prstGeom prst="rect">
            <a:avLst/>
          </a:prstGeom>
          <a:solidFill>
            <a:schemeClr val="bg2"/>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200" dirty="0" smtClean="0">
                <a:solidFill>
                  <a:schemeClr val="tx1"/>
                </a:solidFill>
                <a:latin typeface="微软雅黑" panose="020B0503020204020204" pitchFamily="34" charset="-122"/>
                <a:ea typeface="微软雅黑" panose="020B0503020204020204" pitchFamily="34" charset="-122"/>
              </a:rPr>
              <a:t>数据集</a:t>
            </a:r>
            <a:endParaRPr lang="en-US" altLang="zh-CN" sz="1200" dirty="0" smtClean="0">
              <a:solidFill>
                <a:schemeClr val="tx1"/>
              </a:solidFill>
              <a:latin typeface="微软雅黑" panose="020B0503020204020204" pitchFamily="34" charset="-122"/>
              <a:ea typeface="微软雅黑" panose="020B0503020204020204" pitchFamily="34" charset="-122"/>
            </a:endParaRPr>
          </a:p>
        </p:txBody>
      </p:sp>
      <p:sp>
        <p:nvSpPr>
          <p:cNvPr id="38" name="矩形 37"/>
          <p:cNvSpPr/>
          <p:nvPr/>
        </p:nvSpPr>
        <p:spPr>
          <a:xfrm>
            <a:off x="4678612" y="3594938"/>
            <a:ext cx="3508542" cy="596728"/>
          </a:xfrm>
          <a:prstGeom prst="rect">
            <a:avLst/>
          </a:prstGeom>
          <a:solidFill>
            <a:schemeClr val="bg2"/>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存储系统</a:t>
            </a:r>
            <a:endParaRPr lang="en-US" altLang="zh-CN" dirty="0" smtClean="0">
              <a:solidFill>
                <a:schemeClr val="tx1"/>
              </a:solidFill>
              <a:latin typeface="微软雅黑" panose="020B0503020204020204" pitchFamily="34" charset="-122"/>
              <a:ea typeface="微软雅黑" panose="020B0503020204020204" pitchFamily="34" charset="-122"/>
            </a:endParaRPr>
          </a:p>
          <a:p>
            <a:pPr algn="ctr"/>
            <a:r>
              <a:rPr lang="zh-CN" altLang="en-US" sz="1000" dirty="0" smtClean="0">
                <a:solidFill>
                  <a:schemeClr val="tx1"/>
                </a:solidFill>
                <a:latin typeface="微软雅黑" panose="020B0503020204020204" pitchFamily="34" charset="-122"/>
                <a:ea typeface="微软雅黑" panose="020B0503020204020204" pitchFamily="34" charset="-122"/>
              </a:rPr>
              <a:t>（</a:t>
            </a:r>
            <a:r>
              <a:rPr lang="en-US" altLang="zh-CN" sz="1000" dirty="0" smtClean="0">
                <a:solidFill>
                  <a:schemeClr val="tx1"/>
                </a:solidFill>
                <a:latin typeface="微软雅黑" panose="020B0503020204020204" pitchFamily="34" charset="-122"/>
                <a:ea typeface="微软雅黑" panose="020B0503020204020204" pitchFamily="34" charset="-122"/>
              </a:rPr>
              <a:t>NFS</a:t>
            </a:r>
            <a:r>
              <a:rPr lang="zh-CN" altLang="en-US" sz="1000" dirty="0" smtClean="0">
                <a:solidFill>
                  <a:schemeClr val="tx1"/>
                </a:solidFill>
                <a:latin typeface="微软雅黑" panose="020B0503020204020204" pitchFamily="34" charset="-122"/>
                <a:ea typeface="微软雅黑" panose="020B0503020204020204" pitchFamily="34" charset="-122"/>
              </a:rPr>
              <a:t>、</a:t>
            </a:r>
            <a:r>
              <a:rPr lang="en-US" altLang="zh-CN" sz="1000" dirty="0" err="1" smtClean="0">
                <a:solidFill>
                  <a:schemeClr val="tx1"/>
                </a:solidFill>
                <a:latin typeface="微软雅黑" panose="020B0503020204020204" pitchFamily="34" charset="-122"/>
                <a:ea typeface="微软雅黑" panose="020B0503020204020204" pitchFamily="34" charset="-122"/>
              </a:rPr>
              <a:t>GlusterFS</a:t>
            </a:r>
            <a:r>
              <a:rPr lang="zh-CN" altLang="en-US" sz="1000" dirty="0" smtClean="0">
                <a:solidFill>
                  <a:schemeClr val="tx1"/>
                </a:solidFill>
                <a:latin typeface="微软雅黑" panose="020B0503020204020204" pitchFamily="34" charset="-122"/>
                <a:ea typeface="微软雅黑" panose="020B0503020204020204" pitchFamily="34" charset="-122"/>
              </a:rPr>
              <a:t>）</a:t>
            </a:r>
            <a:endParaRPr lang="zh-CN" altLang="en-US" sz="1000" dirty="0">
              <a:solidFill>
                <a:schemeClr val="tx1"/>
              </a:solidFill>
              <a:latin typeface="微软雅黑" panose="020B0503020204020204" pitchFamily="34" charset="-122"/>
              <a:ea typeface="微软雅黑" panose="020B0503020204020204" pitchFamily="34" charset="-122"/>
            </a:endParaRPr>
          </a:p>
        </p:txBody>
      </p:sp>
      <p:pic>
        <p:nvPicPr>
          <p:cNvPr id="28" name="Picture 3" descr="E:\SharedFolder\1200px-TensorFlowLogo.svg.png"/>
          <p:cNvPicPr>
            <a:picLocks noChangeAspect="1" noChangeArrowheads="1"/>
          </p:cNvPicPr>
          <p:nvPr/>
        </p:nvPicPr>
        <p:blipFill>
          <a:blip r:embed="rId1" cstate="print"/>
          <a:srcRect/>
          <a:stretch>
            <a:fillRect/>
          </a:stretch>
        </p:blipFill>
        <p:spPr bwMode="auto">
          <a:xfrm>
            <a:off x="973554" y="2202000"/>
            <a:ext cx="749300" cy="624416"/>
          </a:xfrm>
          <a:prstGeom prst="rect">
            <a:avLst/>
          </a:prstGeom>
          <a:noFill/>
        </p:spPr>
      </p:pic>
      <p:pic>
        <p:nvPicPr>
          <p:cNvPr id="3074" name="Picture 2" descr="E:\SharedFolder\og_image_caffe2.png"/>
          <p:cNvPicPr>
            <a:picLocks noChangeAspect="1" noChangeArrowheads="1"/>
          </p:cNvPicPr>
          <p:nvPr/>
        </p:nvPicPr>
        <p:blipFill>
          <a:blip r:embed="rId2" cstate="print"/>
          <a:srcRect/>
          <a:stretch>
            <a:fillRect/>
          </a:stretch>
        </p:blipFill>
        <p:spPr bwMode="auto">
          <a:xfrm>
            <a:off x="1767305" y="2331116"/>
            <a:ext cx="1330476" cy="698500"/>
          </a:xfrm>
          <a:prstGeom prst="rect">
            <a:avLst/>
          </a:prstGeom>
          <a:noFill/>
        </p:spPr>
      </p:pic>
      <p:pic>
        <p:nvPicPr>
          <p:cNvPr id="3078" name="Picture 6" descr="E:\SharedFolder\R-language-logo-825x383.png"/>
          <p:cNvPicPr>
            <a:picLocks noChangeAspect="1" noChangeArrowheads="1"/>
          </p:cNvPicPr>
          <p:nvPr/>
        </p:nvPicPr>
        <p:blipFill>
          <a:blip r:embed="rId3" cstate="print"/>
          <a:srcRect/>
          <a:stretch>
            <a:fillRect/>
          </a:stretch>
        </p:blipFill>
        <p:spPr bwMode="auto">
          <a:xfrm>
            <a:off x="4648618" y="2273968"/>
            <a:ext cx="681036" cy="681036"/>
          </a:xfrm>
          <a:prstGeom prst="rect">
            <a:avLst/>
          </a:prstGeom>
          <a:noFill/>
        </p:spPr>
      </p:pic>
      <p:pic>
        <p:nvPicPr>
          <p:cNvPr id="3080" name="Picture 8" descr="E:\SharedFolder\Mxnet_200px.1b4899024ee08e472f0e35d9f9e5040493a390a4.png"/>
          <p:cNvPicPr>
            <a:picLocks noChangeAspect="1" noChangeArrowheads="1"/>
          </p:cNvPicPr>
          <p:nvPr/>
        </p:nvPicPr>
        <p:blipFill>
          <a:blip r:embed="rId4" cstate="print"/>
          <a:srcRect/>
          <a:stretch>
            <a:fillRect/>
          </a:stretch>
        </p:blipFill>
        <p:spPr bwMode="auto">
          <a:xfrm>
            <a:off x="3227804" y="2381916"/>
            <a:ext cx="1366212" cy="450850"/>
          </a:xfrm>
          <a:prstGeom prst="rect">
            <a:avLst/>
          </a:prstGeom>
          <a:noFill/>
        </p:spPr>
      </p:pic>
      <p:pic>
        <p:nvPicPr>
          <p:cNvPr id="3081" name="Picture 9" descr="E:\SharedFolder\Apache_Spark_logo.svg.png"/>
          <p:cNvPicPr>
            <a:picLocks noChangeAspect="1" noChangeArrowheads="1"/>
          </p:cNvPicPr>
          <p:nvPr/>
        </p:nvPicPr>
        <p:blipFill>
          <a:blip r:embed="rId5" cstate="print"/>
          <a:srcRect/>
          <a:stretch>
            <a:fillRect/>
          </a:stretch>
        </p:blipFill>
        <p:spPr bwMode="auto">
          <a:xfrm>
            <a:off x="5570955" y="2263836"/>
            <a:ext cx="1123949" cy="584804"/>
          </a:xfrm>
          <a:prstGeom prst="rect">
            <a:avLst/>
          </a:prstGeom>
          <a:noFill/>
        </p:spPr>
      </p:pic>
      <p:pic>
        <p:nvPicPr>
          <p:cNvPr id="3082" name="Picture 10" descr="E:\SharedFolder\kubernetes-logo-1-e1512659947545.png"/>
          <p:cNvPicPr>
            <a:picLocks noChangeAspect="1" noChangeArrowheads="1"/>
          </p:cNvPicPr>
          <p:nvPr/>
        </p:nvPicPr>
        <p:blipFill>
          <a:blip r:embed="rId6" cstate="print"/>
          <a:srcRect/>
          <a:stretch>
            <a:fillRect/>
          </a:stretch>
        </p:blipFill>
        <p:spPr bwMode="auto">
          <a:xfrm>
            <a:off x="4510530" y="2951805"/>
            <a:ext cx="1085824" cy="659893"/>
          </a:xfrm>
          <a:prstGeom prst="rect">
            <a:avLst/>
          </a:prstGeom>
          <a:noFill/>
        </p:spPr>
      </p:pic>
      <p:pic>
        <p:nvPicPr>
          <p:cNvPr id="3083" name="Picture 11" descr="E:\SharedFolder\1300px-Docker_container_engine_logo.png"/>
          <p:cNvPicPr>
            <a:picLocks noChangeAspect="1" noChangeArrowheads="1"/>
          </p:cNvPicPr>
          <p:nvPr/>
        </p:nvPicPr>
        <p:blipFill>
          <a:blip r:embed="rId7" cstate="print"/>
          <a:srcRect/>
          <a:stretch>
            <a:fillRect/>
          </a:stretch>
        </p:blipFill>
        <p:spPr bwMode="auto">
          <a:xfrm>
            <a:off x="2205468" y="2686716"/>
            <a:ext cx="1613823" cy="1111056"/>
          </a:xfrm>
          <a:prstGeom prst="rect">
            <a:avLst/>
          </a:prstGeom>
          <a:noFill/>
        </p:spPr>
      </p:pic>
      <p:pic>
        <p:nvPicPr>
          <p:cNvPr id="3084" name="Picture 12" descr="E:\SharedFolder\HA_P2_GENERAL.63cd6f600f0824529b8f7f52207cefb20d6fdf1f.png"/>
          <p:cNvPicPr>
            <a:picLocks noChangeAspect="1" noChangeArrowheads="1"/>
          </p:cNvPicPr>
          <p:nvPr/>
        </p:nvPicPr>
        <p:blipFill>
          <a:blip r:embed="rId8" cstate="print"/>
          <a:srcRect/>
          <a:stretch>
            <a:fillRect/>
          </a:stretch>
        </p:blipFill>
        <p:spPr bwMode="auto">
          <a:xfrm>
            <a:off x="998955" y="3376121"/>
            <a:ext cx="1498599" cy="1048908"/>
          </a:xfrm>
          <a:prstGeom prst="rect">
            <a:avLst/>
          </a:prstGeom>
          <a:noFill/>
        </p:spPr>
      </p:pic>
      <p:pic>
        <p:nvPicPr>
          <p:cNvPr id="3085" name="Picture 13" descr="E:\SharedFolder\cpu-512.png"/>
          <p:cNvPicPr>
            <a:picLocks noChangeAspect="1" noChangeArrowheads="1"/>
          </p:cNvPicPr>
          <p:nvPr/>
        </p:nvPicPr>
        <p:blipFill>
          <a:blip r:embed="rId9" cstate="print"/>
          <a:srcRect/>
          <a:stretch>
            <a:fillRect/>
          </a:stretch>
        </p:blipFill>
        <p:spPr bwMode="auto">
          <a:xfrm>
            <a:off x="2510254" y="3677316"/>
            <a:ext cx="450850" cy="450850"/>
          </a:xfrm>
          <a:prstGeom prst="rect">
            <a:avLst/>
          </a:prstGeom>
          <a:noFill/>
        </p:spPr>
      </p:pic>
      <p:pic>
        <p:nvPicPr>
          <p:cNvPr id="3086" name="Picture 14" descr="E:\SharedFolder\new_seo2-06-256.png"/>
          <p:cNvPicPr>
            <a:picLocks noChangeAspect="1" noChangeArrowheads="1"/>
          </p:cNvPicPr>
          <p:nvPr/>
        </p:nvPicPr>
        <p:blipFill>
          <a:blip r:embed="rId10" cstate="print"/>
          <a:srcRect/>
          <a:stretch>
            <a:fillRect/>
          </a:stretch>
        </p:blipFill>
        <p:spPr bwMode="auto">
          <a:xfrm>
            <a:off x="4885154" y="3531266"/>
            <a:ext cx="704850" cy="704850"/>
          </a:xfrm>
          <a:prstGeom prst="rect">
            <a:avLst/>
          </a:prstGeom>
          <a:noFill/>
        </p:spPr>
      </p:pic>
      <p:pic>
        <p:nvPicPr>
          <p:cNvPr id="3087" name="Picture 15" descr="E:\SharedFolder\pytorch-logo-dark.png"/>
          <p:cNvPicPr>
            <a:picLocks noChangeAspect="1" noChangeArrowheads="1"/>
          </p:cNvPicPr>
          <p:nvPr/>
        </p:nvPicPr>
        <p:blipFill>
          <a:blip r:embed="rId11" cstate="print"/>
          <a:srcRect/>
          <a:stretch>
            <a:fillRect/>
          </a:stretch>
        </p:blipFill>
        <p:spPr bwMode="auto">
          <a:xfrm>
            <a:off x="6683791" y="2451765"/>
            <a:ext cx="1452567" cy="290513"/>
          </a:xfrm>
          <a:prstGeom prst="rect">
            <a:avLst/>
          </a:prstGeom>
          <a:noFill/>
        </p:spPr>
      </p:pic>
      <p:pic>
        <p:nvPicPr>
          <p:cNvPr id="3088" name="Picture 16" descr="E:\SharedFolder\rectanglelogo-greytext-orangebody-greymoons.png"/>
          <p:cNvPicPr>
            <a:picLocks noChangeAspect="1" noChangeArrowheads="1"/>
          </p:cNvPicPr>
          <p:nvPr/>
        </p:nvPicPr>
        <p:blipFill>
          <a:blip r:embed="rId12" cstate="print"/>
          <a:srcRect/>
          <a:stretch>
            <a:fillRect/>
          </a:stretch>
        </p:blipFill>
        <p:spPr bwMode="auto">
          <a:xfrm>
            <a:off x="4243804" y="869838"/>
            <a:ext cx="2882900" cy="777761"/>
          </a:xfrm>
          <a:prstGeom prst="rect">
            <a:avLst/>
          </a:prstGeom>
          <a:noFill/>
        </p:spPr>
      </p:pic>
      <p:pic>
        <p:nvPicPr>
          <p:cNvPr id="3089" name="Picture 17" descr="E:\SharedFolder\notebook_components.png"/>
          <p:cNvPicPr>
            <a:picLocks noChangeAspect="1" noChangeArrowheads="1"/>
          </p:cNvPicPr>
          <p:nvPr/>
        </p:nvPicPr>
        <p:blipFill>
          <a:blip r:embed="rId13" cstate="print"/>
          <a:srcRect/>
          <a:stretch>
            <a:fillRect/>
          </a:stretch>
        </p:blipFill>
        <p:spPr bwMode="auto">
          <a:xfrm>
            <a:off x="943393" y="591216"/>
            <a:ext cx="2144712" cy="1209548"/>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图片 89"/>
          <p:cNvPicPr/>
          <p:nvPr/>
        </p:nvPicPr>
        <p:blipFill>
          <a:blip r:embed="rId1" cstate="print"/>
          <a:srcRect/>
          <a:stretch>
            <a:fillRect/>
          </a:stretch>
        </p:blipFill>
        <p:spPr bwMode="auto">
          <a:xfrm>
            <a:off x="128066" y="116276"/>
            <a:ext cx="6329883" cy="4684323"/>
          </a:xfrm>
          <a:prstGeom prst="rect">
            <a:avLst/>
          </a:prstGeom>
          <a:noFill/>
          <a:ln w="9525">
            <a:noFill/>
            <a:miter lim="800000"/>
            <a:headEnd/>
            <a:tailEnd/>
          </a:ln>
        </p:spPr>
      </p:pic>
      <p:pic>
        <p:nvPicPr>
          <p:cNvPr id="92" name="图片 91"/>
          <p:cNvPicPr/>
          <p:nvPr/>
        </p:nvPicPr>
        <p:blipFill>
          <a:blip r:embed="rId2" cstate="print"/>
          <a:srcRect/>
          <a:stretch>
            <a:fillRect/>
          </a:stretch>
        </p:blipFill>
        <p:spPr bwMode="auto">
          <a:xfrm>
            <a:off x="583193" y="552449"/>
            <a:ext cx="8094082" cy="4105275"/>
          </a:xfrm>
          <a:prstGeom prst="rect">
            <a:avLst/>
          </a:prstGeom>
          <a:noFill/>
          <a:ln w="9525">
            <a:noFill/>
            <a:miter lim="800000"/>
            <a:headEnd/>
            <a:tailEnd/>
          </a:ln>
        </p:spPr>
      </p:pic>
      <p:pic>
        <p:nvPicPr>
          <p:cNvPr id="93" name="图片 92"/>
          <p:cNvPicPr/>
          <p:nvPr/>
        </p:nvPicPr>
        <p:blipFill>
          <a:blip r:embed="rId3" cstate="print"/>
          <a:srcRect/>
          <a:stretch>
            <a:fillRect/>
          </a:stretch>
        </p:blipFill>
        <p:spPr bwMode="auto">
          <a:xfrm>
            <a:off x="1097531" y="739534"/>
            <a:ext cx="5941444" cy="3327641"/>
          </a:xfrm>
          <a:prstGeom prst="rect">
            <a:avLst/>
          </a:prstGeom>
          <a:noFill/>
          <a:ln w="9525">
            <a:noFill/>
            <a:miter lim="800000"/>
            <a:headEnd/>
            <a:tailEnd/>
          </a:ln>
        </p:spPr>
      </p:pic>
      <p:pic>
        <p:nvPicPr>
          <p:cNvPr id="94" name="图片 93"/>
          <p:cNvPicPr/>
          <p:nvPr/>
        </p:nvPicPr>
        <p:blipFill>
          <a:blip r:embed="rId4" cstate="print"/>
          <a:srcRect/>
          <a:stretch>
            <a:fillRect/>
          </a:stretch>
        </p:blipFill>
        <p:spPr>
          <a:xfrm>
            <a:off x="1754971" y="409574"/>
            <a:ext cx="6884203" cy="4248151"/>
          </a:xfrm>
          <a:prstGeom prst="rect">
            <a:avLst/>
          </a:prstGeom>
          <a:noFill/>
          <a:ln w="9525">
            <a:noFill/>
            <a:miter lim="800000"/>
            <a:headEnd/>
            <a:tailEnd/>
          </a:ln>
        </p:spPr>
      </p:pic>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randombar(horizontal)">
                                      <p:cBhvr>
                                        <p:cTn id="12" dur="500"/>
                                        <p:tgtEl>
                                          <p:spTgt spid="9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randombar(horizontal)">
                                      <p:cBhvr>
                                        <p:cTn id="1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标题 1"/>
          <p:cNvSpPr txBox="1"/>
          <p:nvPr/>
        </p:nvSpPr>
        <p:spPr bwMode="auto">
          <a:xfrm>
            <a:off x="53660" y="269344"/>
            <a:ext cx="8963026" cy="545284"/>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在线实验环境：通用评测题</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76801" name="Picture 1"/>
          <p:cNvPicPr>
            <a:picLocks noChangeAspect="1" noChangeArrowheads="1"/>
          </p:cNvPicPr>
          <p:nvPr/>
        </p:nvPicPr>
        <p:blipFill>
          <a:blip r:embed="rId1" cstate="print"/>
          <a:srcRect/>
          <a:stretch>
            <a:fillRect/>
          </a:stretch>
        </p:blipFill>
        <p:spPr bwMode="auto">
          <a:xfrm>
            <a:off x="104791" y="1893439"/>
            <a:ext cx="3448638" cy="2937592"/>
          </a:xfrm>
          <a:prstGeom prst="rect">
            <a:avLst/>
          </a:prstGeom>
          <a:noFill/>
          <a:ln w="9525">
            <a:noFill/>
            <a:miter lim="800000"/>
            <a:headEnd/>
            <a:tailEnd/>
          </a:ln>
          <a:effectLst/>
        </p:spPr>
      </p:pic>
      <p:pic>
        <p:nvPicPr>
          <p:cNvPr id="4" name="Picture 14" descr="E:\SharedFolder\new_seo2-06-256.png"/>
          <p:cNvPicPr>
            <a:picLocks noChangeAspect="1" noChangeArrowheads="1"/>
          </p:cNvPicPr>
          <p:nvPr/>
        </p:nvPicPr>
        <p:blipFill>
          <a:blip r:embed="rId2" cstate="print"/>
          <a:srcRect/>
          <a:stretch>
            <a:fillRect/>
          </a:stretch>
        </p:blipFill>
        <p:spPr bwMode="auto">
          <a:xfrm>
            <a:off x="6538780" y="2450409"/>
            <a:ext cx="1627127" cy="1627127"/>
          </a:xfrm>
          <a:prstGeom prst="rect">
            <a:avLst/>
          </a:prstGeom>
          <a:noFill/>
        </p:spPr>
      </p:pic>
      <p:pic>
        <p:nvPicPr>
          <p:cNvPr id="5" name="Picture 11" descr="E:\SharedFolder\1300px-Docker_container_engine_logo.png"/>
          <p:cNvPicPr>
            <a:picLocks noChangeAspect="1" noChangeArrowheads="1"/>
          </p:cNvPicPr>
          <p:nvPr/>
        </p:nvPicPr>
        <p:blipFill>
          <a:blip r:embed="rId3" cstate="print"/>
          <a:srcRect/>
          <a:stretch>
            <a:fillRect/>
          </a:stretch>
        </p:blipFill>
        <p:spPr bwMode="auto">
          <a:xfrm>
            <a:off x="6347655" y="2725531"/>
            <a:ext cx="458230" cy="315474"/>
          </a:xfrm>
          <a:prstGeom prst="rect">
            <a:avLst/>
          </a:prstGeom>
          <a:noFill/>
        </p:spPr>
      </p:pic>
      <p:pic>
        <p:nvPicPr>
          <p:cNvPr id="6" name="Picture 13" descr="E:\SharedFolder\cpu-512.png"/>
          <p:cNvPicPr>
            <a:picLocks noChangeAspect="1" noChangeArrowheads="1"/>
          </p:cNvPicPr>
          <p:nvPr/>
        </p:nvPicPr>
        <p:blipFill>
          <a:blip r:embed="rId4" cstate="print"/>
          <a:srcRect/>
          <a:stretch>
            <a:fillRect/>
          </a:stretch>
        </p:blipFill>
        <p:spPr bwMode="auto">
          <a:xfrm>
            <a:off x="8024037" y="2748939"/>
            <a:ext cx="292582" cy="292582"/>
          </a:xfrm>
          <a:prstGeom prst="rect">
            <a:avLst/>
          </a:prstGeom>
          <a:noFill/>
        </p:spPr>
      </p:pic>
      <p:pic>
        <p:nvPicPr>
          <p:cNvPr id="7" name="Picture 12" descr="E:\SharedFolder\HA_P2_GENERAL.63cd6f600f0824529b8f7f52207cefb20d6fdf1f.png"/>
          <p:cNvPicPr>
            <a:picLocks noChangeAspect="1" noChangeArrowheads="1"/>
          </p:cNvPicPr>
          <p:nvPr/>
        </p:nvPicPr>
        <p:blipFill>
          <a:blip r:embed="rId5" cstate="print"/>
          <a:srcRect/>
          <a:stretch>
            <a:fillRect/>
          </a:stretch>
        </p:blipFill>
        <p:spPr bwMode="auto">
          <a:xfrm>
            <a:off x="8277892" y="2626273"/>
            <a:ext cx="744544" cy="521125"/>
          </a:xfrm>
          <a:prstGeom prst="rect">
            <a:avLst/>
          </a:prstGeom>
          <a:noFill/>
        </p:spPr>
      </p:pic>
      <p:pic>
        <p:nvPicPr>
          <p:cNvPr id="8" name="Picture 13" descr="E:\SharedFolder\cpu-512.png"/>
          <p:cNvPicPr>
            <a:picLocks noChangeAspect="1" noChangeArrowheads="1"/>
          </p:cNvPicPr>
          <p:nvPr/>
        </p:nvPicPr>
        <p:blipFill>
          <a:blip r:embed="rId4" cstate="print"/>
          <a:srcRect/>
          <a:stretch>
            <a:fillRect/>
          </a:stretch>
        </p:blipFill>
        <p:spPr bwMode="auto">
          <a:xfrm>
            <a:off x="8025975" y="3161754"/>
            <a:ext cx="292582" cy="292582"/>
          </a:xfrm>
          <a:prstGeom prst="rect">
            <a:avLst/>
          </a:prstGeom>
          <a:noFill/>
        </p:spPr>
      </p:pic>
      <p:pic>
        <p:nvPicPr>
          <p:cNvPr id="9" name="Picture 12" descr="E:\SharedFolder\HA_P2_GENERAL.63cd6f600f0824529b8f7f52207cefb20d6fdf1f.png"/>
          <p:cNvPicPr>
            <a:picLocks noChangeAspect="1" noChangeArrowheads="1"/>
          </p:cNvPicPr>
          <p:nvPr/>
        </p:nvPicPr>
        <p:blipFill>
          <a:blip r:embed="rId5" cstate="print"/>
          <a:srcRect/>
          <a:stretch>
            <a:fillRect/>
          </a:stretch>
        </p:blipFill>
        <p:spPr bwMode="auto">
          <a:xfrm>
            <a:off x="8279830" y="3039088"/>
            <a:ext cx="744544" cy="521125"/>
          </a:xfrm>
          <a:prstGeom prst="rect">
            <a:avLst/>
          </a:prstGeom>
          <a:noFill/>
        </p:spPr>
      </p:pic>
      <p:pic>
        <p:nvPicPr>
          <p:cNvPr id="10" name="Picture 13" descr="E:\SharedFolder\cpu-512.png"/>
          <p:cNvPicPr>
            <a:picLocks noChangeAspect="1" noChangeArrowheads="1"/>
          </p:cNvPicPr>
          <p:nvPr/>
        </p:nvPicPr>
        <p:blipFill>
          <a:blip r:embed="rId4" cstate="print"/>
          <a:srcRect/>
          <a:stretch>
            <a:fillRect/>
          </a:stretch>
        </p:blipFill>
        <p:spPr bwMode="auto">
          <a:xfrm>
            <a:off x="8027913" y="3586143"/>
            <a:ext cx="292582" cy="292582"/>
          </a:xfrm>
          <a:prstGeom prst="rect">
            <a:avLst/>
          </a:prstGeom>
          <a:noFill/>
        </p:spPr>
      </p:pic>
      <p:pic>
        <p:nvPicPr>
          <p:cNvPr id="11" name="Picture 12" descr="E:\SharedFolder\HA_P2_GENERAL.63cd6f600f0824529b8f7f52207cefb20d6fdf1f.png"/>
          <p:cNvPicPr>
            <a:picLocks noChangeAspect="1" noChangeArrowheads="1"/>
          </p:cNvPicPr>
          <p:nvPr/>
        </p:nvPicPr>
        <p:blipFill>
          <a:blip r:embed="rId5" cstate="print"/>
          <a:srcRect/>
          <a:stretch>
            <a:fillRect/>
          </a:stretch>
        </p:blipFill>
        <p:spPr bwMode="auto">
          <a:xfrm>
            <a:off x="8281768" y="3463477"/>
            <a:ext cx="744544" cy="521125"/>
          </a:xfrm>
          <a:prstGeom prst="rect">
            <a:avLst/>
          </a:prstGeom>
          <a:noFill/>
        </p:spPr>
      </p:pic>
      <p:pic>
        <p:nvPicPr>
          <p:cNvPr id="12" name="Picture 11" descr="E:\SharedFolder\1300px-Docker_container_engine_logo.png"/>
          <p:cNvPicPr>
            <a:picLocks noChangeAspect="1" noChangeArrowheads="1"/>
          </p:cNvPicPr>
          <p:nvPr/>
        </p:nvPicPr>
        <p:blipFill>
          <a:blip r:embed="rId3" cstate="print"/>
          <a:srcRect/>
          <a:stretch>
            <a:fillRect/>
          </a:stretch>
        </p:blipFill>
        <p:spPr bwMode="auto">
          <a:xfrm>
            <a:off x="6349593" y="3173068"/>
            <a:ext cx="458230" cy="315474"/>
          </a:xfrm>
          <a:prstGeom prst="rect">
            <a:avLst/>
          </a:prstGeom>
          <a:noFill/>
        </p:spPr>
      </p:pic>
      <p:pic>
        <p:nvPicPr>
          <p:cNvPr id="13" name="Picture 11" descr="E:\SharedFolder\1300px-Docker_container_engine_logo.png"/>
          <p:cNvPicPr>
            <a:picLocks noChangeAspect="1" noChangeArrowheads="1"/>
          </p:cNvPicPr>
          <p:nvPr/>
        </p:nvPicPr>
        <p:blipFill>
          <a:blip r:embed="rId3" cstate="print"/>
          <a:srcRect/>
          <a:stretch>
            <a:fillRect/>
          </a:stretch>
        </p:blipFill>
        <p:spPr bwMode="auto">
          <a:xfrm>
            <a:off x="6343781" y="3601308"/>
            <a:ext cx="458230" cy="315474"/>
          </a:xfrm>
          <a:prstGeom prst="rect">
            <a:avLst/>
          </a:prstGeom>
          <a:noFill/>
        </p:spPr>
      </p:pic>
      <p:sp>
        <p:nvSpPr>
          <p:cNvPr id="14" name="矩形 13"/>
          <p:cNvSpPr/>
          <p:nvPr/>
        </p:nvSpPr>
        <p:spPr>
          <a:xfrm>
            <a:off x="6737851" y="2065183"/>
            <a:ext cx="1350370" cy="276999"/>
          </a:xfrm>
          <a:prstGeom prst="rect">
            <a:avLst/>
          </a:prstGeom>
        </p:spPr>
        <p:txBody>
          <a:bodyPr wrap="none" lIns="68580" tIns="34290" rIns="68580" bIns="34290">
            <a:spAutoFit/>
          </a:bodyPr>
          <a:lstStyle/>
          <a:p>
            <a:r>
              <a:rPr lang="zh-CN" altLang="en-US" dirty="0" smtClean="0">
                <a:latin typeface="微软雅黑" panose="020B0503020204020204" pitchFamily="34" charset="-122"/>
                <a:ea typeface="微软雅黑" panose="020B0503020204020204" pitchFamily="34" charset="-122"/>
              </a:rPr>
              <a:t>评测机（集群）</a:t>
            </a:r>
            <a:endParaRPr lang="zh-CN" altLang="en-US" dirty="0"/>
          </a:p>
        </p:txBody>
      </p:sp>
      <p:sp>
        <p:nvSpPr>
          <p:cNvPr id="15" name="椭圆 14"/>
          <p:cNvSpPr/>
          <p:nvPr/>
        </p:nvSpPr>
        <p:spPr>
          <a:xfrm>
            <a:off x="4699321" y="2835798"/>
            <a:ext cx="914400" cy="549797"/>
          </a:xfrm>
          <a:prstGeom prst="ellipse">
            <a:avLst/>
          </a:prstGeom>
          <a:solidFill>
            <a:srgbClr val="504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atin typeface="微软雅黑" panose="020B0503020204020204" pitchFamily="34" charset="-122"/>
                <a:ea typeface="微软雅黑" panose="020B0503020204020204" pitchFamily="34" charset="-122"/>
              </a:rPr>
              <a:t>负载均衡</a:t>
            </a:r>
            <a:endParaRPr lang="zh-CN" altLang="en-US" dirty="0">
              <a:latin typeface="微软雅黑" panose="020B0503020204020204" pitchFamily="34" charset="-122"/>
              <a:ea typeface="微软雅黑" panose="020B0503020204020204" pitchFamily="34" charset="-122"/>
            </a:endParaRPr>
          </a:p>
        </p:txBody>
      </p:sp>
      <p:sp>
        <p:nvSpPr>
          <p:cNvPr id="20" name="右箭头 19"/>
          <p:cNvSpPr/>
          <p:nvPr/>
        </p:nvSpPr>
        <p:spPr>
          <a:xfrm>
            <a:off x="3761772" y="3003632"/>
            <a:ext cx="914400" cy="214121"/>
          </a:xfrm>
          <a:prstGeom prst="rightArrow">
            <a:avLst/>
          </a:prstGeom>
          <a:solidFill>
            <a:srgbClr val="504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1" name="右箭头 20"/>
          <p:cNvSpPr/>
          <p:nvPr/>
        </p:nvSpPr>
        <p:spPr>
          <a:xfrm>
            <a:off x="5633014" y="3017135"/>
            <a:ext cx="775504" cy="214121"/>
          </a:xfrm>
          <a:prstGeom prst="rightArrow">
            <a:avLst/>
          </a:prstGeom>
          <a:solidFill>
            <a:srgbClr val="504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 name="右箭头 21"/>
          <p:cNvSpPr/>
          <p:nvPr/>
        </p:nvSpPr>
        <p:spPr>
          <a:xfrm rot="10800000">
            <a:off x="3767558" y="3576579"/>
            <a:ext cx="2569580" cy="206414"/>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 name="TextBox 22"/>
          <p:cNvSpPr txBox="1"/>
          <p:nvPr/>
        </p:nvSpPr>
        <p:spPr>
          <a:xfrm>
            <a:off x="4169057" y="2580311"/>
            <a:ext cx="1988675" cy="246221"/>
          </a:xfrm>
          <a:prstGeom prst="rect">
            <a:avLst/>
          </a:prstGeom>
          <a:noFill/>
        </p:spPr>
        <p:txBody>
          <a:bodyPr wrap="square" rtlCol="0">
            <a:spAutoFit/>
          </a:bodyPr>
          <a:lstStyle/>
          <a:p>
            <a:r>
              <a:rPr lang="zh-CN" altLang="en-US" sz="1000" dirty="0" smtClean="0">
                <a:latin typeface="微软雅黑" panose="020B0503020204020204" pitchFamily="34" charset="-122"/>
                <a:ea typeface="微软雅黑" panose="020B0503020204020204" pitchFamily="34" charset="-122"/>
              </a:rPr>
              <a:t>调度学生提交的实验材料</a:t>
            </a:r>
            <a:endParaRPr lang="zh-CN" altLang="en-US" sz="1000" dirty="0">
              <a:latin typeface="微软雅黑" panose="020B0503020204020204" pitchFamily="34" charset="-122"/>
              <a:ea typeface="微软雅黑" panose="020B0503020204020204" pitchFamily="34" charset="-122"/>
            </a:endParaRPr>
          </a:p>
        </p:txBody>
      </p:sp>
      <p:sp>
        <p:nvSpPr>
          <p:cNvPr id="24" name="TextBox 23"/>
          <p:cNvSpPr txBox="1"/>
          <p:nvPr/>
        </p:nvSpPr>
        <p:spPr>
          <a:xfrm>
            <a:off x="4547140" y="3757072"/>
            <a:ext cx="1130219" cy="246221"/>
          </a:xfrm>
          <a:prstGeom prst="rect">
            <a:avLst/>
          </a:prstGeom>
          <a:noFill/>
        </p:spPr>
        <p:txBody>
          <a:bodyPr wrap="square" rtlCol="0">
            <a:spAutoFit/>
          </a:bodyPr>
          <a:lstStyle/>
          <a:p>
            <a:r>
              <a:rPr lang="zh-CN" altLang="en-US" sz="1000" dirty="0" smtClean="0">
                <a:latin typeface="微软雅黑" panose="020B0503020204020204" pitchFamily="34" charset="-122"/>
                <a:ea typeface="微软雅黑" panose="020B0503020204020204" pitchFamily="34" charset="-122"/>
              </a:rPr>
              <a:t>反馈实验报告</a:t>
            </a:r>
            <a:endParaRPr lang="zh-CN" altLang="en-US" sz="1000" dirty="0">
              <a:latin typeface="微软雅黑" panose="020B0503020204020204" pitchFamily="34" charset="-122"/>
              <a:ea typeface="微软雅黑" panose="020B0503020204020204" pitchFamily="34" charset="-122"/>
            </a:endParaRPr>
          </a:p>
        </p:txBody>
      </p:sp>
      <p:sp>
        <p:nvSpPr>
          <p:cNvPr id="25" name="矩形 24"/>
          <p:cNvSpPr/>
          <p:nvPr/>
        </p:nvSpPr>
        <p:spPr>
          <a:xfrm>
            <a:off x="1211179" y="974957"/>
            <a:ext cx="7106651" cy="284693"/>
          </a:xfrm>
          <a:prstGeom prst="rect">
            <a:avLst/>
          </a:prstGeom>
        </p:spPr>
        <p:txBody>
          <a:bodyPr wrap="square" lIns="68580" tIns="34290" rIns="68580" bIns="34290">
            <a:spAutoFit/>
          </a:bodyPr>
          <a:lstStyle/>
          <a:p>
            <a:r>
              <a:rPr lang="zh-CN" altLang="en-US" sz="1400" b="1" dirty="0" smtClean="0">
                <a:latin typeface="微软雅黑" panose="020B0503020204020204" pitchFamily="34" charset="-122"/>
                <a:ea typeface="微软雅黑" panose="020B0503020204020204" pitchFamily="34" charset="-122"/>
              </a:rPr>
              <a:t>关键技术：</a:t>
            </a:r>
            <a:r>
              <a:rPr lang="zh-CN" altLang="en-US" sz="1400" dirty="0" smtClean="0">
                <a:latin typeface="微软雅黑" panose="020B0503020204020204" pitchFamily="34" charset="-122"/>
                <a:ea typeface="微软雅黑" panose="020B0503020204020204" pitchFamily="34" charset="-122"/>
              </a:rPr>
              <a:t>教师自定义评测</a:t>
            </a:r>
            <a:r>
              <a:rPr lang="en-US" altLang="zh-CN" sz="1400" dirty="0" smtClean="0">
                <a:latin typeface="微软雅黑" panose="020B0503020204020204" pitchFamily="34" charset="-122"/>
                <a:ea typeface="微软雅黑" panose="020B0503020204020204" pitchFamily="34" charset="-122"/>
              </a:rPr>
              <a:t>kernel(</a:t>
            </a:r>
            <a:r>
              <a:rPr lang="en-US" altLang="zh-CN" sz="1400" dirty="0" err="1" smtClean="0">
                <a:latin typeface="微软雅黑" panose="020B0503020204020204" pitchFamily="34" charset="-122"/>
                <a:ea typeface="微软雅黑" panose="020B0503020204020204" pitchFamily="34" charset="-122"/>
              </a:rPr>
              <a:t>Docker</a:t>
            </a:r>
            <a:r>
              <a:rPr lang="en-US" altLang="zh-CN" sz="1400" dirty="0" smtClean="0">
                <a:latin typeface="微软雅黑" panose="020B0503020204020204" pitchFamily="34" charset="-122"/>
                <a:ea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rPr>
              <a:t>，平台负责：负载均衡、异常处理、查重</a:t>
            </a:r>
            <a:r>
              <a:rPr lang="en-US" altLang="zh-CN" sz="1400" dirty="0" smtClean="0">
                <a:latin typeface="微软雅黑" panose="020B0503020204020204" pitchFamily="34" charset="-122"/>
                <a:ea typeface="微软雅黑" panose="020B0503020204020204" pitchFamily="34" charset="-122"/>
              </a:rPr>
              <a:t>……</a:t>
            </a:r>
            <a:endParaRPr lang="zh-CN" altLang="en-US" sz="1400" dirty="0"/>
          </a:p>
        </p:txBody>
      </p:sp>
      <p:sp>
        <p:nvSpPr>
          <p:cNvPr id="26" name="矩形 25"/>
          <p:cNvSpPr/>
          <p:nvPr/>
        </p:nvSpPr>
        <p:spPr>
          <a:xfrm>
            <a:off x="1409585" y="1592550"/>
            <a:ext cx="810222" cy="276999"/>
          </a:xfrm>
          <a:prstGeom prst="rect">
            <a:avLst/>
          </a:prstGeom>
        </p:spPr>
        <p:txBody>
          <a:bodyPr wrap="none" lIns="68580" tIns="34290" rIns="68580" bIns="34290">
            <a:spAutoFit/>
          </a:bodyPr>
          <a:lstStyle/>
          <a:p>
            <a:r>
              <a:rPr lang="en-US" altLang="zh-CN" dirty="0" smtClean="0"/>
              <a:t>Web</a:t>
            </a:r>
            <a:r>
              <a:rPr lang="zh-CN" altLang="en-US" dirty="0" smtClean="0"/>
              <a:t>提交</a:t>
            </a:r>
            <a:endParaRPr lang="zh-CN" altLang="en-US" dirty="0"/>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p:cNvSpPr txBox="1"/>
          <p:nvPr/>
        </p:nvSpPr>
        <p:spPr bwMode="auto">
          <a:xfrm>
            <a:off x="672867" y="159391"/>
            <a:ext cx="7886700" cy="545284"/>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zh-CN" altLang="en-US" sz="2700" b="1" smtClean="0">
                <a:solidFill>
                  <a:prstClr val="black"/>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科研平台架构：小而美</a:t>
            </a:r>
            <a:r>
              <a:rPr lang="en-US" altLang="zh-CN" sz="2700" b="1" smtClean="0">
                <a:solidFill>
                  <a:prstClr val="black"/>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a:t>
            </a:r>
            <a:r>
              <a:rPr lang="zh-CN" altLang="en-US" sz="2700" b="1" smtClean="0">
                <a:solidFill>
                  <a:prstClr val="black"/>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简洁易用</a:t>
            </a:r>
            <a:endParaRPr lang="zh-CN" altLang="en-US" sz="2700" b="1" dirty="0" smtClean="0">
              <a:solidFill>
                <a:prstClr val="black"/>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5" name="图片 4" descr="person computer.png"/>
          <p:cNvPicPr>
            <a:picLocks noChangeAspect="1"/>
          </p:cNvPicPr>
          <p:nvPr/>
        </p:nvPicPr>
        <p:blipFill>
          <a:blip r:embed="rId1" cstate="print"/>
          <a:stretch>
            <a:fillRect/>
          </a:stretch>
        </p:blipFill>
        <p:spPr>
          <a:xfrm>
            <a:off x="180975" y="1143000"/>
            <a:ext cx="695325" cy="670368"/>
          </a:xfrm>
          <a:prstGeom prst="rect">
            <a:avLst/>
          </a:prstGeom>
        </p:spPr>
      </p:pic>
      <p:pic>
        <p:nvPicPr>
          <p:cNvPr id="9" name="图片 8" descr="dataset.png"/>
          <p:cNvPicPr>
            <a:picLocks noChangeAspect="1"/>
          </p:cNvPicPr>
          <p:nvPr/>
        </p:nvPicPr>
        <p:blipFill>
          <a:blip r:embed="rId2" cstate="print"/>
          <a:stretch>
            <a:fillRect/>
          </a:stretch>
        </p:blipFill>
        <p:spPr>
          <a:xfrm>
            <a:off x="2952750" y="1038225"/>
            <a:ext cx="847725" cy="882573"/>
          </a:xfrm>
          <a:prstGeom prst="rect">
            <a:avLst/>
          </a:prstGeom>
        </p:spPr>
      </p:pic>
      <p:sp>
        <p:nvSpPr>
          <p:cNvPr id="11" name="TextBox 10"/>
          <p:cNvSpPr txBox="1"/>
          <p:nvPr/>
        </p:nvSpPr>
        <p:spPr>
          <a:xfrm>
            <a:off x="1133475" y="1076325"/>
            <a:ext cx="1632178" cy="369332"/>
          </a:xfrm>
          <a:prstGeom prst="rect">
            <a:avLst/>
          </a:prstGeom>
          <a:noFill/>
        </p:spPr>
        <p:txBody>
          <a:bodyPr wrap="none" rtlCol="0">
            <a:spAutoFit/>
          </a:bodyPr>
          <a:lstStyle/>
          <a:p>
            <a:r>
              <a:rPr lang="zh-CN" altLang="en-US" sz="1800" b="1" smtClean="0">
                <a:solidFill>
                  <a:prstClr val="black"/>
                </a:solidFill>
              </a:rPr>
              <a:t>① 创建数据集</a:t>
            </a:r>
            <a:endParaRPr lang="zh-CN" altLang="en-US" sz="1800" b="1">
              <a:solidFill>
                <a:prstClr val="black"/>
              </a:solidFill>
            </a:endParaRPr>
          </a:p>
        </p:txBody>
      </p:sp>
      <p:pic>
        <p:nvPicPr>
          <p:cNvPr id="13" name="图片 12" descr="ms-project.png"/>
          <p:cNvPicPr>
            <a:picLocks noChangeAspect="1"/>
          </p:cNvPicPr>
          <p:nvPr/>
        </p:nvPicPr>
        <p:blipFill>
          <a:blip r:embed="rId3" cstate="print"/>
          <a:stretch>
            <a:fillRect/>
          </a:stretch>
        </p:blipFill>
        <p:spPr>
          <a:xfrm>
            <a:off x="3000375" y="3048000"/>
            <a:ext cx="752473" cy="723900"/>
          </a:xfrm>
          <a:prstGeom prst="rect">
            <a:avLst/>
          </a:prstGeom>
        </p:spPr>
      </p:pic>
      <p:cxnSp>
        <p:nvCxnSpPr>
          <p:cNvPr id="16" name="肘形连接符 15"/>
          <p:cNvCxnSpPr>
            <a:stCxn id="9" idx="2"/>
            <a:endCxn id="13" idx="0"/>
          </p:cNvCxnSpPr>
          <p:nvPr/>
        </p:nvCxnSpPr>
        <p:spPr>
          <a:xfrm rot="5400000">
            <a:off x="2813012" y="2484399"/>
            <a:ext cx="1127202" cy="1"/>
          </a:xfrm>
          <a:prstGeom prst="bentConnector3">
            <a:avLst>
              <a:gd name="adj1" fmla="val 50000"/>
            </a:avLst>
          </a:prstGeom>
          <a:ln w="28575">
            <a:tailEnd type="arrow"/>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1895475" y="2305050"/>
            <a:ext cx="1399742" cy="369332"/>
          </a:xfrm>
          <a:prstGeom prst="rect">
            <a:avLst/>
          </a:prstGeom>
          <a:noFill/>
        </p:spPr>
        <p:txBody>
          <a:bodyPr wrap="none" rtlCol="0">
            <a:spAutoFit/>
          </a:bodyPr>
          <a:lstStyle/>
          <a:p>
            <a:r>
              <a:rPr lang="zh-CN" altLang="en-US" sz="1800" b="1" smtClean="0">
                <a:solidFill>
                  <a:prstClr val="black"/>
                </a:solidFill>
              </a:rPr>
              <a:t>② 创建项目</a:t>
            </a:r>
            <a:endParaRPr lang="zh-CN" altLang="en-US" sz="1800" b="1">
              <a:solidFill>
                <a:prstClr val="black"/>
              </a:solidFill>
            </a:endParaRPr>
          </a:p>
        </p:txBody>
      </p:sp>
      <p:pic>
        <p:nvPicPr>
          <p:cNvPr id="37" name="图片 36" descr="gpu.png"/>
          <p:cNvPicPr>
            <a:picLocks noChangeAspect="1"/>
          </p:cNvPicPr>
          <p:nvPr/>
        </p:nvPicPr>
        <p:blipFill>
          <a:blip r:embed="rId4" cstate="print"/>
          <a:stretch>
            <a:fillRect/>
          </a:stretch>
        </p:blipFill>
        <p:spPr>
          <a:xfrm>
            <a:off x="5374590" y="3086099"/>
            <a:ext cx="988110" cy="647701"/>
          </a:xfrm>
          <a:prstGeom prst="rect">
            <a:avLst/>
          </a:prstGeom>
        </p:spPr>
      </p:pic>
      <p:pic>
        <p:nvPicPr>
          <p:cNvPr id="38" name="图片 37" descr="jupyter.png"/>
          <p:cNvPicPr>
            <a:picLocks noChangeAspect="1"/>
          </p:cNvPicPr>
          <p:nvPr/>
        </p:nvPicPr>
        <p:blipFill>
          <a:blip r:embed="rId5" cstate="print"/>
          <a:stretch>
            <a:fillRect/>
          </a:stretch>
        </p:blipFill>
        <p:spPr>
          <a:xfrm>
            <a:off x="5219700" y="1038225"/>
            <a:ext cx="990599" cy="990599"/>
          </a:xfrm>
          <a:prstGeom prst="rect">
            <a:avLst/>
          </a:prstGeom>
        </p:spPr>
      </p:pic>
      <p:cxnSp>
        <p:nvCxnSpPr>
          <p:cNvPr id="44" name="直接箭头连接符 43"/>
          <p:cNvCxnSpPr>
            <a:stCxn id="13" idx="3"/>
            <a:endCxn id="37" idx="1"/>
          </p:cNvCxnSpPr>
          <p:nvPr/>
        </p:nvCxnSpPr>
        <p:spPr>
          <a:xfrm>
            <a:off x="3752848" y="3409950"/>
            <a:ext cx="1621742" cy="0"/>
          </a:xfrm>
          <a:prstGeom prst="straightConnector1">
            <a:avLst/>
          </a:prstGeom>
          <a:ln w="28575">
            <a:tailEnd type="arrow"/>
          </a:ln>
        </p:spPr>
        <p:style>
          <a:lnRef idx="3">
            <a:schemeClr val="dk1"/>
          </a:lnRef>
          <a:fillRef idx="0">
            <a:schemeClr val="dk1"/>
          </a:fillRef>
          <a:effectRef idx="2">
            <a:schemeClr val="dk1"/>
          </a:effectRef>
          <a:fontRef idx="minor">
            <a:schemeClr val="tx1"/>
          </a:fontRef>
        </p:style>
      </p:cxnSp>
      <p:sp>
        <p:nvSpPr>
          <p:cNvPr id="49" name="TextBox 48"/>
          <p:cNvSpPr txBox="1"/>
          <p:nvPr/>
        </p:nvSpPr>
        <p:spPr>
          <a:xfrm>
            <a:off x="3851920" y="3507854"/>
            <a:ext cx="1399742" cy="646331"/>
          </a:xfrm>
          <a:prstGeom prst="rect">
            <a:avLst/>
          </a:prstGeom>
          <a:noFill/>
        </p:spPr>
        <p:txBody>
          <a:bodyPr wrap="none" rtlCol="0">
            <a:spAutoFit/>
          </a:bodyPr>
          <a:lstStyle/>
          <a:p>
            <a:r>
              <a:rPr lang="zh-CN" altLang="en-US" sz="1800" b="1" smtClean="0">
                <a:solidFill>
                  <a:prstClr val="black"/>
                </a:solidFill>
              </a:rPr>
              <a:t>③ 选择计算</a:t>
            </a:r>
            <a:endParaRPr lang="en-US" altLang="zh-CN" sz="1800" b="1" smtClean="0">
              <a:solidFill>
                <a:prstClr val="black"/>
              </a:solidFill>
            </a:endParaRPr>
          </a:p>
          <a:p>
            <a:r>
              <a:rPr lang="zh-CN" altLang="en-US" sz="1800" b="1" smtClean="0">
                <a:solidFill>
                  <a:prstClr val="black"/>
                </a:solidFill>
              </a:rPr>
              <a:t>资源</a:t>
            </a:r>
            <a:endParaRPr lang="zh-CN" altLang="en-US" sz="1800" b="1">
              <a:solidFill>
                <a:prstClr val="black"/>
              </a:solidFill>
            </a:endParaRPr>
          </a:p>
        </p:txBody>
      </p:sp>
      <p:cxnSp>
        <p:nvCxnSpPr>
          <p:cNvPr id="60" name="肘形连接符 59"/>
          <p:cNvCxnSpPr>
            <a:stCxn id="37" idx="3"/>
            <a:endCxn id="38" idx="3"/>
          </p:cNvCxnSpPr>
          <p:nvPr/>
        </p:nvCxnSpPr>
        <p:spPr>
          <a:xfrm flipH="1" flipV="1">
            <a:off x="6210299" y="1533525"/>
            <a:ext cx="152401" cy="1876425"/>
          </a:xfrm>
          <a:prstGeom prst="bentConnector3">
            <a:avLst>
              <a:gd name="adj1" fmla="val -587496"/>
            </a:avLst>
          </a:prstGeom>
          <a:ln w="28575">
            <a:tailEnd type="arrow"/>
          </a:ln>
        </p:spPr>
        <p:style>
          <a:lnRef idx="3">
            <a:schemeClr val="dk1"/>
          </a:lnRef>
          <a:fillRef idx="0">
            <a:schemeClr val="dk1"/>
          </a:fillRef>
          <a:effectRef idx="2">
            <a:schemeClr val="dk1"/>
          </a:effectRef>
          <a:fontRef idx="minor">
            <a:schemeClr val="tx1"/>
          </a:fontRef>
        </p:style>
      </p:cxnSp>
      <p:sp>
        <p:nvSpPr>
          <p:cNvPr id="64" name="TextBox 63"/>
          <p:cNvSpPr txBox="1"/>
          <p:nvPr/>
        </p:nvSpPr>
        <p:spPr>
          <a:xfrm>
            <a:off x="6441187" y="1121271"/>
            <a:ext cx="1864613" cy="369332"/>
          </a:xfrm>
          <a:prstGeom prst="rect">
            <a:avLst/>
          </a:prstGeom>
          <a:noFill/>
        </p:spPr>
        <p:txBody>
          <a:bodyPr wrap="none" rtlCol="0">
            <a:spAutoFit/>
          </a:bodyPr>
          <a:lstStyle/>
          <a:p>
            <a:r>
              <a:rPr lang="zh-CN" altLang="en-US" sz="1800" b="1" smtClean="0">
                <a:solidFill>
                  <a:prstClr val="black"/>
                </a:solidFill>
              </a:rPr>
              <a:t>④ 进入开发环境</a:t>
            </a:r>
            <a:endParaRPr lang="zh-CN" altLang="en-US" sz="1800" b="1">
              <a:solidFill>
                <a:prstClr val="black"/>
              </a:solidFill>
            </a:endParaRPr>
          </a:p>
        </p:txBody>
      </p:sp>
      <p:cxnSp>
        <p:nvCxnSpPr>
          <p:cNvPr id="80" name="直接箭头连接符 79"/>
          <p:cNvCxnSpPr>
            <a:stCxn id="5" idx="3"/>
            <a:endCxn id="9" idx="1"/>
          </p:cNvCxnSpPr>
          <p:nvPr/>
        </p:nvCxnSpPr>
        <p:spPr>
          <a:xfrm>
            <a:off x="876300" y="1478184"/>
            <a:ext cx="2076450" cy="1328"/>
          </a:xfrm>
          <a:prstGeom prst="straightConnector1">
            <a:avLst/>
          </a:prstGeom>
          <a:ln w="28575">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p:blinds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7160" y="128016"/>
            <a:ext cx="8897112" cy="393192"/>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100" b="1" dirty="0"/>
              <a:t>学情分析与</a:t>
            </a:r>
            <a:r>
              <a:rPr lang="zh-CN" altLang="en-US" sz="2100" b="1" dirty="0" smtClean="0"/>
              <a:t>可视化（研究课题）</a:t>
            </a:r>
            <a:endParaRPr lang="zh-CN" altLang="en-US" sz="2100" b="1" dirty="0"/>
          </a:p>
        </p:txBody>
      </p:sp>
      <p:grpSp>
        <p:nvGrpSpPr>
          <p:cNvPr id="2" name="组合 34"/>
          <p:cNvGrpSpPr/>
          <p:nvPr/>
        </p:nvGrpSpPr>
        <p:grpSpPr>
          <a:xfrm>
            <a:off x="137160" y="626872"/>
            <a:ext cx="780542" cy="4014216"/>
            <a:chOff x="182879" y="1072896"/>
            <a:chExt cx="1171956" cy="5352288"/>
          </a:xfrm>
        </p:grpSpPr>
        <p:sp>
          <p:nvSpPr>
            <p:cNvPr id="6" name="矩形 5"/>
            <p:cNvSpPr/>
            <p:nvPr/>
          </p:nvSpPr>
          <p:spPr>
            <a:xfrm>
              <a:off x="182879" y="1524000"/>
              <a:ext cx="1171956" cy="4901184"/>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 </a:t>
              </a:r>
              <a:endParaRPr lang="zh-CN" altLang="en-US"/>
            </a:p>
          </p:txBody>
        </p:sp>
        <p:sp>
          <p:nvSpPr>
            <p:cNvPr id="9" name="矩形 8"/>
            <p:cNvSpPr/>
            <p:nvPr/>
          </p:nvSpPr>
          <p:spPr>
            <a:xfrm>
              <a:off x="182880" y="1072896"/>
              <a:ext cx="1171955" cy="451104"/>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宋体" panose="02010600030101010101" pitchFamily="2" charset="-122"/>
                  <a:ea typeface="宋体" panose="02010600030101010101" pitchFamily="2" charset="-122"/>
                </a:rPr>
                <a:t>接口层</a:t>
              </a:r>
              <a:endParaRPr lang="zh-CN" altLang="en-US" dirty="0">
                <a:solidFill>
                  <a:schemeClr val="tx1"/>
                </a:solidFill>
                <a:latin typeface="宋体" panose="02010600030101010101" pitchFamily="2" charset="-122"/>
                <a:ea typeface="宋体" panose="02010600030101010101" pitchFamily="2" charset="-122"/>
              </a:endParaRPr>
            </a:p>
          </p:txBody>
        </p:sp>
      </p:grpSp>
      <p:sp>
        <p:nvSpPr>
          <p:cNvPr id="21" name="任意多边形: 形状 20"/>
          <p:cNvSpPr/>
          <p:nvPr/>
        </p:nvSpPr>
        <p:spPr>
          <a:xfrm>
            <a:off x="152590" y="1557848"/>
            <a:ext cx="756158" cy="511049"/>
          </a:xfrm>
          <a:custGeom>
            <a:avLst/>
            <a:gdLst>
              <a:gd name="connsiteX0" fmla="*/ 609600 w 1115568"/>
              <a:gd name="connsiteY0" fmla="*/ 0 h 890016"/>
              <a:gd name="connsiteX1" fmla="*/ 969264 w 1115568"/>
              <a:gd name="connsiteY1" fmla="*/ 365760 h 890016"/>
              <a:gd name="connsiteX2" fmla="*/ 953094 w 1115568"/>
              <a:gd name="connsiteY2" fmla="*/ 474526 h 890016"/>
              <a:gd name="connsiteX3" fmla="*/ 937967 w 1115568"/>
              <a:gd name="connsiteY3" fmla="*/ 506527 h 890016"/>
              <a:gd name="connsiteX4" fmla="*/ 969545 w 1115568"/>
              <a:gd name="connsiteY4" fmla="*/ 509869 h 890016"/>
              <a:gd name="connsiteX5" fmla="*/ 1115568 w 1115568"/>
              <a:gd name="connsiteY5" fmla="*/ 697992 h 890016"/>
              <a:gd name="connsiteX6" fmla="*/ 969545 w 1115568"/>
              <a:gd name="connsiteY6" fmla="*/ 886115 h 890016"/>
              <a:gd name="connsiteX7" fmla="*/ 969264 w 1115568"/>
              <a:gd name="connsiteY7" fmla="*/ 886145 h 890016"/>
              <a:gd name="connsiteX8" fmla="*/ 969264 w 1115568"/>
              <a:gd name="connsiteY8" fmla="*/ 890016 h 890016"/>
              <a:gd name="connsiteX9" fmla="*/ 932688 w 1115568"/>
              <a:gd name="connsiteY9" fmla="*/ 890016 h 890016"/>
              <a:gd name="connsiteX10" fmla="*/ 249936 w 1115568"/>
              <a:gd name="connsiteY10" fmla="*/ 890016 h 890016"/>
              <a:gd name="connsiteX11" fmla="*/ 0 w 1115568"/>
              <a:gd name="connsiteY11" fmla="*/ 627888 h 890016"/>
              <a:gd name="connsiteX12" fmla="*/ 249936 w 1115568"/>
              <a:gd name="connsiteY12" fmla="*/ 365760 h 890016"/>
              <a:gd name="connsiteX13" fmla="*/ 609600 w 1115568"/>
              <a:gd name="connsiteY13"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5568" h="890016">
                <a:moveTo>
                  <a:pt x="609600" y="0"/>
                </a:moveTo>
                <a:cubicBezTo>
                  <a:pt x="808237" y="0"/>
                  <a:pt x="969264" y="163756"/>
                  <a:pt x="969264" y="365760"/>
                </a:cubicBezTo>
                <a:cubicBezTo>
                  <a:pt x="969264" y="403636"/>
                  <a:pt x="963603" y="440167"/>
                  <a:pt x="953094" y="474526"/>
                </a:cubicBezTo>
                <a:lnTo>
                  <a:pt x="937967" y="506527"/>
                </a:lnTo>
                <a:lnTo>
                  <a:pt x="969545" y="509869"/>
                </a:lnTo>
                <a:cubicBezTo>
                  <a:pt x="1052880" y="527775"/>
                  <a:pt x="1115568" y="605196"/>
                  <a:pt x="1115568" y="697992"/>
                </a:cubicBezTo>
                <a:cubicBezTo>
                  <a:pt x="1115568" y="790788"/>
                  <a:pt x="1052880" y="868209"/>
                  <a:pt x="969545" y="886115"/>
                </a:cubicBezTo>
                <a:lnTo>
                  <a:pt x="969264" y="886145"/>
                </a:lnTo>
                <a:lnTo>
                  <a:pt x="969264" y="890016"/>
                </a:lnTo>
                <a:lnTo>
                  <a:pt x="932688" y="890016"/>
                </a:lnTo>
                <a:lnTo>
                  <a:pt x="249936" y="890016"/>
                </a:lnTo>
                <a:cubicBezTo>
                  <a:pt x="111900" y="890016"/>
                  <a:pt x="0" y="772657"/>
                  <a:pt x="0" y="627888"/>
                </a:cubicBezTo>
                <a:cubicBezTo>
                  <a:pt x="0" y="483119"/>
                  <a:pt x="111900" y="365760"/>
                  <a:pt x="249936" y="365760"/>
                </a:cubicBezTo>
                <a:cubicBezTo>
                  <a:pt x="249936" y="163756"/>
                  <a:pt x="410963" y="0"/>
                  <a:pt x="609600"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100" dirty="0">
                <a:solidFill>
                  <a:schemeClr val="bg1"/>
                </a:solidFill>
              </a:rPr>
              <a:t>数据库</a:t>
            </a:r>
            <a:endParaRPr lang="en-US" altLang="zh-CN" sz="1100" dirty="0">
              <a:solidFill>
                <a:schemeClr val="bg1"/>
              </a:solidFill>
            </a:endParaRPr>
          </a:p>
          <a:p>
            <a:pPr algn="ctr"/>
            <a:r>
              <a:rPr lang="zh-CN" altLang="en-US" sz="1100" dirty="0">
                <a:solidFill>
                  <a:schemeClr val="bg1"/>
                </a:solidFill>
              </a:rPr>
              <a:t>开放</a:t>
            </a:r>
            <a:r>
              <a:rPr lang="en-US" altLang="zh-CN" sz="1100" dirty="0">
                <a:solidFill>
                  <a:schemeClr val="bg1"/>
                </a:solidFill>
              </a:rPr>
              <a:t>API</a:t>
            </a:r>
            <a:endParaRPr lang="zh-CN" altLang="en-US" sz="1100" dirty="0">
              <a:solidFill>
                <a:schemeClr val="bg1"/>
              </a:solidFill>
            </a:endParaRPr>
          </a:p>
        </p:txBody>
      </p:sp>
      <p:sp>
        <p:nvSpPr>
          <p:cNvPr id="22" name="任意多边形: 形状 21"/>
          <p:cNvSpPr/>
          <p:nvPr/>
        </p:nvSpPr>
        <p:spPr>
          <a:xfrm>
            <a:off x="156336" y="3427981"/>
            <a:ext cx="748664" cy="511049"/>
          </a:xfrm>
          <a:custGeom>
            <a:avLst/>
            <a:gdLst>
              <a:gd name="connsiteX0" fmla="*/ 609600 w 1115568"/>
              <a:gd name="connsiteY0" fmla="*/ 0 h 890016"/>
              <a:gd name="connsiteX1" fmla="*/ 969264 w 1115568"/>
              <a:gd name="connsiteY1" fmla="*/ 365760 h 890016"/>
              <a:gd name="connsiteX2" fmla="*/ 953094 w 1115568"/>
              <a:gd name="connsiteY2" fmla="*/ 474526 h 890016"/>
              <a:gd name="connsiteX3" fmla="*/ 937967 w 1115568"/>
              <a:gd name="connsiteY3" fmla="*/ 506527 h 890016"/>
              <a:gd name="connsiteX4" fmla="*/ 969545 w 1115568"/>
              <a:gd name="connsiteY4" fmla="*/ 509869 h 890016"/>
              <a:gd name="connsiteX5" fmla="*/ 1115568 w 1115568"/>
              <a:gd name="connsiteY5" fmla="*/ 697992 h 890016"/>
              <a:gd name="connsiteX6" fmla="*/ 969545 w 1115568"/>
              <a:gd name="connsiteY6" fmla="*/ 886115 h 890016"/>
              <a:gd name="connsiteX7" fmla="*/ 969264 w 1115568"/>
              <a:gd name="connsiteY7" fmla="*/ 886145 h 890016"/>
              <a:gd name="connsiteX8" fmla="*/ 969264 w 1115568"/>
              <a:gd name="connsiteY8" fmla="*/ 890016 h 890016"/>
              <a:gd name="connsiteX9" fmla="*/ 932688 w 1115568"/>
              <a:gd name="connsiteY9" fmla="*/ 890016 h 890016"/>
              <a:gd name="connsiteX10" fmla="*/ 249936 w 1115568"/>
              <a:gd name="connsiteY10" fmla="*/ 890016 h 890016"/>
              <a:gd name="connsiteX11" fmla="*/ 0 w 1115568"/>
              <a:gd name="connsiteY11" fmla="*/ 627888 h 890016"/>
              <a:gd name="connsiteX12" fmla="*/ 249936 w 1115568"/>
              <a:gd name="connsiteY12" fmla="*/ 365760 h 890016"/>
              <a:gd name="connsiteX13" fmla="*/ 609600 w 1115568"/>
              <a:gd name="connsiteY13"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5568" h="890016">
                <a:moveTo>
                  <a:pt x="609600" y="0"/>
                </a:moveTo>
                <a:cubicBezTo>
                  <a:pt x="808237" y="0"/>
                  <a:pt x="969264" y="163756"/>
                  <a:pt x="969264" y="365760"/>
                </a:cubicBezTo>
                <a:cubicBezTo>
                  <a:pt x="969264" y="403636"/>
                  <a:pt x="963603" y="440167"/>
                  <a:pt x="953094" y="474526"/>
                </a:cubicBezTo>
                <a:lnTo>
                  <a:pt x="937967" y="506527"/>
                </a:lnTo>
                <a:lnTo>
                  <a:pt x="969545" y="509869"/>
                </a:lnTo>
                <a:cubicBezTo>
                  <a:pt x="1052880" y="527775"/>
                  <a:pt x="1115568" y="605196"/>
                  <a:pt x="1115568" y="697992"/>
                </a:cubicBezTo>
                <a:cubicBezTo>
                  <a:pt x="1115568" y="790788"/>
                  <a:pt x="1052880" y="868209"/>
                  <a:pt x="969545" y="886115"/>
                </a:cubicBezTo>
                <a:lnTo>
                  <a:pt x="969264" y="886145"/>
                </a:lnTo>
                <a:lnTo>
                  <a:pt x="969264" y="890016"/>
                </a:lnTo>
                <a:lnTo>
                  <a:pt x="932688" y="890016"/>
                </a:lnTo>
                <a:lnTo>
                  <a:pt x="249936" y="890016"/>
                </a:lnTo>
                <a:cubicBezTo>
                  <a:pt x="111900" y="890016"/>
                  <a:pt x="0" y="772657"/>
                  <a:pt x="0" y="627888"/>
                </a:cubicBezTo>
                <a:cubicBezTo>
                  <a:pt x="0" y="483119"/>
                  <a:pt x="111900" y="365760"/>
                  <a:pt x="249936" y="365760"/>
                </a:cubicBezTo>
                <a:cubicBezTo>
                  <a:pt x="249936" y="163756"/>
                  <a:pt x="410963" y="0"/>
                  <a:pt x="609600"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1100" dirty="0">
                <a:solidFill>
                  <a:schemeClr val="bg1"/>
                </a:solidFill>
              </a:rPr>
              <a:t>Excel</a:t>
            </a:r>
            <a:endParaRPr lang="en-US" altLang="zh-CN" sz="1100" dirty="0">
              <a:solidFill>
                <a:schemeClr val="bg1"/>
              </a:solidFill>
            </a:endParaRPr>
          </a:p>
          <a:p>
            <a:pPr algn="ctr"/>
            <a:r>
              <a:rPr lang="en-US" altLang="zh-CN" sz="1100" dirty="0">
                <a:solidFill>
                  <a:schemeClr val="bg1"/>
                </a:solidFill>
              </a:rPr>
              <a:t>CSV</a:t>
            </a:r>
            <a:endParaRPr lang="en-US" altLang="zh-CN" sz="1100" dirty="0">
              <a:solidFill>
                <a:schemeClr val="bg1"/>
              </a:solidFill>
            </a:endParaRPr>
          </a:p>
          <a:p>
            <a:pPr algn="ctr"/>
            <a:r>
              <a:rPr lang="en-US" altLang="zh-CN" sz="1100" dirty="0">
                <a:solidFill>
                  <a:schemeClr val="bg1"/>
                </a:solidFill>
              </a:rPr>
              <a:t>Xml…</a:t>
            </a:r>
            <a:endParaRPr lang="zh-CN" altLang="en-US" sz="1100" dirty="0">
              <a:solidFill>
                <a:schemeClr val="bg1"/>
              </a:solidFill>
            </a:endParaRPr>
          </a:p>
        </p:txBody>
      </p:sp>
      <p:sp>
        <p:nvSpPr>
          <p:cNvPr id="23" name="矩形 22"/>
          <p:cNvSpPr/>
          <p:nvPr/>
        </p:nvSpPr>
        <p:spPr>
          <a:xfrm>
            <a:off x="1345631" y="965200"/>
            <a:ext cx="4355633" cy="367588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a:t> </a:t>
            </a:r>
            <a:endParaRPr lang="zh-CN" altLang="en-US"/>
          </a:p>
        </p:txBody>
      </p:sp>
      <p:sp>
        <p:nvSpPr>
          <p:cNvPr id="24" name="矩形 23"/>
          <p:cNvSpPr/>
          <p:nvPr/>
        </p:nvSpPr>
        <p:spPr>
          <a:xfrm>
            <a:off x="1345630" y="626872"/>
            <a:ext cx="4355634" cy="3383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dirty="0">
                <a:solidFill>
                  <a:schemeClr val="tx1"/>
                </a:solidFill>
                <a:latin typeface="宋体" panose="02010600030101010101" pitchFamily="2" charset="-122"/>
                <a:ea typeface="宋体" panose="02010600030101010101" pitchFamily="2" charset="-122"/>
              </a:rPr>
              <a:t>数据层</a:t>
            </a:r>
            <a:endParaRPr lang="zh-CN" altLang="en-US" dirty="0">
              <a:solidFill>
                <a:schemeClr val="tx1"/>
              </a:solidFill>
              <a:latin typeface="宋体" panose="02010600030101010101" pitchFamily="2" charset="-122"/>
              <a:ea typeface="宋体" panose="02010600030101010101" pitchFamily="2" charset="-122"/>
            </a:endParaRPr>
          </a:p>
        </p:txBody>
      </p:sp>
      <p:sp>
        <p:nvSpPr>
          <p:cNvPr id="25" name="箭头: 右 24"/>
          <p:cNvSpPr/>
          <p:nvPr/>
        </p:nvSpPr>
        <p:spPr>
          <a:xfrm>
            <a:off x="918149" y="1475359"/>
            <a:ext cx="419861" cy="83388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b="1" dirty="0"/>
          </a:p>
        </p:txBody>
      </p:sp>
      <p:sp>
        <p:nvSpPr>
          <p:cNvPr id="26" name="箭头: 右 25"/>
          <p:cNvSpPr/>
          <p:nvPr/>
        </p:nvSpPr>
        <p:spPr>
          <a:xfrm>
            <a:off x="918149" y="3205099"/>
            <a:ext cx="419861" cy="83388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7" name="矩形 26"/>
          <p:cNvSpPr/>
          <p:nvPr/>
        </p:nvSpPr>
        <p:spPr>
          <a:xfrm>
            <a:off x="1515684" y="1294384"/>
            <a:ext cx="863600" cy="322249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8" name="矩形 27"/>
          <p:cNvSpPr/>
          <p:nvPr/>
        </p:nvSpPr>
        <p:spPr>
          <a:xfrm>
            <a:off x="1509333" y="1084072"/>
            <a:ext cx="869061" cy="2103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100" dirty="0">
                <a:solidFill>
                  <a:schemeClr val="tx1"/>
                </a:solidFill>
              </a:rPr>
              <a:t>预处理模块</a:t>
            </a:r>
            <a:endParaRPr lang="zh-CN" altLang="en-US" sz="1100" dirty="0">
              <a:solidFill>
                <a:schemeClr val="tx1"/>
              </a:solidFill>
            </a:endParaRPr>
          </a:p>
        </p:txBody>
      </p:sp>
      <p:sp>
        <p:nvSpPr>
          <p:cNvPr id="29" name="矩形 28"/>
          <p:cNvSpPr/>
          <p:nvPr/>
        </p:nvSpPr>
        <p:spPr>
          <a:xfrm>
            <a:off x="1654748" y="1704281"/>
            <a:ext cx="596393" cy="359663"/>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900" dirty="0">
                <a:solidFill>
                  <a:schemeClr val="tx1"/>
                </a:solidFill>
              </a:rPr>
              <a:t>数据解析</a:t>
            </a:r>
            <a:endParaRPr lang="zh-CN" altLang="en-US" sz="900" dirty="0">
              <a:solidFill>
                <a:schemeClr val="tx1"/>
              </a:solidFill>
            </a:endParaRPr>
          </a:p>
        </p:txBody>
      </p:sp>
      <p:sp>
        <p:nvSpPr>
          <p:cNvPr id="30" name="矩形 29"/>
          <p:cNvSpPr/>
          <p:nvPr/>
        </p:nvSpPr>
        <p:spPr>
          <a:xfrm>
            <a:off x="1654748" y="2345249"/>
            <a:ext cx="596393" cy="359663"/>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900" dirty="0">
                <a:solidFill>
                  <a:schemeClr val="tx1"/>
                </a:solidFill>
              </a:rPr>
              <a:t>数据清洗</a:t>
            </a:r>
            <a:endParaRPr lang="zh-CN" altLang="en-US" sz="900" dirty="0">
              <a:solidFill>
                <a:schemeClr val="tx1"/>
              </a:solidFill>
            </a:endParaRPr>
          </a:p>
        </p:txBody>
      </p:sp>
      <p:sp>
        <p:nvSpPr>
          <p:cNvPr id="31" name="矩形 30"/>
          <p:cNvSpPr/>
          <p:nvPr/>
        </p:nvSpPr>
        <p:spPr>
          <a:xfrm>
            <a:off x="1654748" y="2985068"/>
            <a:ext cx="596393" cy="359663"/>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900" dirty="0">
                <a:solidFill>
                  <a:schemeClr val="tx1"/>
                </a:solidFill>
              </a:rPr>
              <a:t>特征提取</a:t>
            </a:r>
            <a:endParaRPr lang="zh-CN" altLang="en-US" sz="900" dirty="0">
              <a:solidFill>
                <a:schemeClr val="tx1"/>
              </a:solidFill>
            </a:endParaRPr>
          </a:p>
        </p:txBody>
      </p:sp>
      <p:sp>
        <p:nvSpPr>
          <p:cNvPr id="32" name="矩形 31"/>
          <p:cNvSpPr/>
          <p:nvPr/>
        </p:nvSpPr>
        <p:spPr>
          <a:xfrm>
            <a:off x="1654748" y="3622040"/>
            <a:ext cx="596393" cy="359663"/>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900" dirty="0">
                <a:solidFill>
                  <a:schemeClr val="tx1"/>
                </a:solidFill>
              </a:rPr>
              <a:t>特征变换</a:t>
            </a:r>
            <a:endParaRPr lang="zh-CN" altLang="en-US" sz="900" dirty="0">
              <a:solidFill>
                <a:schemeClr val="tx1"/>
              </a:solidFill>
            </a:endParaRPr>
          </a:p>
        </p:txBody>
      </p:sp>
      <p:sp>
        <p:nvSpPr>
          <p:cNvPr id="54" name="矩形 53"/>
          <p:cNvSpPr/>
          <p:nvPr/>
        </p:nvSpPr>
        <p:spPr>
          <a:xfrm>
            <a:off x="2895919" y="1177610"/>
            <a:ext cx="2463482" cy="891287"/>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5" name="矩形 54"/>
          <p:cNvSpPr/>
          <p:nvPr/>
        </p:nvSpPr>
        <p:spPr>
          <a:xfrm>
            <a:off x="2895919" y="2165226"/>
            <a:ext cx="2463482" cy="1262734"/>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6" name="矩形 55"/>
          <p:cNvSpPr/>
          <p:nvPr/>
        </p:nvSpPr>
        <p:spPr>
          <a:xfrm>
            <a:off x="2895918" y="3554819"/>
            <a:ext cx="2463482" cy="91617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p>
        </p:txBody>
      </p:sp>
      <p:sp>
        <p:nvSpPr>
          <p:cNvPr id="57" name="矩形 56"/>
          <p:cNvSpPr/>
          <p:nvPr/>
        </p:nvSpPr>
        <p:spPr>
          <a:xfrm>
            <a:off x="2896111" y="1177618"/>
            <a:ext cx="292101" cy="891286"/>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100" dirty="0">
                <a:solidFill>
                  <a:schemeClr val="tx1"/>
                </a:solidFill>
              </a:rPr>
              <a:t>统计模块</a:t>
            </a:r>
            <a:endParaRPr lang="zh-CN" altLang="en-US" sz="1100" dirty="0">
              <a:solidFill>
                <a:schemeClr val="tx1"/>
              </a:solidFill>
            </a:endParaRPr>
          </a:p>
        </p:txBody>
      </p:sp>
      <p:sp>
        <p:nvSpPr>
          <p:cNvPr id="58" name="矩形 57"/>
          <p:cNvSpPr/>
          <p:nvPr/>
        </p:nvSpPr>
        <p:spPr>
          <a:xfrm>
            <a:off x="2895918" y="2165226"/>
            <a:ext cx="292101" cy="1262734"/>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100" dirty="0">
                <a:solidFill>
                  <a:schemeClr val="tx1"/>
                </a:solidFill>
              </a:rPr>
              <a:t>预测模块</a:t>
            </a:r>
            <a:endParaRPr lang="zh-CN" altLang="en-US" sz="1100" dirty="0">
              <a:solidFill>
                <a:schemeClr val="tx1"/>
              </a:solidFill>
            </a:endParaRPr>
          </a:p>
        </p:txBody>
      </p:sp>
      <p:sp>
        <p:nvSpPr>
          <p:cNvPr id="59" name="矩形 58"/>
          <p:cNvSpPr/>
          <p:nvPr/>
        </p:nvSpPr>
        <p:spPr>
          <a:xfrm>
            <a:off x="2895917" y="3555262"/>
            <a:ext cx="292101" cy="916178"/>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100" dirty="0">
                <a:solidFill>
                  <a:schemeClr val="tx1"/>
                </a:solidFill>
              </a:rPr>
              <a:t>分析模块</a:t>
            </a:r>
            <a:endParaRPr lang="zh-CN" altLang="en-US" sz="1100" dirty="0">
              <a:solidFill>
                <a:schemeClr val="tx1"/>
              </a:solidFill>
            </a:endParaRPr>
          </a:p>
        </p:txBody>
      </p:sp>
      <p:sp>
        <p:nvSpPr>
          <p:cNvPr id="60" name="矩形 59"/>
          <p:cNvSpPr/>
          <p:nvPr/>
        </p:nvSpPr>
        <p:spPr>
          <a:xfrm>
            <a:off x="2667420" y="1086739"/>
            <a:ext cx="2857180" cy="3432810"/>
          </a:xfrm>
          <a:prstGeom prst="rect">
            <a:avLst/>
          </a:prstGeom>
          <a:noFill/>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lIns="68580" tIns="34290" rIns="68580" bIns="34290" rtlCol="0" anchor="ctr"/>
          <a:lstStyle/>
          <a:p>
            <a:pPr algn="ctr"/>
            <a:endParaRPr lang="zh-CN" altLang="en-US"/>
          </a:p>
        </p:txBody>
      </p:sp>
      <p:sp>
        <p:nvSpPr>
          <p:cNvPr id="61" name="矩形 60"/>
          <p:cNvSpPr/>
          <p:nvPr/>
        </p:nvSpPr>
        <p:spPr>
          <a:xfrm>
            <a:off x="3365819" y="1310887"/>
            <a:ext cx="1669731" cy="2627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100" dirty="0">
                <a:solidFill>
                  <a:schemeClr val="tx1"/>
                </a:solidFill>
              </a:rPr>
              <a:t>学生作业完成度</a:t>
            </a:r>
            <a:r>
              <a:rPr lang="zh-CN" altLang="en-US" sz="1100" b="1" dirty="0">
                <a:solidFill>
                  <a:schemeClr val="tx1"/>
                </a:solidFill>
              </a:rPr>
              <a:t>实时统计</a:t>
            </a:r>
            <a:endParaRPr lang="zh-CN" altLang="en-US" sz="1100" b="1" dirty="0">
              <a:solidFill>
                <a:schemeClr val="tx1"/>
              </a:solidFill>
            </a:endParaRPr>
          </a:p>
        </p:txBody>
      </p:sp>
      <p:sp>
        <p:nvSpPr>
          <p:cNvPr id="62" name="矩形 61"/>
          <p:cNvSpPr/>
          <p:nvPr/>
        </p:nvSpPr>
        <p:spPr>
          <a:xfrm>
            <a:off x="3365819" y="1623253"/>
            <a:ext cx="1669731" cy="2627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100" dirty="0">
                <a:solidFill>
                  <a:schemeClr val="tx1"/>
                </a:solidFill>
              </a:rPr>
              <a:t>学生作业正确率</a:t>
            </a:r>
            <a:r>
              <a:rPr lang="zh-CN" altLang="en-US" sz="1100" b="1" dirty="0">
                <a:solidFill>
                  <a:schemeClr val="tx1"/>
                </a:solidFill>
              </a:rPr>
              <a:t>实时统计</a:t>
            </a:r>
            <a:endParaRPr lang="zh-CN" altLang="en-US" sz="1100" b="1" dirty="0">
              <a:solidFill>
                <a:schemeClr val="tx1"/>
              </a:solidFill>
            </a:endParaRPr>
          </a:p>
        </p:txBody>
      </p:sp>
      <p:sp>
        <p:nvSpPr>
          <p:cNvPr id="63" name="矩形 62"/>
          <p:cNvSpPr/>
          <p:nvPr/>
        </p:nvSpPr>
        <p:spPr>
          <a:xfrm>
            <a:off x="3354858" y="2849587"/>
            <a:ext cx="1680692" cy="495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100" dirty="0">
                <a:solidFill>
                  <a:schemeClr val="tx1"/>
                </a:solidFill>
              </a:rPr>
              <a:t>基于深度学习的</a:t>
            </a:r>
            <a:endParaRPr lang="en-US" altLang="zh-CN" sz="1100" dirty="0">
              <a:solidFill>
                <a:schemeClr val="tx1"/>
              </a:solidFill>
            </a:endParaRPr>
          </a:p>
          <a:p>
            <a:pPr algn="ctr"/>
            <a:r>
              <a:rPr lang="zh-CN" altLang="en-US" sz="1100" dirty="0">
                <a:solidFill>
                  <a:schemeClr val="tx1"/>
                </a:solidFill>
              </a:rPr>
              <a:t>学生编程能力评估</a:t>
            </a:r>
            <a:endParaRPr lang="zh-CN" altLang="en-US" sz="1100" dirty="0">
              <a:solidFill>
                <a:schemeClr val="tx1"/>
              </a:solidFill>
            </a:endParaRPr>
          </a:p>
        </p:txBody>
      </p:sp>
      <p:sp>
        <p:nvSpPr>
          <p:cNvPr id="64" name="矩形 63"/>
          <p:cNvSpPr/>
          <p:nvPr/>
        </p:nvSpPr>
        <p:spPr>
          <a:xfrm>
            <a:off x="3353952" y="2259686"/>
            <a:ext cx="1681598" cy="495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100" dirty="0">
                <a:solidFill>
                  <a:schemeClr val="tx1"/>
                </a:solidFill>
              </a:rPr>
              <a:t>基于深度知识追踪的</a:t>
            </a:r>
            <a:endParaRPr lang="en-US" altLang="zh-CN" sz="1100" dirty="0">
              <a:solidFill>
                <a:schemeClr val="tx1"/>
              </a:solidFill>
            </a:endParaRPr>
          </a:p>
          <a:p>
            <a:pPr algn="ctr"/>
            <a:r>
              <a:rPr lang="zh-CN" altLang="en-US" sz="1100" dirty="0">
                <a:solidFill>
                  <a:schemeClr val="tx1"/>
                </a:solidFill>
              </a:rPr>
              <a:t>学生知识点掌握能力评估</a:t>
            </a:r>
            <a:endParaRPr lang="zh-CN" altLang="en-US" sz="1100" dirty="0">
              <a:solidFill>
                <a:schemeClr val="tx1"/>
              </a:solidFill>
            </a:endParaRPr>
          </a:p>
        </p:txBody>
      </p:sp>
      <p:sp>
        <p:nvSpPr>
          <p:cNvPr id="65" name="矩形 64"/>
          <p:cNvSpPr/>
          <p:nvPr/>
        </p:nvSpPr>
        <p:spPr>
          <a:xfrm>
            <a:off x="3374262" y="4070466"/>
            <a:ext cx="1661286" cy="3339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100" dirty="0">
                <a:solidFill>
                  <a:schemeClr val="tx1"/>
                </a:solidFill>
              </a:rPr>
              <a:t>行为潜在关系挖掘</a:t>
            </a:r>
            <a:endParaRPr lang="zh-CN" altLang="en-US" sz="1100" dirty="0">
              <a:solidFill>
                <a:schemeClr val="tx1"/>
              </a:solidFill>
            </a:endParaRPr>
          </a:p>
        </p:txBody>
      </p:sp>
      <p:sp>
        <p:nvSpPr>
          <p:cNvPr id="66" name="矩形 65"/>
          <p:cNvSpPr/>
          <p:nvPr/>
        </p:nvSpPr>
        <p:spPr>
          <a:xfrm>
            <a:off x="3365818" y="3659932"/>
            <a:ext cx="1669730" cy="2901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100" dirty="0">
                <a:solidFill>
                  <a:schemeClr val="tx1"/>
                </a:solidFill>
              </a:rPr>
              <a:t>学生行为分析</a:t>
            </a:r>
            <a:endParaRPr lang="zh-CN" altLang="en-US" sz="1100" dirty="0">
              <a:solidFill>
                <a:schemeClr val="tx1"/>
              </a:solidFill>
            </a:endParaRPr>
          </a:p>
        </p:txBody>
      </p:sp>
      <p:grpSp>
        <p:nvGrpSpPr>
          <p:cNvPr id="3" name="组合 66"/>
          <p:cNvGrpSpPr/>
          <p:nvPr/>
        </p:nvGrpSpPr>
        <p:grpSpPr>
          <a:xfrm>
            <a:off x="6129192" y="633446"/>
            <a:ext cx="2905080" cy="4014216"/>
            <a:chOff x="182879" y="1072896"/>
            <a:chExt cx="1171956" cy="5352288"/>
          </a:xfrm>
        </p:grpSpPr>
        <p:sp>
          <p:nvSpPr>
            <p:cNvPr id="68" name="矩形 67"/>
            <p:cNvSpPr/>
            <p:nvPr/>
          </p:nvSpPr>
          <p:spPr>
            <a:xfrm>
              <a:off x="182879" y="1524000"/>
              <a:ext cx="1171956" cy="4901184"/>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 </a:t>
              </a:r>
              <a:endParaRPr lang="zh-CN" altLang="en-US"/>
            </a:p>
          </p:txBody>
        </p:sp>
        <p:sp>
          <p:nvSpPr>
            <p:cNvPr id="69" name="矩形 68"/>
            <p:cNvSpPr/>
            <p:nvPr/>
          </p:nvSpPr>
          <p:spPr>
            <a:xfrm>
              <a:off x="182880" y="1072896"/>
              <a:ext cx="1171955" cy="451104"/>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宋体" panose="02010600030101010101" pitchFamily="2" charset="-122"/>
                  <a:ea typeface="宋体" panose="02010600030101010101" pitchFamily="2" charset="-122"/>
                </a:rPr>
                <a:t>可视化层</a:t>
              </a:r>
              <a:endParaRPr lang="zh-CN" altLang="en-US" dirty="0">
                <a:solidFill>
                  <a:schemeClr val="tx1"/>
                </a:solidFill>
                <a:latin typeface="宋体" panose="02010600030101010101" pitchFamily="2" charset="-122"/>
                <a:ea typeface="宋体" panose="02010600030101010101" pitchFamily="2" charset="-122"/>
              </a:endParaRPr>
            </a:p>
          </p:txBody>
        </p:sp>
      </p:grpSp>
      <p:sp>
        <p:nvSpPr>
          <p:cNvPr id="71" name="箭头: 右 70"/>
          <p:cNvSpPr/>
          <p:nvPr/>
        </p:nvSpPr>
        <p:spPr>
          <a:xfrm>
            <a:off x="5701264" y="3205099"/>
            <a:ext cx="419861" cy="83388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b="1" dirty="0"/>
          </a:p>
        </p:txBody>
      </p:sp>
      <p:sp>
        <p:nvSpPr>
          <p:cNvPr id="72" name="箭头: 右 71"/>
          <p:cNvSpPr/>
          <p:nvPr/>
        </p:nvSpPr>
        <p:spPr>
          <a:xfrm>
            <a:off x="5702982" y="1467171"/>
            <a:ext cx="419861" cy="83388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b="1" dirty="0"/>
          </a:p>
        </p:txBody>
      </p:sp>
      <p:sp>
        <p:nvSpPr>
          <p:cNvPr id="73" name="矩形 72"/>
          <p:cNvSpPr/>
          <p:nvPr/>
        </p:nvSpPr>
        <p:spPr>
          <a:xfrm>
            <a:off x="6301410" y="1482852"/>
            <a:ext cx="1136094" cy="331694"/>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100" dirty="0">
                <a:solidFill>
                  <a:schemeClr val="tx1"/>
                </a:solidFill>
              </a:rPr>
              <a:t>统计数据可视化</a:t>
            </a:r>
            <a:endParaRPr lang="zh-CN" altLang="en-US" sz="1100" dirty="0">
              <a:solidFill>
                <a:schemeClr val="tx1"/>
              </a:solidFill>
            </a:endParaRPr>
          </a:p>
        </p:txBody>
      </p:sp>
      <p:sp>
        <p:nvSpPr>
          <p:cNvPr id="74" name="矩形 73"/>
          <p:cNvSpPr/>
          <p:nvPr/>
        </p:nvSpPr>
        <p:spPr>
          <a:xfrm>
            <a:off x="6297789" y="1960311"/>
            <a:ext cx="2502144" cy="2611913"/>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5" name="矩形 74"/>
          <p:cNvSpPr/>
          <p:nvPr/>
        </p:nvSpPr>
        <p:spPr>
          <a:xfrm>
            <a:off x="137160" y="4793427"/>
            <a:ext cx="8897112" cy="253485"/>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500" b="1" dirty="0"/>
              <a:t>计算机类教学质量</a:t>
            </a:r>
            <a:r>
              <a:rPr lang="zh-CN" altLang="en-US" sz="1500" b="1" dirty="0" smtClean="0"/>
              <a:t>国家标准  </a:t>
            </a:r>
            <a:r>
              <a:rPr lang="en-US" altLang="zh-CN" sz="1500" b="1" dirty="0" smtClean="0"/>
              <a:t>/ </a:t>
            </a:r>
            <a:r>
              <a:rPr lang="zh-CN" altLang="en-US" sz="1500" b="1" dirty="0" smtClean="0"/>
              <a:t>工程教育认证</a:t>
            </a:r>
            <a:endParaRPr lang="zh-CN" altLang="en-US" sz="1500" b="1" dirty="0"/>
          </a:p>
        </p:txBody>
      </p:sp>
      <p:pic>
        <p:nvPicPr>
          <p:cNvPr id="77" name="图片 7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400639" y="2068897"/>
            <a:ext cx="1607851" cy="1089632"/>
          </a:xfrm>
          <a:prstGeom prst="rect">
            <a:avLst/>
          </a:prstGeom>
        </p:spPr>
      </p:pic>
      <p:pic>
        <p:nvPicPr>
          <p:cNvPr id="79" name="图片 7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7603" y="3209186"/>
            <a:ext cx="1543318" cy="1299885"/>
          </a:xfrm>
          <a:prstGeom prst="rect">
            <a:avLst/>
          </a:prstGeom>
        </p:spPr>
      </p:pic>
      <p:sp>
        <p:nvSpPr>
          <p:cNvPr id="80" name="矩形 79"/>
          <p:cNvSpPr/>
          <p:nvPr/>
        </p:nvSpPr>
        <p:spPr>
          <a:xfrm>
            <a:off x="7663839" y="1071580"/>
            <a:ext cx="1136094" cy="331694"/>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100" dirty="0">
                <a:solidFill>
                  <a:schemeClr val="tx1"/>
                </a:solidFill>
              </a:rPr>
              <a:t>个人数据可视化</a:t>
            </a:r>
            <a:endParaRPr lang="zh-CN" altLang="en-US" sz="1100" dirty="0">
              <a:solidFill>
                <a:schemeClr val="tx1"/>
              </a:solidFill>
            </a:endParaRPr>
          </a:p>
        </p:txBody>
      </p:sp>
      <p:sp>
        <p:nvSpPr>
          <p:cNvPr id="81" name="矩形 80"/>
          <p:cNvSpPr/>
          <p:nvPr/>
        </p:nvSpPr>
        <p:spPr>
          <a:xfrm>
            <a:off x="6293406" y="1087359"/>
            <a:ext cx="1136094" cy="331694"/>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100" dirty="0">
                <a:solidFill>
                  <a:schemeClr val="tx1"/>
                </a:solidFill>
              </a:rPr>
              <a:t>群体数据可视化</a:t>
            </a:r>
            <a:endParaRPr lang="zh-CN" altLang="en-US" sz="1100" dirty="0">
              <a:solidFill>
                <a:schemeClr val="tx1"/>
              </a:solidFill>
            </a:endParaRPr>
          </a:p>
        </p:txBody>
      </p:sp>
      <p:sp>
        <p:nvSpPr>
          <p:cNvPr id="82" name="矩形 81"/>
          <p:cNvSpPr/>
          <p:nvPr/>
        </p:nvSpPr>
        <p:spPr>
          <a:xfrm>
            <a:off x="7663839" y="1497847"/>
            <a:ext cx="1136094" cy="331694"/>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100" dirty="0">
                <a:solidFill>
                  <a:schemeClr val="tx1"/>
                </a:solidFill>
              </a:rPr>
              <a:t>预测结果可视化</a:t>
            </a:r>
            <a:endParaRPr lang="zh-CN" altLang="en-US" sz="1100" dirty="0">
              <a:solidFill>
                <a:schemeClr val="tx1"/>
              </a:solidFill>
            </a:endParaRPr>
          </a:p>
        </p:txBody>
      </p:sp>
      <p:sp>
        <p:nvSpPr>
          <p:cNvPr id="83" name="箭头: 右 82"/>
          <p:cNvSpPr/>
          <p:nvPr/>
        </p:nvSpPr>
        <p:spPr>
          <a:xfrm>
            <a:off x="2381367" y="2510850"/>
            <a:ext cx="284335" cy="83388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b="1" dirty="0"/>
          </a:p>
        </p:txBody>
      </p:sp>
      <p:sp>
        <p:nvSpPr>
          <p:cNvPr id="84" name="文本框 83"/>
          <p:cNvSpPr txBox="1"/>
          <p:nvPr/>
        </p:nvSpPr>
        <p:spPr>
          <a:xfrm>
            <a:off x="7798370" y="2583988"/>
            <a:ext cx="887944" cy="323165"/>
          </a:xfrm>
          <a:prstGeom prst="rect">
            <a:avLst/>
          </a:prstGeom>
          <a:noFill/>
        </p:spPr>
        <p:txBody>
          <a:bodyPr wrap="square" lIns="68580" tIns="34290" rIns="68580" bIns="34290" rtlCol="0">
            <a:spAutoFit/>
          </a:bodyPr>
          <a:lstStyle/>
          <a:p>
            <a:r>
              <a:rPr lang="zh-CN" altLang="en-US" sz="800" dirty="0"/>
              <a:t>学生作业完成度实时统计可视化</a:t>
            </a:r>
            <a:endParaRPr lang="zh-CN" altLang="en-US" sz="800" dirty="0"/>
          </a:p>
        </p:txBody>
      </p:sp>
      <p:sp>
        <p:nvSpPr>
          <p:cNvPr id="85" name="文本框 84"/>
          <p:cNvSpPr txBox="1"/>
          <p:nvPr/>
        </p:nvSpPr>
        <p:spPr>
          <a:xfrm>
            <a:off x="6529326" y="3638499"/>
            <a:ext cx="608647" cy="623248"/>
          </a:xfrm>
          <a:prstGeom prst="rect">
            <a:avLst/>
          </a:prstGeom>
          <a:noFill/>
        </p:spPr>
        <p:txBody>
          <a:bodyPr wrap="square" lIns="68580" tIns="34290" rIns="68580" bIns="34290" rtlCol="0">
            <a:spAutoFit/>
          </a:bodyPr>
          <a:lstStyle/>
          <a:p>
            <a:r>
              <a:rPr lang="zh-CN" altLang="en-US" sz="900" dirty="0"/>
              <a:t>班级知识点掌握能力评估可视化</a:t>
            </a:r>
            <a:endParaRPr lang="zh-CN" altLang="en-US" sz="9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4590" y="966989"/>
            <a:ext cx="3774457" cy="3263504"/>
          </a:xfrm>
        </p:spPr>
        <p:txBody>
          <a:bodyPr/>
          <a:lstStyle/>
          <a:p>
            <a:r>
              <a:rPr lang="zh-CN" altLang="en-US" b="1" dirty="0" smtClean="0">
                <a:latin typeface="微软雅黑" panose="020B0503020204020204" pitchFamily="34" charset="-122"/>
                <a:ea typeface="微软雅黑" panose="020B0503020204020204" pitchFamily="34" charset="-122"/>
              </a:rPr>
              <a:t>集体智慧</a:t>
            </a:r>
            <a:endParaRPr lang="en-US" altLang="zh-CN" b="1" dirty="0" smtClean="0">
              <a:latin typeface="微软雅黑" panose="020B0503020204020204" pitchFamily="34" charset="-122"/>
              <a:ea typeface="微软雅黑" panose="020B0503020204020204" pitchFamily="34" charset="-122"/>
            </a:endParaRPr>
          </a:p>
          <a:p>
            <a:pPr lvl="1"/>
            <a:r>
              <a:rPr lang="zh-CN" altLang="en-US" sz="1600" dirty="0" smtClean="0">
                <a:latin typeface="微软雅黑" panose="020B0503020204020204" pitchFamily="34" charset="-122"/>
                <a:ea typeface="微软雅黑" panose="020B0503020204020204" pitchFamily="34" charset="-122"/>
              </a:rPr>
              <a:t>所有功能和改进都由教师集体决定。</a:t>
            </a:r>
            <a:endParaRPr lang="en-US" altLang="zh-CN" sz="1600" dirty="0" smtClean="0">
              <a:latin typeface="微软雅黑" panose="020B0503020204020204" pitchFamily="34" charset="-122"/>
              <a:ea typeface="微软雅黑" panose="020B0503020204020204" pitchFamily="34" charset="-122"/>
            </a:endParaRPr>
          </a:p>
          <a:p>
            <a:pPr lvl="1"/>
            <a:r>
              <a:rPr lang="zh-CN" altLang="en-US" sz="1600" dirty="0" smtClean="0">
                <a:latin typeface="微软雅黑" panose="020B0503020204020204" pitchFamily="34" charset="-122"/>
                <a:ea typeface="微软雅黑" panose="020B0503020204020204" pitchFamily="34" charset="-122"/>
              </a:rPr>
              <a:t>平均</a:t>
            </a:r>
            <a:r>
              <a:rPr lang="en-US" altLang="zh-CN" sz="1600" dirty="0" smtClean="0">
                <a:latin typeface="微软雅黑" panose="020B0503020204020204" pitchFamily="34" charset="-122"/>
                <a:ea typeface="微软雅黑" panose="020B0503020204020204" pitchFamily="34" charset="-122"/>
              </a:rPr>
              <a:t>1.5</a:t>
            </a:r>
            <a:r>
              <a:rPr lang="zh-CN" altLang="en-US" sz="1600" dirty="0" smtClean="0">
                <a:latin typeface="微软雅黑" panose="020B0503020204020204" pitchFamily="34" charset="-122"/>
                <a:ea typeface="微软雅黑" panose="020B0503020204020204" pitchFamily="34" charset="-122"/>
              </a:rPr>
              <a:t>个月升级一次。</a:t>
            </a:r>
            <a:endParaRPr lang="en-US" altLang="zh-CN" sz="1600" dirty="0" smtClean="0">
              <a:latin typeface="微软雅黑" panose="020B0503020204020204" pitchFamily="34" charset="-122"/>
              <a:ea typeface="微软雅黑" panose="020B0503020204020204" pitchFamily="34" charset="-122"/>
            </a:endParaRPr>
          </a:p>
          <a:p>
            <a:pPr lvl="1"/>
            <a:endParaRPr lang="en-US" altLang="zh-CN" dirty="0" smtClean="0">
              <a:latin typeface="微软雅黑" panose="020B0503020204020204" pitchFamily="34" charset="-122"/>
              <a:ea typeface="微软雅黑" panose="020B0503020204020204" pitchFamily="34" charset="-122"/>
            </a:endParaRPr>
          </a:p>
        </p:txBody>
      </p:sp>
      <p:sp>
        <p:nvSpPr>
          <p:cNvPr id="6" name="标题 1"/>
          <p:cNvSpPr txBox="1">
            <a:spLocks noGrp="1"/>
          </p:cNvSpPr>
          <p:nvPr>
            <p:ph type="title"/>
          </p:nvPr>
        </p:nvSpPr>
        <p:spPr bwMode="auto">
          <a:xfrm>
            <a:off x="700839"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平台：质量保证</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7" name="Picture 1" descr="C:\Users\IBM\AppData\Roaming\Tencent\Users\794288684\QQ\WinTemp\RichOle\{NM_~Z_TRB(3@V`ERDJZ5LR.png"/>
          <p:cNvPicPr>
            <a:picLocks noChangeAspect="1" noChangeArrowheads="1"/>
          </p:cNvPicPr>
          <p:nvPr/>
        </p:nvPicPr>
        <p:blipFill>
          <a:blip r:embed="rId1" cstate="print"/>
          <a:srcRect/>
          <a:stretch>
            <a:fillRect/>
          </a:stretch>
        </p:blipFill>
        <p:spPr bwMode="auto">
          <a:xfrm>
            <a:off x="144378" y="2280486"/>
            <a:ext cx="4057359" cy="2863014"/>
          </a:xfrm>
          <a:prstGeom prst="rect">
            <a:avLst/>
          </a:prstGeom>
          <a:noFill/>
        </p:spPr>
      </p:pic>
      <p:pic>
        <p:nvPicPr>
          <p:cNvPr id="78852" name="Picture 4"/>
          <p:cNvPicPr>
            <a:picLocks noChangeAspect="1" noChangeArrowheads="1"/>
          </p:cNvPicPr>
          <p:nvPr/>
        </p:nvPicPr>
        <p:blipFill>
          <a:blip r:embed="rId2" cstate="print"/>
          <a:srcRect/>
          <a:stretch>
            <a:fillRect/>
          </a:stretch>
        </p:blipFill>
        <p:spPr bwMode="auto">
          <a:xfrm>
            <a:off x="3946953" y="1315754"/>
            <a:ext cx="5197047" cy="33068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2126" y="2046495"/>
            <a:ext cx="5791200" cy="994172"/>
          </a:xfrm>
        </p:spPr>
        <p:txBody>
          <a:bodyPr>
            <a:normAutofit/>
          </a:bodyPr>
          <a:lstStyle/>
          <a:p>
            <a:pPr algn="ctr"/>
            <a:r>
              <a:rPr lang="zh-CN" altLang="en-US" sz="4400" dirty="0" smtClean="0"/>
              <a:t>谢谢！</a:t>
            </a:r>
            <a:endParaRPr lang="zh-CN" altLang="en-US" sz="4400" dirty="0"/>
          </a:p>
        </p:txBody>
      </p:sp>
      <p:sp>
        <p:nvSpPr>
          <p:cNvPr id="3" name="矩形 2"/>
          <p:cNvSpPr/>
          <p:nvPr/>
        </p:nvSpPr>
        <p:spPr>
          <a:xfrm>
            <a:off x="701249" y="373047"/>
            <a:ext cx="7621758" cy="484746"/>
          </a:xfrm>
          <a:prstGeom prst="rect">
            <a:avLst/>
          </a:prstGeom>
        </p:spPr>
        <p:txBody>
          <a:bodyPr wrap="none" lIns="68576" tIns="34289" rIns="68576" bIns="34289">
            <a:spAutoFit/>
          </a:bodyPr>
          <a:lstStyle/>
          <a:p>
            <a:r>
              <a:rPr lang="en-US" altLang="zh-CN" sz="2700" b="1" dirty="0" err="1" smtClean="0">
                <a:solidFill>
                  <a:schemeClr val="accent1">
                    <a:lumMod val="75000"/>
                  </a:schemeClr>
                </a:solidFill>
                <a:latin typeface="微软雅黑" panose="020B0503020204020204" pitchFamily="34" charset="-122"/>
                <a:ea typeface="微软雅黑" panose="020B0503020204020204" pitchFamily="34" charset="-122"/>
              </a:rPr>
              <a:t>C</a:t>
            </a:r>
            <a:r>
              <a:rPr lang="en-US" altLang="zh-CN" sz="2700" b="1" dirty="0" err="1" smtClean="0">
                <a:latin typeface="微软雅黑" panose="020B0503020204020204" pitchFamily="34" charset="-122"/>
                <a:ea typeface="微软雅黑" panose="020B0503020204020204" pitchFamily="34" charset="-122"/>
              </a:rPr>
              <a:t>ourse</a:t>
            </a:r>
            <a:r>
              <a:rPr lang="en-US" altLang="zh-CN" sz="2700" b="1" dirty="0" err="1" smtClean="0">
                <a:solidFill>
                  <a:schemeClr val="accent1">
                    <a:lumMod val="75000"/>
                  </a:schemeClr>
                </a:solidFill>
                <a:latin typeface="微软雅黑" panose="020B0503020204020204" pitchFamily="34" charset="-122"/>
                <a:ea typeface="微软雅黑" panose="020B0503020204020204" pitchFamily="34" charset="-122"/>
              </a:rPr>
              <a:t>G</a:t>
            </a:r>
            <a:r>
              <a:rPr lang="en-US" altLang="zh-CN" sz="2700" b="1" dirty="0" err="1" smtClean="0">
                <a:latin typeface="微软雅黑" panose="020B0503020204020204" pitchFamily="34" charset="-122"/>
                <a:ea typeface="微软雅黑" panose="020B0503020204020204" pitchFamily="34" charset="-122"/>
              </a:rPr>
              <a:t>rading</a:t>
            </a:r>
            <a:r>
              <a:rPr lang="en-US" altLang="zh-CN" sz="2700" b="1" dirty="0" smtClean="0">
                <a:latin typeface="微软雅黑" panose="020B0503020204020204" pitchFamily="34" charset="-122"/>
                <a:ea typeface="微软雅黑" panose="020B0503020204020204" pitchFamily="34" charset="-122"/>
              </a:rPr>
              <a:t>—</a:t>
            </a:r>
            <a:r>
              <a:rPr lang="zh-CN" altLang="en-US" sz="2700" b="1" dirty="0" smtClean="0">
                <a:latin typeface="微软雅黑" panose="020B0503020204020204" pitchFamily="34" charset="-122"/>
                <a:ea typeface="微软雅黑" panose="020B0503020204020204" pitchFamily="34" charset="-122"/>
              </a:rPr>
              <a:t>计算机类课程一体化支撑平台</a:t>
            </a:r>
            <a:endParaRPr lang="en-US" altLang="zh-CN" sz="2700" b="1" dirty="0" smtClean="0">
              <a:latin typeface="微软雅黑" panose="020B0503020204020204" pitchFamily="34" charset="-122"/>
              <a:ea typeface="微软雅黑" panose="020B0503020204020204" pitchFamily="34" charset="-122"/>
            </a:endParaRPr>
          </a:p>
        </p:txBody>
      </p:sp>
      <p:sp>
        <p:nvSpPr>
          <p:cNvPr id="4" name="矩形 3"/>
          <p:cNvSpPr/>
          <p:nvPr/>
        </p:nvSpPr>
        <p:spPr>
          <a:xfrm>
            <a:off x="2045368" y="4143187"/>
            <a:ext cx="4852737" cy="723275"/>
          </a:xfrm>
          <a:prstGeom prst="rect">
            <a:avLst/>
          </a:prstGeom>
        </p:spPr>
        <p:txBody>
          <a:bodyPr wrap="square">
            <a:spAutoFit/>
          </a:bodyPr>
          <a:lstStyle/>
          <a:p>
            <a:pPr algn="ctr"/>
            <a:r>
              <a:rPr lang="en-US" altLang="zh-CN" b="1" dirty="0"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CG</a:t>
            </a:r>
            <a:r>
              <a:rPr lang="zh-CN" altLang="en-US" b="1" dirty="0"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平台</a:t>
            </a:r>
            <a:r>
              <a:rPr lang="zh-CN" altLang="en-US" b="1" dirty="0" smtClean="0">
                <a:latin typeface="微软雅黑" panose="020B0503020204020204" pitchFamily="34" charset="-122"/>
                <a:ea typeface="微软雅黑" panose="020B0503020204020204" pitchFamily="34" charset="-122"/>
                <a:cs typeface="Times New Roman" panose="02020603050405020304" pitchFamily="18" charset="0"/>
              </a:rPr>
              <a:t>网址： </a:t>
            </a:r>
            <a:r>
              <a:rPr lang="en-US" altLang="zh-CN" b="1" dirty="0" smtClean="0">
                <a:latin typeface="微软雅黑" panose="020B0503020204020204" pitchFamily="34" charset="-122"/>
                <a:ea typeface="微软雅黑" panose="020B0503020204020204" pitchFamily="34" charset="-122"/>
                <a:hlinkClick r:id="rId1"/>
              </a:rPr>
              <a:t>educg.net</a:t>
            </a:r>
            <a:endParaRPr lang="en-US" altLang="zh-CN" b="1" dirty="0" smtClean="0">
              <a:latin typeface="微软雅黑" panose="020B0503020204020204" pitchFamily="34" charset="-122"/>
              <a:ea typeface="微软雅黑" panose="020B0503020204020204" pitchFamily="34" charset="-122"/>
            </a:endParaRPr>
          </a:p>
          <a:p>
            <a:pPr algn="ctr"/>
            <a:endParaRPr lang="en-US" altLang="zh-CN" b="1" dirty="0" smtClean="0">
              <a:latin typeface="微软雅黑" panose="020B0503020204020204" pitchFamily="34" charset="-122"/>
              <a:ea typeface="微软雅黑" panose="020B0503020204020204" pitchFamily="34" charset="-122"/>
              <a:hlinkClick r:id="rId1"/>
            </a:endParaRPr>
          </a:p>
          <a:p>
            <a:pPr algn="ctr"/>
            <a:r>
              <a:rPr lang="zh-CN" altLang="en-US" sz="1400" b="1" dirty="0" smtClean="0">
                <a:latin typeface="楷体" panose="02010609060101010101" pitchFamily="49" charset="-122"/>
                <a:ea typeface="楷体" panose="02010609060101010101" pitchFamily="49" charset="-122"/>
              </a:rPr>
              <a:t>北京航空航天大学计算机学院</a:t>
            </a:r>
            <a:r>
              <a:rPr lang="zh-CN" altLang="en-US" sz="1400" dirty="0" smtClean="0">
                <a:latin typeface="楷体" panose="02010609060101010101" pitchFamily="49" charset="-122"/>
                <a:ea typeface="楷体" panose="02010609060101010101" pitchFamily="49" charset="-122"/>
              </a:rPr>
              <a:t> </a:t>
            </a:r>
            <a:r>
              <a:rPr lang="zh-CN" altLang="en-US" sz="1400" b="1" dirty="0" smtClean="0">
                <a:latin typeface="楷体" panose="02010609060101010101" pitchFamily="49" charset="-122"/>
                <a:ea typeface="楷体" panose="02010609060101010101" pitchFamily="49" charset="-122"/>
              </a:rPr>
              <a:t>教学成果转化平台</a:t>
            </a:r>
            <a:endParaRPr lang="en-US" altLang="zh-CN" b="1" dirty="0" smtClean="0">
              <a:latin typeface="楷体" panose="02010609060101010101" pitchFamily="49" charset="-122"/>
              <a:ea typeface="楷体" panose="02010609060101010101" pitchFamily="49" charset="-122"/>
              <a:hlinkClick r:id="rId1"/>
            </a:endParaRPr>
          </a:p>
        </p:txBody>
      </p:sp>
      <p:sp>
        <p:nvSpPr>
          <p:cNvPr id="5" name="矩形 4"/>
          <p:cNvSpPr/>
          <p:nvPr/>
        </p:nvSpPr>
        <p:spPr>
          <a:xfrm>
            <a:off x="3372599" y="857916"/>
            <a:ext cx="2161481" cy="253914"/>
          </a:xfrm>
          <a:prstGeom prst="rect">
            <a:avLst/>
          </a:prstGeom>
        </p:spPr>
        <p:txBody>
          <a:bodyPr wrap="none" lIns="68576" tIns="34289" rIns="68576" bIns="34289">
            <a:spAutoFit/>
          </a:bodyPr>
          <a:lstStyle/>
          <a:p>
            <a:r>
              <a:rPr lang="zh-CN" altLang="en-US" sz="1200" b="1" dirty="0" smtClean="0">
                <a:latin typeface="微软雅黑" panose="020B0503020204020204" pitchFamily="34" charset="-122"/>
                <a:ea typeface="微软雅黑" panose="020B0503020204020204" pitchFamily="34" charset="-122"/>
              </a:rPr>
              <a:t>人工智能 </a:t>
            </a:r>
            <a:r>
              <a:rPr lang="en-US" altLang="zh-CN" sz="1200" b="1" dirty="0" smtClean="0">
                <a:latin typeface="微软雅黑" panose="020B0503020204020204" pitchFamily="34" charset="-122"/>
                <a:ea typeface="微软雅黑" panose="020B0503020204020204" pitchFamily="34" charset="-122"/>
              </a:rPr>
              <a:t>/ </a:t>
            </a:r>
            <a:r>
              <a:rPr lang="zh-CN" altLang="en-US" sz="1200" b="1" dirty="0" smtClean="0">
                <a:latin typeface="微软雅黑" panose="020B0503020204020204" pitchFamily="34" charset="-122"/>
                <a:ea typeface="微软雅黑" panose="020B0503020204020204" pitchFamily="34" charset="-122"/>
              </a:rPr>
              <a:t>大数据 </a:t>
            </a:r>
            <a:r>
              <a:rPr lang="en-US" altLang="zh-CN" sz="1200" b="1" dirty="0" smtClean="0">
                <a:latin typeface="微软雅黑" panose="020B0503020204020204" pitchFamily="34" charset="-122"/>
                <a:ea typeface="微软雅黑" panose="020B0503020204020204" pitchFamily="34" charset="-122"/>
              </a:rPr>
              <a:t>/ </a:t>
            </a:r>
            <a:r>
              <a:rPr lang="zh-CN" altLang="en-US" sz="1200" b="1" dirty="0" smtClean="0">
                <a:latin typeface="微软雅黑" panose="020B0503020204020204" pitchFamily="34" charset="-122"/>
                <a:ea typeface="微软雅黑" panose="020B0503020204020204" pitchFamily="34" charset="-122"/>
              </a:rPr>
              <a:t>信息安全</a:t>
            </a:r>
            <a:endParaRPr lang="en-US"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
          <p:cNvSpPr>
            <a:spLocks noGrp="1"/>
          </p:cNvSpPr>
          <p:nvPr>
            <p:ph idx="1"/>
          </p:nvPr>
        </p:nvSpPr>
        <p:spPr>
          <a:xfrm>
            <a:off x="417095" y="973556"/>
            <a:ext cx="8726905" cy="3394472"/>
          </a:xfrm>
        </p:spPr>
        <p:txBody>
          <a:bodyPr/>
          <a:lstStyle/>
          <a:p>
            <a:r>
              <a:rPr lang="zh-CN" altLang="en-US" b="1" dirty="0" smtClean="0">
                <a:latin typeface="微软雅黑" panose="020B0503020204020204" pitchFamily="34" charset="-122"/>
                <a:ea typeface="微软雅黑" panose="020B0503020204020204" pitchFamily="34" charset="-122"/>
              </a:rPr>
              <a:t>人工智能</a:t>
            </a:r>
            <a:r>
              <a:rPr lang="zh-CN" altLang="en-US" dirty="0" smtClean="0">
                <a:latin typeface="微软雅黑" panose="020B0503020204020204" pitchFamily="34" charset="-122"/>
                <a:ea typeface="微软雅黑" panose="020B0503020204020204" pitchFamily="34" charset="-122"/>
              </a:rPr>
              <a:t>：</a:t>
            </a:r>
            <a:r>
              <a:rPr lang="zh-CN" altLang="en-US" b="1" dirty="0" smtClean="0"/>
              <a:t> </a:t>
            </a:r>
            <a:r>
              <a:rPr lang="zh-CN" altLang="en-US" dirty="0" smtClean="0">
                <a:latin typeface="微软雅黑" panose="020B0503020204020204" pitchFamily="34" charset="-122"/>
                <a:ea typeface="微软雅黑" panose="020B0503020204020204" pitchFamily="34" charset="-122"/>
              </a:rPr>
              <a:t>人工智能专业一体化支撑平台（课程体系）</a:t>
            </a:r>
            <a:endParaRPr lang="en-US" altLang="zh-CN" dirty="0" smtClean="0">
              <a:latin typeface="微软雅黑" panose="020B0503020204020204" pitchFamily="34" charset="-122"/>
              <a:ea typeface="微软雅黑" panose="020B0503020204020204" pitchFamily="34" charset="-122"/>
            </a:endParaRPr>
          </a:p>
        </p:txBody>
      </p:sp>
      <p:sp>
        <p:nvSpPr>
          <p:cNvPr id="6"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平台：人工智能实验</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nvGrpSpPr>
          <p:cNvPr id="2" name="组合 9"/>
          <p:cNvGrpSpPr/>
          <p:nvPr/>
        </p:nvGrpSpPr>
        <p:grpSpPr>
          <a:xfrm>
            <a:off x="5375641" y="1350620"/>
            <a:ext cx="2627694" cy="1656184"/>
            <a:chOff x="2322049" y="3212976"/>
            <a:chExt cx="2627694" cy="1656184"/>
          </a:xfrm>
        </p:grpSpPr>
        <p:sp>
          <p:nvSpPr>
            <p:cNvPr id="11" name="六边形 10"/>
            <p:cNvSpPr>
              <a:spLocks noChangeAspect="1"/>
            </p:cNvSpPr>
            <p:nvPr/>
          </p:nvSpPr>
          <p:spPr>
            <a:xfrm>
              <a:off x="3354486" y="3793723"/>
              <a:ext cx="593767" cy="509681"/>
            </a:xfrm>
            <a:prstGeom prst="hexagon">
              <a:avLst>
                <a:gd name="adj" fmla="val 25000"/>
                <a:gd name="vf" fmla="val 115470"/>
              </a:avLst>
            </a:prstGeom>
            <a:blipFill dpi="0" rotWithShape="1">
              <a:blip r:embed="rId1" cstate="print">
                <a:extLst>
                  <a:ext uri="{28A0092B-C50C-407E-A947-70E740481C1C}">
                    <a14:useLocalDpi xmlns:a14="http://schemas.microsoft.com/office/drawing/2010/main" val="0"/>
                  </a:ext>
                </a:extLst>
              </a:blip>
              <a:srcRect/>
              <a:stretch>
                <a:fillRect l="15623" t="9951" r="15623" b="9951"/>
              </a:stretch>
            </a:blipFill>
            <a:ln w="12700" cap="flat" cmpd="sng" algn="ctr">
              <a:solidFill>
                <a:srgbClr val="00B0F0">
                  <a:hueOff val="0"/>
                  <a:satOff val="0"/>
                  <a:lumOff val="0"/>
                  <a:alphaOff val="0"/>
                </a:srgbClr>
              </a:solidFill>
              <a:prstDash val="solid"/>
              <a:miter lim="800000"/>
            </a:ln>
            <a:effectLst/>
          </p:spPr>
        </p:sp>
        <p:grpSp>
          <p:nvGrpSpPr>
            <p:cNvPr id="3" name="组合 57"/>
            <p:cNvGrpSpPr>
              <a:grpSpLocks noChangeAspect="1"/>
            </p:cNvGrpSpPr>
            <p:nvPr/>
          </p:nvGrpSpPr>
          <p:grpSpPr>
            <a:xfrm>
              <a:off x="3347864" y="3212976"/>
              <a:ext cx="593767" cy="509681"/>
              <a:chOff x="6123878" y="11894"/>
              <a:chExt cx="1309015" cy="1123635"/>
            </a:xfrm>
          </p:grpSpPr>
          <p:sp>
            <p:nvSpPr>
              <p:cNvPr id="35" name="六边形 34"/>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36"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defRPr/>
                </a:pPr>
                <a:r>
                  <a:rPr lang="zh-CN" altLang="en-US" sz="700" dirty="0" smtClean="0">
                    <a:solidFill>
                      <a:sysClr val="window" lastClr="FFFFFF"/>
                    </a:solidFill>
                    <a:latin typeface="微软雅黑" panose="020B0503020204020204" pitchFamily="34" charset="-122"/>
                    <a:ea typeface="微软雅黑" panose="020B0503020204020204" pitchFamily="34" charset="-122"/>
                  </a:rPr>
                  <a:t>程序设计</a:t>
                </a:r>
                <a:endParaRPr kumimoji="0" lang="zh-CN" altLang="en-US" sz="7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4" name="组合 60"/>
            <p:cNvGrpSpPr>
              <a:grpSpLocks noChangeAspect="1"/>
            </p:cNvGrpSpPr>
            <p:nvPr/>
          </p:nvGrpSpPr>
          <p:grpSpPr>
            <a:xfrm>
              <a:off x="3851920" y="3501008"/>
              <a:ext cx="593767" cy="509681"/>
              <a:chOff x="6123878" y="11894"/>
              <a:chExt cx="1309015" cy="1123635"/>
            </a:xfrm>
          </p:grpSpPr>
          <p:sp>
            <p:nvSpPr>
              <p:cNvPr id="33" name="六边形 32"/>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34"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defRPr/>
                </a:pPr>
                <a:r>
                  <a:rPr kumimoji="0" lang="zh-CN" altLang="en-US" sz="700" b="0" i="0" u="none" strike="noStrike" kern="120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算法与数据结构</a:t>
                </a:r>
                <a:endParaRPr kumimoji="0" lang="zh-CN" altLang="en-US" sz="7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5" name="组合 63"/>
            <p:cNvGrpSpPr>
              <a:grpSpLocks noChangeAspect="1"/>
            </p:cNvGrpSpPr>
            <p:nvPr/>
          </p:nvGrpSpPr>
          <p:grpSpPr>
            <a:xfrm>
              <a:off x="3851920" y="4071447"/>
              <a:ext cx="593767" cy="509681"/>
              <a:chOff x="6123878" y="11894"/>
              <a:chExt cx="1309015" cy="1123635"/>
            </a:xfrm>
          </p:grpSpPr>
          <p:sp>
            <p:nvSpPr>
              <p:cNvPr id="31" name="六边形 30"/>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32"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defRPr/>
                </a:pPr>
                <a:r>
                  <a:rPr lang="zh-CN" altLang="en-US" sz="700" noProof="0" dirty="0" smtClean="0">
                    <a:solidFill>
                      <a:sysClr val="window" lastClr="FFFFFF"/>
                    </a:solidFill>
                    <a:latin typeface="微软雅黑" panose="020B0503020204020204" pitchFamily="34" charset="-122"/>
                    <a:ea typeface="微软雅黑" panose="020B0503020204020204" pitchFamily="34" charset="-122"/>
                  </a:rPr>
                  <a:t>数据库实验</a:t>
                </a:r>
                <a:endParaRPr kumimoji="0" lang="zh-CN" altLang="en-US" sz="7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7" name="组合 66"/>
            <p:cNvGrpSpPr>
              <a:grpSpLocks noChangeAspect="1"/>
            </p:cNvGrpSpPr>
            <p:nvPr/>
          </p:nvGrpSpPr>
          <p:grpSpPr>
            <a:xfrm>
              <a:off x="3347864" y="4359479"/>
              <a:ext cx="593767" cy="509681"/>
              <a:chOff x="6123878" y="11894"/>
              <a:chExt cx="1309015" cy="1123635"/>
            </a:xfrm>
          </p:grpSpPr>
          <p:sp>
            <p:nvSpPr>
              <p:cNvPr id="29" name="六边形 28"/>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30"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defRPr/>
                </a:pPr>
                <a:r>
                  <a:rPr kumimoji="0" lang="zh-CN" altLang="en-US" sz="700" b="0" i="0" u="none" strike="noStrike" kern="120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软件工程</a:t>
                </a:r>
                <a:endParaRPr kumimoji="0" lang="zh-CN" altLang="en-US" sz="7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69"/>
            <p:cNvGrpSpPr>
              <a:grpSpLocks noChangeAspect="1"/>
            </p:cNvGrpSpPr>
            <p:nvPr/>
          </p:nvGrpSpPr>
          <p:grpSpPr>
            <a:xfrm>
              <a:off x="2826105" y="4071447"/>
              <a:ext cx="593767" cy="509681"/>
              <a:chOff x="6123878" y="11894"/>
              <a:chExt cx="1309015" cy="1123635"/>
            </a:xfrm>
          </p:grpSpPr>
          <p:sp>
            <p:nvSpPr>
              <p:cNvPr id="27" name="六边形 26"/>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28"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defRPr/>
                </a:pPr>
                <a:r>
                  <a:rPr kumimoji="0" lang="zh-CN" altLang="en-US" sz="700" b="0" i="0" u="none" strike="noStrike" kern="120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人工智能实验</a:t>
                </a:r>
                <a:endParaRPr kumimoji="0" lang="zh-CN" altLang="en-US" sz="7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0" name="组合 72"/>
            <p:cNvGrpSpPr>
              <a:grpSpLocks noChangeAspect="1"/>
            </p:cNvGrpSpPr>
            <p:nvPr/>
          </p:nvGrpSpPr>
          <p:grpSpPr>
            <a:xfrm>
              <a:off x="2826105" y="3501008"/>
              <a:ext cx="593767" cy="509681"/>
              <a:chOff x="6123878" y="11894"/>
              <a:chExt cx="1309015" cy="1123635"/>
            </a:xfrm>
          </p:grpSpPr>
          <p:sp>
            <p:nvSpPr>
              <p:cNvPr id="25" name="六边形 24"/>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26"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defRPr/>
                </a:pPr>
                <a:r>
                  <a:rPr kumimoji="0" lang="zh-CN" altLang="en-US" sz="700" b="0" i="0" u="none" strike="noStrike" kern="120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操作系统</a:t>
                </a:r>
                <a:endParaRPr kumimoji="0" lang="zh-CN" altLang="en-US" sz="7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2" name="组合 75"/>
            <p:cNvGrpSpPr>
              <a:grpSpLocks noChangeAspect="1"/>
            </p:cNvGrpSpPr>
            <p:nvPr/>
          </p:nvGrpSpPr>
          <p:grpSpPr>
            <a:xfrm>
              <a:off x="2322049" y="3783415"/>
              <a:ext cx="593767" cy="509681"/>
              <a:chOff x="6123878" y="11894"/>
              <a:chExt cx="1309015" cy="1123635"/>
            </a:xfrm>
          </p:grpSpPr>
          <p:sp>
            <p:nvSpPr>
              <p:cNvPr id="22" name="六边形 21"/>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24"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defRPr/>
                </a:pPr>
                <a:r>
                  <a:rPr kumimoji="0" lang="zh-CN" altLang="en-US" sz="700" b="0" i="0" u="none" strike="noStrike" kern="120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大数据实验</a:t>
                </a:r>
                <a:endParaRPr kumimoji="0" lang="zh-CN" altLang="en-US" sz="7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3" name="组合 78"/>
            <p:cNvGrpSpPr>
              <a:grpSpLocks noChangeAspect="1"/>
            </p:cNvGrpSpPr>
            <p:nvPr/>
          </p:nvGrpSpPr>
          <p:grpSpPr>
            <a:xfrm>
              <a:off x="4355976" y="3789040"/>
              <a:ext cx="593767" cy="509681"/>
              <a:chOff x="6123878" y="11894"/>
              <a:chExt cx="1309015" cy="1123635"/>
            </a:xfrm>
          </p:grpSpPr>
          <p:sp>
            <p:nvSpPr>
              <p:cNvPr id="20" name="六边形 19"/>
              <p:cNvSpPr/>
              <p:nvPr/>
            </p:nvSpPr>
            <p:spPr>
              <a:xfrm>
                <a:off x="6123878" y="11894"/>
                <a:ext cx="1309015" cy="1123635"/>
              </a:xfrm>
              <a:prstGeom prst="hexagon">
                <a:avLst>
                  <a:gd name="adj" fmla="val 25000"/>
                  <a:gd name="vf" fmla="val 115470"/>
                </a:avLst>
              </a:prstGeom>
              <a:solidFill>
                <a:srgbClr val="00B0F0">
                  <a:hueOff val="0"/>
                  <a:satOff val="0"/>
                  <a:lumOff val="0"/>
                  <a:alphaOff val="0"/>
                </a:srgbClr>
              </a:solidFill>
              <a:ln w="12700" cap="flat" cmpd="sng" algn="ctr">
                <a:solidFill>
                  <a:srgbClr val="00B0F0">
                    <a:hueOff val="0"/>
                    <a:satOff val="0"/>
                    <a:lumOff val="0"/>
                    <a:alphaOff val="0"/>
                  </a:srgbClr>
                </a:solidFill>
                <a:prstDash val="solid"/>
                <a:miter lim="800000"/>
              </a:ln>
              <a:effectLst/>
            </p:spPr>
          </p:sp>
          <p:sp>
            <p:nvSpPr>
              <p:cNvPr id="21" name="六边形 5"/>
              <p:cNvSpPr/>
              <p:nvPr/>
            </p:nvSpPr>
            <p:spPr>
              <a:xfrm>
                <a:off x="6326599" y="185906"/>
                <a:ext cx="903573" cy="775611"/>
              </a:xfrm>
              <a:prstGeom prst="rect">
                <a:avLst/>
              </a:prstGeom>
              <a:noFill/>
              <a:ln>
                <a:noFill/>
              </a:ln>
              <a:effectLst/>
            </p:spPr>
            <p:txBody>
              <a:bodyPr spcFirstLastPara="0" vert="horz" wrap="square" lIns="0" tIns="20320" rIns="0" bIns="2032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defRPr/>
                </a:pPr>
                <a:r>
                  <a:rPr lang="en-US" altLang="zh-CN" sz="700" noProof="0" dirty="0" smtClean="0">
                    <a:solidFill>
                      <a:sysClr val="window" lastClr="FFFFFF"/>
                    </a:solidFill>
                    <a:latin typeface="微软雅黑" panose="020B0503020204020204" pitchFamily="34" charset="-122"/>
                    <a:ea typeface="微软雅黑" panose="020B0503020204020204" pitchFamily="34" charset="-122"/>
                  </a:rPr>
                  <a:t>Python</a:t>
                </a:r>
                <a:r>
                  <a:rPr lang="zh-CN" altLang="en-US" sz="700" noProof="0" dirty="0" smtClean="0">
                    <a:solidFill>
                      <a:sysClr val="window" lastClr="FFFFFF"/>
                    </a:solidFill>
                    <a:latin typeface="微软雅黑" panose="020B0503020204020204" pitchFamily="34" charset="-122"/>
                    <a:ea typeface="微软雅黑" panose="020B0503020204020204" pitchFamily="34" charset="-122"/>
                  </a:rPr>
                  <a:t>实训</a:t>
                </a:r>
                <a:endParaRPr kumimoji="0" lang="zh-CN" altLang="en-US" sz="70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graphicFrame>
        <p:nvGraphicFramePr>
          <p:cNvPr id="37" name="表格 36"/>
          <p:cNvGraphicFramePr>
            <a:graphicFrameLocks noGrp="1"/>
          </p:cNvGraphicFramePr>
          <p:nvPr/>
        </p:nvGraphicFramePr>
        <p:xfrm>
          <a:off x="256969" y="1514640"/>
          <a:ext cx="4876800" cy="2931160"/>
        </p:xfrm>
        <a:graphic>
          <a:graphicData uri="http://schemas.openxmlformats.org/drawingml/2006/table">
            <a:tbl>
              <a:tblPr firstRow="1" bandRow="1">
                <a:tableStyleId>{7DF18680-E054-41AD-8BC1-D1AEF772440D}</a:tableStyleId>
              </a:tblPr>
              <a:tblGrid>
                <a:gridCol w="1152381"/>
                <a:gridCol w="1484852"/>
                <a:gridCol w="2239567"/>
              </a:tblGrid>
              <a:tr h="370840">
                <a:tc>
                  <a:txBody>
                    <a:bodyPr/>
                    <a:lstStyle/>
                    <a:p>
                      <a:endParaRPr lang="zh-CN" altLang="en-US" dirty="0">
                        <a:latin typeface="微软雅黑" panose="020B0503020204020204" pitchFamily="34" charset="-122"/>
                        <a:ea typeface="微软雅黑" panose="020B0503020204020204" pitchFamily="34" charset="-122"/>
                      </a:endParaRPr>
                    </a:p>
                  </a:txBody>
                  <a:tcPr anchor="ctr"/>
                </a:tc>
                <a:tc>
                  <a:txBody>
                    <a:bodyPr/>
                    <a:lstStyle/>
                    <a:p>
                      <a:r>
                        <a:rPr lang="en-US" altLang="zh-CN" dirty="0" smtClean="0"/>
                        <a:t>CG</a:t>
                      </a:r>
                      <a:r>
                        <a:rPr lang="zh-CN" altLang="en-US" dirty="0" smtClean="0"/>
                        <a:t>人工智能</a:t>
                      </a:r>
                      <a:endParaRPr lang="zh-CN" altLang="en-US" dirty="0">
                        <a:latin typeface="微软雅黑" panose="020B0503020204020204" pitchFamily="34" charset="-122"/>
                        <a:ea typeface="微软雅黑" panose="020B0503020204020204" pitchFamily="34" charset="-122"/>
                      </a:endParaRPr>
                    </a:p>
                  </a:txBody>
                  <a:tcPr anchor="ctr"/>
                </a:tc>
                <a:tc>
                  <a:txBody>
                    <a:bodyPr/>
                    <a:lstStyle/>
                    <a:p>
                      <a:r>
                        <a:rPr lang="zh-CN" altLang="en-US" dirty="0" smtClean="0"/>
                        <a:t>其它</a:t>
                      </a:r>
                      <a:endParaRPr lang="zh-CN" altLang="en-US" dirty="0">
                        <a:latin typeface="微软雅黑" panose="020B0503020204020204" pitchFamily="34" charset="-122"/>
                        <a:ea typeface="微软雅黑" panose="020B0503020204020204" pitchFamily="34" charset="-122"/>
                      </a:endParaRPr>
                    </a:p>
                  </a:txBody>
                  <a:tcPr anchor="ctr"/>
                </a:tc>
              </a:tr>
              <a:tr h="370840">
                <a:tc>
                  <a:txBody>
                    <a:bodyPr/>
                    <a:lstStyle/>
                    <a:p>
                      <a:r>
                        <a:rPr lang="zh-CN" altLang="en-US" dirty="0" smtClean="0">
                          <a:latin typeface="微软雅黑" panose="020B0503020204020204" pitchFamily="34" charset="-122"/>
                          <a:ea typeface="微软雅黑" panose="020B0503020204020204" pitchFamily="34" charset="-122"/>
                        </a:rPr>
                        <a:t>软件平台与硬件松耦合</a:t>
                      </a:r>
                      <a:endParaRPr lang="zh-CN" altLang="en-US" dirty="0">
                        <a:latin typeface="微软雅黑" panose="020B0503020204020204" pitchFamily="34" charset="-122"/>
                        <a:ea typeface="微软雅黑" panose="020B0503020204020204" pitchFamily="34" charset="-122"/>
                      </a:endParaRPr>
                    </a:p>
                  </a:txBody>
                  <a:tcPr anchor="ctr"/>
                </a:tc>
                <a:tc>
                  <a:txBody>
                    <a:bodyPr/>
                    <a:lstStyle/>
                    <a:p>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r>
                        <a:rPr lang="zh-CN" altLang="en-US" sz="1000" dirty="0" smtClean="0">
                          <a:latin typeface="微软雅黑" panose="020B0503020204020204" pitchFamily="34" charset="-122"/>
                          <a:ea typeface="微软雅黑" panose="020B0503020204020204" pitchFamily="34" charset="-122"/>
                        </a:rPr>
                        <a:t>独立建设、独立维护升级换代</a:t>
                      </a:r>
                      <a:endParaRPr lang="zh-CN" altLang="en-US" sz="1000" dirty="0">
                        <a:latin typeface="微软雅黑" panose="020B0503020204020204" pitchFamily="34" charset="-122"/>
                        <a:ea typeface="微软雅黑" panose="020B0503020204020204" pitchFamily="34" charset="-122"/>
                      </a:endParaRPr>
                    </a:p>
                  </a:txBody>
                  <a:tcPr anchor="ctr"/>
                </a:tc>
                <a:tc>
                  <a:txBody>
                    <a:bodyPr/>
                    <a:lstStyle/>
                    <a:p>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r>
                        <a:rPr lang="zh-CN" altLang="en-US" sz="1000" dirty="0" smtClean="0">
                          <a:latin typeface="微软雅黑" panose="020B0503020204020204" pitchFamily="34" charset="-122"/>
                          <a:ea typeface="微软雅黑" panose="020B0503020204020204" pitchFamily="34" charset="-122"/>
                        </a:rPr>
                        <a:t>一体机模式，与服务器和虚拟化软件紧耦合</a:t>
                      </a:r>
                      <a:endParaRPr lang="zh-CN" altLang="en-US" sz="1000" dirty="0">
                        <a:latin typeface="微软雅黑" panose="020B0503020204020204" pitchFamily="34" charset="-122"/>
                        <a:ea typeface="微软雅黑" panose="020B0503020204020204" pitchFamily="34" charset="-122"/>
                      </a:endParaRPr>
                    </a:p>
                  </a:txBody>
                  <a:tcPr anchor="ctr"/>
                </a:tc>
              </a:tr>
              <a:tr h="370840">
                <a:tc>
                  <a:txBody>
                    <a:bodyPr/>
                    <a:lstStyle/>
                    <a:p>
                      <a:r>
                        <a:rPr lang="zh-CN" altLang="en-US" dirty="0" smtClean="0">
                          <a:latin typeface="微软雅黑" panose="020B0503020204020204" pitchFamily="34" charset="-122"/>
                          <a:ea typeface="微软雅黑" panose="020B0503020204020204" pitchFamily="34" charset="-122"/>
                        </a:rPr>
                        <a:t>对专业支撑的全面性</a:t>
                      </a:r>
                      <a:endParaRPr lang="zh-CN" altLang="en-US" dirty="0">
                        <a:latin typeface="微软雅黑" panose="020B0503020204020204" pitchFamily="34" charset="-122"/>
                        <a:ea typeface="微软雅黑" panose="020B0503020204020204" pitchFamily="34" charset="-122"/>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defRPr/>
                      </a:pPr>
                      <a:r>
                        <a:rPr lang="zh-CN" altLang="en-US" sz="1350" kern="1200" dirty="0" smtClean="0">
                          <a:solidFill>
                            <a:schemeClr val="dk1"/>
                          </a:solidFill>
                          <a:latin typeface="微软雅黑" panose="020B0503020204020204" pitchFamily="34" charset="-122"/>
                          <a:ea typeface="微软雅黑" panose="020B0503020204020204" pitchFamily="34" charset="-122"/>
                          <a:cs typeface="+mn-cs"/>
                        </a:rPr>
                        <a:t>✔</a:t>
                      </a:r>
                      <a:endParaRPr lang="en-US" altLang="zh-CN" sz="1350" kern="1200" dirty="0" smtClean="0">
                        <a:solidFill>
                          <a:schemeClr val="dk1"/>
                        </a:solidFill>
                        <a:latin typeface="微软雅黑" panose="020B0503020204020204" pitchFamily="34" charset="-122"/>
                        <a:ea typeface="微软雅黑" panose="020B0503020204020204" pitchFamily="34" charset="-122"/>
                        <a:cs typeface="+mn-cs"/>
                      </a:endParaRPr>
                    </a:p>
                    <a:p>
                      <a:pPr marL="0" marR="0" indent="0" algn="l" defTabSz="685800" rtl="0" eaLnBrk="1" fontAlgn="auto" latinLnBrk="0" hangingPunct="1">
                        <a:lnSpc>
                          <a:spcPct val="100000"/>
                        </a:lnSpc>
                        <a:spcBef>
                          <a:spcPts val="0"/>
                        </a:spcBef>
                        <a:spcAft>
                          <a:spcPts val="0"/>
                        </a:spcAft>
                        <a:buClrTx/>
                        <a:buSzTx/>
                        <a:buFontTx/>
                        <a:buNone/>
                        <a:defRPr/>
                      </a:pPr>
                      <a:r>
                        <a:rPr lang="zh-CN" altLang="en-US" sz="1000" kern="1200" dirty="0" smtClean="0">
                          <a:solidFill>
                            <a:schemeClr val="dk1"/>
                          </a:solidFill>
                          <a:latin typeface="微软雅黑" panose="020B0503020204020204" pitchFamily="34" charset="-122"/>
                          <a:ea typeface="微软雅黑" panose="020B0503020204020204" pitchFamily="34" charset="-122"/>
                          <a:cs typeface="+mn-cs"/>
                        </a:rPr>
                        <a:t>支撑人工智能课程体系内的所有教学与实验</a:t>
                      </a:r>
                      <a:endParaRPr lang="zh-CN" altLang="en-US" sz="1000" kern="1200" dirty="0" smtClean="0">
                        <a:solidFill>
                          <a:schemeClr val="dk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defRPr/>
                      </a:pPr>
                      <a:r>
                        <a:rPr lang="zh-CN" altLang="en-US" sz="1350" kern="1200" dirty="0" smtClean="0">
                          <a:solidFill>
                            <a:schemeClr val="dk1"/>
                          </a:solidFill>
                          <a:latin typeface="微软雅黑" panose="020B0503020204020204" pitchFamily="34" charset="-122"/>
                          <a:ea typeface="微软雅黑" panose="020B0503020204020204" pitchFamily="34" charset="-122"/>
                          <a:cs typeface="+mn-cs"/>
                        </a:rPr>
                        <a:t>✘</a:t>
                      </a:r>
                      <a:endParaRPr lang="en-US" altLang="zh-CN" sz="1350" kern="1200" dirty="0" smtClean="0">
                        <a:solidFill>
                          <a:schemeClr val="dk1"/>
                        </a:solidFill>
                        <a:latin typeface="微软雅黑" panose="020B0503020204020204" pitchFamily="34" charset="-122"/>
                        <a:ea typeface="微软雅黑" panose="020B0503020204020204" pitchFamily="34" charset="-122"/>
                        <a:cs typeface="+mn-cs"/>
                      </a:endParaRPr>
                    </a:p>
                    <a:p>
                      <a:pPr marL="0" marR="0" indent="0" algn="l" defTabSz="685800" rtl="0" eaLnBrk="1" fontAlgn="auto" latinLnBrk="0" hangingPunct="1">
                        <a:lnSpc>
                          <a:spcPct val="100000"/>
                        </a:lnSpc>
                        <a:spcBef>
                          <a:spcPts val="0"/>
                        </a:spcBef>
                        <a:spcAft>
                          <a:spcPts val="0"/>
                        </a:spcAft>
                        <a:buClrTx/>
                        <a:buSzTx/>
                        <a:buFontTx/>
                        <a:buNone/>
                        <a:defRPr/>
                      </a:pPr>
                      <a:r>
                        <a:rPr lang="zh-CN" altLang="en-US" sz="1000" kern="1200" dirty="0" smtClean="0">
                          <a:solidFill>
                            <a:schemeClr val="dk1"/>
                          </a:solidFill>
                          <a:latin typeface="微软雅黑" panose="020B0503020204020204" pitchFamily="34" charset="-122"/>
                          <a:ea typeface="微软雅黑" panose="020B0503020204020204" pitchFamily="34" charset="-122"/>
                          <a:cs typeface="+mn-cs"/>
                        </a:rPr>
                        <a:t>昂贵的软硬件，只能做有限的人工智能实验，无法支持相关课程的实验，</a:t>
                      </a:r>
                      <a:r>
                        <a:rPr lang="zh-CN" altLang="en-US" sz="1000" b="1" kern="1200" dirty="0" smtClean="0">
                          <a:solidFill>
                            <a:schemeClr val="accent2">
                              <a:lumMod val="75000"/>
                            </a:schemeClr>
                          </a:solidFill>
                          <a:latin typeface="微软雅黑" panose="020B0503020204020204" pitchFamily="34" charset="-122"/>
                          <a:ea typeface="微软雅黑" panose="020B0503020204020204" pitchFamily="34" charset="-122"/>
                          <a:cs typeface="+mn-cs"/>
                        </a:rPr>
                        <a:t>例如数据库、编程语言、操作系统等。</a:t>
                      </a:r>
                      <a:endParaRPr lang="zh-CN" altLang="en-US" sz="1000" b="1" kern="1200" dirty="0" smtClean="0">
                        <a:solidFill>
                          <a:schemeClr val="accent2">
                            <a:lumMod val="75000"/>
                          </a:schemeClr>
                        </a:solidFill>
                        <a:latin typeface="微软雅黑" panose="020B0503020204020204" pitchFamily="34" charset="-122"/>
                        <a:ea typeface="微软雅黑" panose="020B0503020204020204" pitchFamily="34" charset="-122"/>
                        <a:cs typeface="+mn-cs"/>
                      </a:endParaRPr>
                    </a:p>
                  </a:txBody>
                  <a:tcPr anchor="ctr"/>
                </a:tc>
              </a:tr>
              <a:tr h="370840">
                <a:tc>
                  <a:txBody>
                    <a:bodyPr/>
                    <a:lstStyle/>
                    <a:p>
                      <a:r>
                        <a:rPr lang="zh-CN" altLang="en-US" dirty="0" smtClean="0">
                          <a:latin typeface="微软雅黑" panose="020B0503020204020204" pitchFamily="34" charset="-122"/>
                          <a:ea typeface="微软雅黑" panose="020B0503020204020204" pitchFamily="34" charset="-122"/>
                        </a:rPr>
                        <a:t>资源的可扩展性</a:t>
                      </a:r>
                      <a:endParaRPr lang="zh-CN" altLang="en-US" dirty="0">
                        <a:latin typeface="微软雅黑" panose="020B0503020204020204" pitchFamily="34" charset="-122"/>
                        <a:ea typeface="微软雅黑" panose="020B0503020204020204" pitchFamily="34" charset="-122"/>
                      </a:endParaRPr>
                    </a:p>
                  </a:txBody>
                  <a:tcPr anchor="ctr"/>
                </a:tc>
                <a:tc>
                  <a:txBody>
                    <a:bodyPr/>
                    <a:lstStyle/>
                    <a:p>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r>
                        <a:rPr lang="zh-CN" altLang="en-US" sz="1000" kern="1200" dirty="0" smtClean="0">
                          <a:solidFill>
                            <a:schemeClr val="dk1"/>
                          </a:solidFill>
                          <a:latin typeface="微软雅黑" panose="020B0503020204020204" pitchFamily="34" charset="-122"/>
                          <a:ea typeface="微软雅黑" panose="020B0503020204020204" pitchFamily="34" charset="-122"/>
                          <a:cs typeface="+mn-cs"/>
                        </a:rPr>
                        <a:t>轻松自建教学与实验资源</a:t>
                      </a:r>
                      <a:endParaRPr lang="zh-CN" altLang="en-US" sz="1000" kern="1200" dirty="0" smtClean="0">
                        <a:solidFill>
                          <a:schemeClr val="dk1"/>
                        </a:solidFill>
                        <a:latin typeface="微软雅黑" panose="020B0503020204020204" pitchFamily="34" charset="-122"/>
                        <a:ea typeface="微软雅黑" panose="020B0503020204020204" pitchFamily="34" charset="-122"/>
                        <a:cs typeface="+mn-cs"/>
                      </a:endParaRPr>
                    </a:p>
                  </a:txBody>
                  <a:tcPr anchor="ctr"/>
                </a:tc>
                <a:tc>
                  <a:txBody>
                    <a:bodyPr/>
                    <a:lstStyle/>
                    <a:p>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r>
                        <a:rPr lang="zh-CN" altLang="en-US" sz="1000" kern="1200" dirty="0" smtClean="0">
                          <a:solidFill>
                            <a:schemeClr val="dk1"/>
                          </a:solidFill>
                          <a:latin typeface="微软雅黑" panose="020B0503020204020204" pitchFamily="34" charset="-122"/>
                          <a:ea typeface="微软雅黑" panose="020B0503020204020204" pitchFamily="34" charset="-122"/>
                          <a:cs typeface="+mn-cs"/>
                        </a:rPr>
                        <a:t>教学与实验资源固化</a:t>
                      </a:r>
                      <a:endParaRPr lang="zh-CN" altLang="en-US" sz="1000" kern="1200" dirty="0" smtClean="0">
                        <a:solidFill>
                          <a:schemeClr val="dk1"/>
                        </a:solidFill>
                        <a:latin typeface="微软雅黑" panose="020B0503020204020204" pitchFamily="34" charset="-122"/>
                        <a:ea typeface="微软雅黑" panose="020B0503020204020204" pitchFamily="34" charset="-122"/>
                        <a:cs typeface="+mn-cs"/>
                      </a:endParaRPr>
                    </a:p>
                  </a:txBody>
                  <a:tcPr anchor="ctr"/>
                </a:tc>
              </a:tr>
              <a:tr h="370840">
                <a:tc>
                  <a:txBody>
                    <a:bodyPr/>
                    <a:lstStyle/>
                    <a:p>
                      <a:r>
                        <a:rPr lang="zh-CN" altLang="en-US" dirty="0" smtClean="0">
                          <a:latin typeface="微软雅黑" panose="020B0503020204020204" pitchFamily="34" charset="-122"/>
                          <a:ea typeface="微软雅黑" panose="020B0503020204020204" pitchFamily="34" charset="-122"/>
                        </a:rPr>
                        <a:t>使用体验</a:t>
                      </a:r>
                      <a:endParaRPr lang="zh-CN" altLang="en-US" dirty="0">
                        <a:latin typeface="微软雅黑" panose="020B0503020204020204" pitchFamily="34" charset="-122"/>
                        <a:ea typeface="微软雅黑" panose="020B0503020204020204" pitchFamily="34" charset="-122"/>
                      </a:endParaRPr>
                    </a:p>
                  </a:txBody>
                  <a:tcPr anchor="ctr"/>
                </a:tc>
                <a:tc>
                  <a:txBody>
                    <a:bodyPr/>
                    <a:lstStyle/>
                    <a:p>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r>
                        <a:rPr lang="en-US" altLang="zh-CN" sz="1000" kern="1200" dirty="0" smtClean="0">
                          <a:solidFill>
                            <a:schemeClr val="dk1"/>
                          </a:solidFill>
                          <a:latin typeface="微软雅黑" panose="020B0503020204020204" pitchFamily="34" charset="-122"/>
                          <a:ea typeface="微软雅黑" panose="020B0503020204020204" pitchFamily="34" charset="-122"/>
                          <a:cs typeface="+mn-cs"/>
                        </a:rPr>
                        <a:t>B/S</a:t>
                      </a:r>
                      <a:r>
                        <a:rPr lang="zh-CN" altLang="en-US" sz="1000" kern="1200" dirty="0" smtClean="0">
                          <a:solidFill>
                            <a:schemeClr val="dk1"/>
                          </a:solidFill>
                          <a:latin typeface="微软雅黑" panose="020B0503020204020204" pitchFamily="34" charset="-122"/>
                          <a:ea typeface="微软雅黑" panose="020B0503020204020204" pitchFamily="34" charset="-122"/>
                          <a:cs typeface="+mn-cs"/>
                        </a:rPr>
                        <a:t>架构图形桌面，客户端分辨率自适应</a:t>
                      </a:r>
                      <a:endParaRPr lang="zh-CN" altLang="en-US" sz="1000" dirty="0">
                        <a:latin typeface="微软雅黑" panose="020B0503020204020204" pitchFamily="34" charset="-122"/>
                        <a:ea typeface="微软雅黑" panose="020B0503020204020204" pitchFamily="34" charset="-122"/>
                      </a:endParaRPr>
                    </a:p>
                  </a:txBody>
                  <a:tcPr anchor="ctr"/>
                </a:tc>
                <a:tc>
                  <a:txBody>
                    <a:bodyPr/>
                    <a:lstStyle/>
                    <a:p>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r>
                        <a:rPr lang="en-US" altLang="zh-CN" sz="1000" kern="1200" dirty="0" smtClean="0">
                          <a:solidFill>
                            <a:schemeClr val="dk1"/>
                          </a:solidFill>
                          <a:latin typeface="微软雅黑" panose="020B0503020204020204" pitchFamily="34" charset="-122"/>
                          <a:ea typeface="微软雅黑" panose="020B0503020204020204" pitchFamily="34" charset="-122"/>
                          <a:cs typeface="+mn-cs"/>
                        </a:rPr>
                        <a:t>C/S</a:t>
                      </a:r>
                      <a:r>
                        <a:rPr lang="zh-CN" altLang="en-US" sz="1000" kern="1200" dirty="0" smtClean="0">
                          <a:solidFill>
                            <a:schemeClr val="dk1"/>
                          </a:solidFill>
                          <a:latin typeface="微软雅黑" panose="020B0503020204020204" pitchFamily="34" charset="-122"/>
                          <a:ea typeface="微软雅黑" panose="020B0503020204020204" pitchFamily="34" charset="-122"/>
                          <a:cs typeface="+mn-cs"/>
                        </a:rPr>
                        <a:t>架构或者命令行界面</a:t>
                      </a:r>
                      <a:endParaRPr lang="zh-CN" altLang="en-US" sz="1000" dirty="0">
                        <a:latin typeface="微软雅黑" panose="020B0503020204020204" pitchFamily="34" charset="-122"/>
                        <a:ea typeface="微软雅黑" panose="020B0503020204020204" pitchFamily="34" charset="-122"/>
                      </a:endParaRPr>
                    </a:p>
                  </a:txBody>
                  <a:tcPr/>
                </a:tc>
              </a:tr>
            </a:tbl>
          </a:graphicData>
        </a:graphic>
      </p:graphicFrame>
      <p:sp>
        <p:nvSpPr>
          <p:cNvPr id="95" name="矩形 94"/>
          <p:cNvSpPr/>
          <p:nvPr/>
        </p:nvSpPr>
        <p:spPr>
          <a:xfrm>
            <a:off x="5785245" y="3457032"/>
            <a:ext cx="1113342"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变量、字符串、运算符、表达式</a:t>
            </a:r>
            <a:endParaRPr kumimoji="0" lang="zh-CN" altLang="en-US"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96" name="圆角矩形 95"/>
          <p:cNvSpPr/>
          <p:nvPr/>
        </p:nvSpPr>
        <p:spPr>
          <a:xfrm>
            <a:off x="5746459" y="4510507"/>
            <a:ext cx="2304256" cy="288126"/>
          </a:xfrm>
          <a:prstGeom prst="roundRect">
            <a:avLst/>
          </a:prstGeom>
          <a:solidFill>
            <a:srgbClr val="9BBB59">
              <a:lumMod val="75000"/>
            </a:srgbClr>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7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Python</a:t>
            </a:r>
            <a:r>
              <a:rPr kumimoji="0" lang="zh-CN" altLang="en-US" sz="7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代码自动评判</a:t>
            </a:r>
            <a:endParaRPr kumimoji="0" lang="en-US" altLang="zh-CN" sz="7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（课件、视频、</a:t>
            </a:r>
            <a:r>
              <a:rPr kumimoji="0" lang="en-US" altLang="zh-CN"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1000+</a:t>
            </a: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精选题库）</a:t>
            </a:r>
            <a:endParaRPr kumimoji="0" lang="zh-CN" altLang="en-US"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97" name="矩形 96"/>
          <p:cNvSpPr/>
          <p:nvPr/>
        </p:nvSpPr>
        <p:spPr>
          <a:xfrm>
            <a:off x="5785245" y="3669599"/>
            <a:ext cx="1113342"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列表及其操作、列表推导式</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98" name="矩形 97"/>
          <p:cNvSpPr/>
          <p:nvPr/>
        </p:nvSpPr>
        <p:spPr>
          <a:xfrm>
            <a:off x="5785245" y="3878383"/>
            <a:ext cx="1113342"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 if</a:t>
            </a: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语句</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99" name="矩形 98"/>
          <p:cNvSpPr/>
          <p:nvPr/>
        </p:nvSpPr>
        <p:spPr>
          <a:xfrm>
            <a:off x="5785245" y="4088262"/>
            <a:ext cx="1113342"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字典</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00" name="矩形 99"/>
          <p:cNvSpPr/>
          <p:nvPr/>
        </p:nvSpPr>
        <p:spPr>
          <a:xfrm>
            <a:off x="6967283" y="3667509"/>
            <a:ext cx="1073150"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类与对象、继承</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01" name="矩形 100"/>
          <p:cNvSpPr/>
          <p:nvPr/>
        </p:nvSpPr>
        <p:spPr>
          <a:xfrm>
            <a:off x="6967283" y="3873605"/>
            <a:ext cx="1073150"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文件操作</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02" name="矩形 101"/>
          <p:cNvSpPr/>
          <p:nvPr/>
        </p:nvSpPr>
        <p:spPr>
          <a:xfrm>
            <a:off x="6967283" y="4083976"/>
            <a:ext cx="1073150"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异常处理</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03" name="矩形 102"/>
          <p:cNvSpPr/>
          <p:nvPr/>
        </p:nvSpPr>
        <p:spPr>
          <a:xfrm>
            <a:off x="6967283" y="4292760"/>
            <a:ext cx="1073150"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调试与测试</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04" name="矩形 103"/>
          <p:cNvSpPr/>
          <p:nvPr/>
        </p:nvSpPr>
        <p:spPr>
          <a:xfrm>
            <a:off x="6967283" y="3456115"/>
            <a:ext cx="1073150"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函数、匿名函数</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05" name="矩形 104"/>
          <p:cNvSpPr/>
          <p:nvPr/>
        </p:nvSpPr>
        <p:spPr>
          <a:xfrm>
            <a:off x="5785245" y="4301826"/>
            <a:ext cx="1113342" cy="197132"/>
          </a:xfrm>
          <a:prstGeom prst="rect">
            <a:avLst/>
          </a:prstGeom>
          <a:solidFill>
            <a:srgbClr val="0070C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循环</a:t>
            </a:r>
            <a:r>
              <a:rPr kumimoji="0" lang="zh-CN" altLang="en-US"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语句</a:t>
            </a:r>
            <a:endParaRPr kumimoji="0" lang="en-US" altLang="zh-CN" sz="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06" name="矩形 105"/>
          <p:cNvSpPr/>
          <p:nvPr/>
        </p:nvSpPr>
        <p:spPr>
          <a:xfrm>
            <a:off x="5746459" y="3430387"/>
            <a:ext cx="2376264" cy="1385570"/>
          </a:xfrm>
          <a:prstGeom prst="rect">
            <a:avLst/>
          </a:prstGeom>
          <a:noFill/>
          <a:ln w="635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7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7" name="剪去单角的矩形 106"/>
          <p:cNvSpPr/>
          <p:nvPr/>
        </p:nvSpPr>
        <p:spPr>
          <a:xfrm>
            <a:off x="8122723" y="3430387"/>
            <a:ext cx="216024" cy="504056"/>
          </a:xfrm>
          <a:prstGeom prst="snip1Rect">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基础知识</a:t>
            </a:r>
            <a:endParaRPr kumimoji="0" lang="zh-CN" altLang="en-US" sz="7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4587" y="1176714"/>
            <a:ext cx="7886700" cy="3263504"/>
          </a:xfrm>
        </p:spPr>
        <p:txBody>
          <a:bodyPr>
            <a:normAutofit/>
          </a:bodyPr>
          <a:lstStyle/>
          <a:p>
            <a:r>
              <a:rPr lang="zh-CN" altLang="en-US" b="1" dirty="0" smtClean="0">
                <a:latin typeface="微软雅黑" panose="020B0503020204020204" pitchFamily="34" charset="-122"/>
                <a:ea typeface="微软雅黑" panose="020B0503020204020204" pitchFamily="34" charset="-122"/>
              </a:rPr>
              <a:t>性能！</a:t>
            </a:r>
            <a:endParaRPr lang="en-US" altLang="zh-CN" b="1" dirty="0" smtClean="0">
              <a:latin typeface="微软雅黑" panose="020B0503020204020204" pitchFamily="34" charset="-122"/>
              <a:ea typeface="微软雅黑" panose="020B0503020204020204" pitchFamily="34" charset="-122"/>
            </a:endParaRPr>
          </a:p>
          <a:p>
            <a:pPr lvl="1"/>
            <a:r>
              <a:rPr lang="zh-CN" altLang="en-US" dirty="0" smtClean="0">
                <a:latin typeface="微软雅黑" panose="020B0503020204020204" pitchFamily="34" charset="-122"/>
                <a:ea typeface="微软雅黑" panose="020B0503020204020204" pitchFamily="34" charset="-122"/>
              </a:rPr>
              <a:t>单台普通笔记本能够支撑</a:t>
            </a:r>
            <a:r>
              <a:rPr lang="en-US" altLang="zh-CN" b="1" dirty="0" smtClean="0">
                <a:latin typeface="微软雅黑" panose="020B0503020204020204" pitchFamily="34" charset="-122"/>
                <a:ea typeface="微软雅黑" panose="020B0503020204020204" pitchFamily="34" charset="-122"/>
              </a:rPr>
              <a:t>2000</a:t>
            </a:r>
            <a:r>
              <a:rPr lang="zh-CN" altLang="en-US" dirty="0" smtClean="0">
                <a:latin typeface="微软雅黑" panose="020B0503020204020204" pitchFamily="34" charset="-122"/>
                <a:ea typeface="微软雅黑" panose="020B0503020204020204" pitchFamily="34" charset="-122"/>
              </a:rPr>
              <a:t>人同时在线考试</a:t>
            </a:r>
            <a:endParaRPr lang="en-US" altLang="zh-CN" dirty="0" smtClean="0">
              <a:latin typeface="微软雅黑" panose="020B0503020204020204" pitchFamily="34" charset="-122"/>
              <a:ea typeface="微软雅黑" panose="020B0503020204020204" pitchFamily="34" charset="-122"/>
            </a:endParaRPr>
          </a:p>
          <a:p>
            <a:pPr lvl="1"/>
            <a:r>
              <a:rPr lang="zh-CN" altLang="en-US" dirty="0" smtClean="0">
                <a:latin typeface="微软雅黑" panose="020B0503020204020204" pitchFamily="34" charset="-122"/>
                <a:ea typeface="微软雅黑" panose="020B0503020204020204" pitchFamily="34" charset="-122"/>
              </a:rPr>
              <a:t>单台双路服务器可支撑</a:t>
            </a:r>
            <a:r>
              <a:rPr lang="en-US" altLang="zh-CN" b="1" dirty="0" smtClean="0">
                <a:latin typeface="微软雅黑" panose="020B0503020204020204" pitchFamily="34" charset="-122"/>
                <a:ea typeface="微软雅黑" panose="020B0503020204020204" pitchFamily="34" charset="-122"/>
              </a:rPr>
              <a:t>50000</a:t>
            </a:r>
            <a:r>
              <a:rPr lang="zh-CN" altLang="en-US" dirty="0" smtClean="0">
                <a:latin typeface="微软雅黑" panose="020B0503020204020204" pitchFamily="34" charset="-122"/>
                <a:ea typeface="微软雅黑" panose="020B0503020204020204" pitchFamily="34" charset="-122"/>
              </a:rPr>
              <a:t>人同时在线考试</a:t>
            </a:r>
            <a:endParaRPr lang="en-US" altLang="zh-CN" dirty="0" smtClean="0">
              <a:latin typeface="微软雅黑" panose="020B0503020204020204" pitchFamily="34" charset="-122"/>
              <a:ea typeface="微软雅黑" panose="020B0503020204020204" pitchFamily="34" charset="-122"/>
            </a:endParaRPr>
          </a:p>
          <a:p>
            <a:pPr lvl="1"/>
            <a:r>
              <a:rPr lang="zh-CN" altLang="en-US" dirty="0" smtClean="0">
                <a:latin typeface="微软雅黑" panose="020B0503020204020204" pitchFamily="34" charset="-122"/>
                <a:ea typeface="微软雅黑" panose="020B0503020204020204" pitchFamily="34" charset="-122"/>
              </a:rPr>
              <a:t>案例：</a:t>
            </a:r>
            <a:endParaRPr lang="en-US" altLang="zh-CN" dirty="0" smtClean="0">
              <a:latin typeface="微软雅黑" panose="020B0503020204020204" pitchFamily="34" charset="-122"/>
              <a:ea typeface="微软雅黑" panose="020B0503020204020204" pitchFamily="34" charset="-122"/>
            </a:endParaRPr>
          </a:p>
          <a:p>
            <a:pPr lvl="2"/>
            <a:r>
              <a:rPr lang="zh-CN" altLang="en-US" dirty="0" smtClean="0">
                <a:latin typeface="微软雅黑" panose="020B0503020204020204" pitchFamily="34" charset="-122"/>
                <a:ea typeface="微软雅黑" panose="020B0503020204020204" pitchFamily="34" charset="-122"/>
              </a:rPr>
              <a:t>上海大学</a:t>
            </a:r>
            <a:endParaRPr lang="en-US" altLang="zh-CN" dirty="0" smtClean="0">
              <a:latin typeface="微软雅黑" panose="020B0503020204020204" pitchFamily="34" charset="-122"/>
              <a:ea typeface="微软雅黑" panose="020B0503020204020204" pitchFamily="34" charset="-122"/>
            </a:endParaRPr>
          </a:p>
          <a:p>
            <a:pPr lvl="3"/>
            <a:r>
              <a:rPr lang="zh-CN" altLang="en-US" dirty="0" smtClean="0">
                <a:latin typeface="微软雅黑" panose="020B0503020204020204" pitchFamily="34" charset="-122"/>
                <a:ea typeface="微软雅黑" panose="020B0503020204020204" pitchFamily="34" charset="-122"/>
              </a:rPr>
              <a:t>单台服务器支撑全校</a:t>
            </a:r>
            <a:r>
              <a:rPr lang="en-US" altLang="zh-CN" dirty="0" smtClean="0">
                <a:latin typeface="微软雅黑" panose="020B0503020204020204" pitchFamily="34" charset="-122"/>
                <a:ea typeface="微软雅黑" panose="020B0503020204020204" pitchFamily="34" charset="-122"/>
              </a:rPr>
              <a:t>3000</a:t>
            </a:r>
            <a:r>
              <a:rPr lang="zh-CN" altLang="en-US" dirty="0" smtClean="0">
                <a:latin typeface="微软雅黑" panose="020B0503020204020204" pitchFamily="34" charset="-122"/>
                <a:ea typeface="微软雅黑" panose="020B0503020204020204" pitchFamily="34" charset="-122"/>
              </a:rPr>
              <a:t>人</a:t>
            </a:r>
            <a:endParaRPr lang="en-US" altLang="zh-CN" dirty="0" smtClean="0">
              <a:latin typeface="微软雅黑" panose="020B0503020204020204" pitchFamily="34" charset="-122"/>
              <a:ea typeface="微软雅黑" panose="020B0503020204020204" pitchFamily="34" charset="-122"/>
            </a:endParaRPr>
          </a:p>
          <a:p>
            <a:pPr lvl="2"/>
            <a:r>
              <a:rPr lang="zh-CN" altLang="en-US" dirty="0" smtClean="0">
                <a:latin typeface="微软雅黑" panose="020B0503020204020204" pitchFamily="34" charset="-122"/>
                <a:ea typeface="微软雅黑" panose="020B0503020204020204" pitchFamily="34" charset="-122"/>
              </a:rPr>
              <a:t>北航</a:t>
            </a:r>
            <a:endParaRPr lang="en-US" altLang="zh-CN" dirty="0" smtClean="0">
              <a:latin typeface="微软雅黑" panose="020B0503020204020204" pitchFamily="34" charset="-122"/>
              <a:ea typeface="微软雅黑" panose="020B0503020204020204" pitchFamily="34" charset="-122"/>
            </a:endParaRPr>
          </a:p>
          <a:p>
            <a:pPr lvl="3"/>
            <a:r>
              <a:rPr lang="en-US" altLang="zh-CN" dirty="0" smtClean="0">
                <a:latin typeface="微软雅黑" panose="020B0503020204020204" pitchFamily="34" charset="-122"/>
                <a:ea typeface="微软雅黑" panose="020B0503020204020204" pitchFamily="34" charset="-122"/>
              </a:rPr>
              <a:t>P4 </a:t>
            </a:r>
            <a:r>
              <a:rPr lang="en-US" altLang="zh-CN" dirty="0" smtClean="0">
                <a:latin typeface="微软雅黑" panose="020B0503020204020204" pitchFamily="34" charset="-122"/>
                <a:ea typeface="微软雅黑" panose="020B0503020204020204" pitchFamily="34" charset="-122"/>
              </a:rPr>
              <a:t>CPU 1GB</a:t>
            </a:r>
            <a:r>
              <a:rPr lang="zh-CN" altLang="en-US" dirty="0" smtClean="0">
                <a:latin typeface="微软雅黑" panose="020B0503020204020204" pitchFamily="34" charset="-122"/>
                <a:ea typeface="微软雅黑" panose="020B0503020204020204" pitchFamily="34" charset="-122"/>
              </a:rPr>
              <a:t>内存台式机 </a:t>
            </a:r>
            <a:r>
              <a:rPr lang="en-US" altLang="zh-CN" dirty="0" smtClean="0">
                <a:latin typeface="微软雅黑" panose="020B0503020204020204" pitchFamily="34" charset="-122"/>
                <a:ea typeface="微软雅黑" panose="020B0503020204020204" pitchFamily="34" charset="-122"/>
              </a:rPr>
              <a:t>350</a:t>
            </a:r>
            <a:r>
              <a:rPr lang="zh-CN" altLang="en-US" dirty="0" smtClean="0">
                <a:latin typeface="微软雅黑" panose="020B0503020204020204" pitchFamily="34" charset="-122"/>
                <a:ea typeface="微软雅黑" panose="020B0503020204020204" pitchFamily="34" charset="-122"/>
              </a:rPr>
              <a:t>人考试</a:t>
            </a:r>
            <a:endParaRPr lang="en-US" altLang="zh-CN" dirty="0" smtClean="0">
              <a:latin typeface="微软雅黑" panose="020B0503020204020204" pitchFamily="34" charset="-122"/>
              <a:ea typeface="微软雅黑" panose="020B0503020204020204" pitchFamily="34" charset="-122"/>
            </a:endParaRPr>
          </a:p>
          <a:p>
            <a:pPr lvl="3"/>
            <a:r>
              <a:rPr lang="zh-CN" altLang="en-US" dirty="0" smtClean="0">
                <a:latin typeface="微软雅黑" panose="020B0503020204020204" pitchFamily="34" charset="-122"/>
                <a:ea typeface="微软雅黑" panose="020B0503020204020204" pitchFamily="34" charset="-122"/>
              </a:rPr>
              <a:t>大类招生，</a:t>
            </a:r>
            <a:r>
              <a:rPr lang="zh-CN" altLang="en-US" dirty="0" smtClean="0">
                <a:latin typeface="微软雅黑" panose="020B0503020204020204" pitchFamily="34" charset="-122"/>
                <a:ea typeface="微软雅黑" panose="020B0503020204020204" pitchFamily="34" charset="-122"/>
              </a:rPr>
              <a:t>同时</a:t>
            </a:r>
            <a:r>
              <a:rPr lang="en-US" altLang="zh-CN" dirty="0" smtClean="0">
                <a:latin typeface="微软雅黑" panose="020B0503020204020204" pitchFamily="34" charset="-122"/>
                <a:ea typeface="微软雅黑" panose="020B0503020204020204" pitchFamily="34" charset="-122"/>
              </a:rPr>
              <a:t>1000</a:t>
            </a:r>
            <a:r>
              <a:rPr lang="zh-CN" altLang="en-US" dirty="0" smtClean="0">
                <a:latin typeface="微软雅黑" panose="020B0503020204020204" pitchFamily="34" charset="-122"/>
                <a:ea typeface="微软雅黑" panose="020B0503020204020204" pitchFamily="34" charset="-122"/>
              </a:rPr>
              <a:t>人在线考试</a:t>
            </a:r>
            <a:endParaRPr lang="en-US" altLang="zh-CN" dirty="0" smtClean="0">
              <a:latin typeface="微软雅黑" panose="020B0503020204020204" pitchFamily="34" charset="-122"/>
              <a:ea typeface="微软雅黑" panose="020B0503020204020204" pitchFamily="34" charset="-122"/>
            </a:endParaRPr>
          </a:p>
          <a:p>
            <a:pPr lvl="2">
              <a:buNone/>
            </a:pPr>
            <a:endParaRPr lang="zh-CN" altLang="en-US" dirty="0">
              <a:latin typeface="微软雅黑" panose="020B0503020204020204" pitchFamily="34" charset="-122"/>
              <a:ea typeface="微软雅黑" panose="020B0503020204020204" pitchFamily="34" charset="-122"/>
            </a:endParaRPr>
          </a:p>
        </p:txBody>
      </p:sp>
      <p:sp>
        <p:nvSpPr>
          <p:cNvPr id="6"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平台：质量</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b="1" dirty="0" smtClean="0">
                <a:latin typeface="微软雅黑" panose="020B0503020204020204" pitchFamily="34" charset="-122"/>
                <a:ea typeface="微软雅黑" panose="020B0503020204020204" pitchFamily="34" charset="-122"/>
              </a:rPr>
              <a:t>安全性！</a:t>
            </a:r>
            <a:endParaRPr lang="en-US" altLang="zh-CN" b="1" dirty="0" smtClean="0">
              <a:latin typeface="微软雅黑" panose="020B0503020204020204" pitchFamily="34" charset="-122"/>
              <a:ea typeface="微软雅黑" panose="020B0503020204020204" pitchFamily="34" charset="-122"/>
            </a:endParaRPr>
          </a:p>
          <a:p>
            <a:pPr lvl="1">
              <a:lnSpc>
                <a:spcPct val="150000"/>
              </a:lnSpc>
            </a:pPr>
            <a:r>
              <a:rPr lang="zh-CN" altLang="en-US" dirty="0" smtClean="0">
                <a:latin typeface="微软雅黑" panose="020B0503020204020204" pitchFamily="34" charset="-122"/>
                <a:ea typeface="微软雅黑" panose="020B0503020204020204" pitchFamily="34" charset="-122"/>
              </a:rPr>
              <a:t>在线评判系统极易出现安全性问题</a:t>
            </a:r>
            <a:endParaRPr lang="en-US" altLang="zh-CN" dirty="0" smtClean="0">
              <a:latin typeface="微软雅黑" panose="020B0503020204020204" pitchFamily="34" charset="-122"/>
              <a:ea typeface="微软雅黑" panose="020B0503020204020204" pitchFamily="34" charset="-122"/>
            </a:endParaRPr>
          </a:p>
          <a:p>
            <a:pPr lvl="1">
              <a:lnSpc>
                <a:spcPct val="150000"/>
              </a:lnSpc>
            </a:pPr>
            <a:r>
              <a:rPr lang="zh-CN" altLang="en-US" dirty="0" smtClean="0">
                <a:latin typeface="微软雅黑" panose="020B0503020204020204" pitchFamily="34" charset="-122"/>
                <a:ea typeface="微软雅黑" panose="020B0503020204020204" pitchFamily="34" charset="-122"/>
              </a:rPr>
              <a:t>安全性如何保障？</a:t>
            </a:r>
            <a:endParaRPr lang="en-US" altLang="zh-CN" dirty="0" smtClean="0">
              <a:latin typeface="微软雅黑" panose="020B0503020204020204" pitchFamily="34" charset="-122"/>
              <a:ea typeface="微软雅黑" panose="020B0503020204020204" pitchFamily="34" charset="-122"/>
            </a:endParaRPr>
          </a:p>
          <a:p>
            <a:pPr lvl="2">
              <a:lnSpc>
                <a:spcPct val="150000"/>
              </a:lnSpc>
            </a:pPr>
            <a:r>
              <a:rPr lang="zh-CN" altLang="en-US" dirty="0" smtClean="0">
                <a:latin typeface="微软雅黑" panose="020B0503020204020204" pitchFamily="34" charset="-122"/>
                <a:ea typeface="微软雅黑" panose="020B0503020204020204" pitchFamily="34" charset="-122"/>
              </a:rPr>
              <a:t>长时间使用验证</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高水平的攻防测试</a:t>
            </a:r>
            <a:endParaRPr lang="en-US" altLang="zh-CN" dirty="0" smtClean="0">
              <a:latin typeface="微软雅黑" panose="020B0503020204020204" pitchFamily="34" charset="-122"/>
              <a:ea typeface="微软雅黑" panose="020B0503020204020204" pitchFamily="34" charset="-122"/>
            </a:endParaRPr>
          </a:p>
          <a:p>
            <a:pPr lvl="1">
              <a:lnSpc>
                <a:spcPct val="150000"/>
              </a:lnSpc>
            </a:pPr>
            <a:r>
              <a:rPr lang="zh-CN" altLang="en-US" dirty="0" smtClean="0">
                <a:latin typeface="微软雅黑" panose="020B0503020204020204" pitchFamily="34" charset="-122"/>
                <a:ea typeface="微软雅黑" panose="020B0503020204020204" pitchFamily="34" charset="-122"/>
              </a:rPr>
              <a:t>数据库密码</a:t>
            </a:r>
            <a:r>
              <a:rPr lang="en-US" altLang="zh-CN" dirty="0" smtClean="0">
                <a:latin typeface="微软雅黑" panose="020B0503020204020204" pitchFamily="34" charset="-122"/>
                <a:ea typeface="微软雅黑" panose="020B0503020204020204" pitchFamily="34" charset="-122"/>
              </a:rPr>
              <a:t>2</a:t>
            </a:r>
            <a:r>
              <a:rPr lang="zh-CN" altLang="en-US" dirty="0" smtClean="0">
                <a:latin typeface="微软雅黑" panose="020B0503020204020204" pitchFamily="34" charset="-122"/>
                <a:ea typeface="微软雅黑" panose="020B0503020204020204" pitchFamily="34" charset="-122"/>
              </a:rPr>
              <a:t>次</a:t>
            </a:r>
            <a:r>
              <a:rPr lang="en-US" altLang="zh-CN" dirty="0" smtClean="0">
                <a:latin typeface="微软雅黑" panose="020B0503020204020204" pitchFamily="34" charset="-122"/>
                <a:ea typeface="微软雅黑" panose="020B0503020204020204" pitchFamily="34" charset="-122"/>
              </a:rPr>
              <a:t>MD5</a:t>
            </a:r>
            <a:r>
              <a:rPr lang="zh-CN" altLang="en-US" dirty="0" smtClean="0">
                <a:latin typeface="微软雅黑" panose="020B0503020204020204" pitchFamily="34" charset="-122"/>
                <a:ea typeface="微软雅黑" panose="020B0503020204020204" pitchFamily="34" charset="-122"/>
              </a:rPr>
              <a:t>单向加密。</a:t>
            </a:r>
            <a:endParaRPr lang="en-US" altLang="zh-CN" dirty="0" smtClean="0">
              <a:latin typeface="微软雅黑" panose="020B0503020204020204" pitchFamily="34" charset="-122"/>
              <a:ea typeface="微软雅黑" panose="020B0503020204020204" pitchFamily="34" charset="-122"/>
            </a:endParaRPr>
          </a:p>
          <a:p>
            <a:pPr lvl="1">
              <a:lnSpc>
                <a:spcPct val="150000"/>
              </a:lnSpc>
            </a:pPr>
            <a:r>
              <a:rPr lang="zh-CN" altLang="en-US" dirty="0" smtClean="0">
                <a:latin typeface="微软雅黑" panose="020B0503020204020204" pitchFamily="34" charset="-122"/>
                <a:ea typeface="微软雅黑" panose="020B0503020204020204" pitchFamily="34" charset="-122"/>
              </a:rPr>
              <a:t>教师账号临时秘钥加密登录，防暴力破解。</a:t>
            </a:r>
            <a:endParaRPr lang="zh-CN" altLang="en-US" dirty="0" smtClean="0">
              <a:latin typeface="微软雅黑" panose="020B0503020204020204" pitchFamily="34" charset="-122"/>
              <a:ea typeface="微软雅黑" panose="020B0503020204020204" pitchFamily="34" charset="-122"/>
            </a:endParaRPr>
          </a:p>
          <a:p>
            <a:pPr lvl="1"/>
            <a:endParaRPr lang="en-US" altLang="zh-CN" dirty="0" smtClean="0"/>
          </a:p>
        </p:txBody>
      </p:sp>
      <p:sp>
        <p:nvSpPr>
          <p:cNvPr id="5"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平台：质量</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1" cstate="print"/>
          <a:srcRect/>
          <a:stretch>
            <a:fillRect/>
          </a:stretch>
        </p:blipFill>
        <p:spPr bwMode="auto">
          <a:xfrm>
            <a:off x="224088" y="1941094"/>
            <a:ext cx="5079066" cy="2901366"/>
          </a:xfrm>
          <a:prstGeom prst="rect">
            <a:avLst/>
          </a:prstGeom>
          <a:noFill/>
          <a:ln w="9525">
            <a:noFill/>
            <a:miter lim="800000"/>
            <a:headEnd/>
            <a:tailEnd/>
          </a:ln>
        </p:spPr>
      </p:pic>
      <p:sp>
        <p:nvSpPr>
          <p:cNvPr id="3" name="内容占位符 2"/>
          <p:cNvSpPr>
            <a:spLocks noGrp="1"/>
          </p:cNvSpPr>
          <p:nvPr>
            <p:ph idx="1"/>
          </p:nvPr>
        </p:nvSpPr>
        <p:spPr>
          <a:xfrm>
            <a:off x="484271" y="1112545"/>
            <a:ext cx="7886700" cy="3263504"/>
          </a:xfrm>
        </p:spPr>
        <p:txBody>
          <a:bodyPr>
            <a:normAutofit/>
          </a:bodyPr>
          <a:lstStyle/>
          <a:p>
            <a:pPr marL="342900" lvl="1" indent="-342900"/>
            <a:r>
              <a:rPr lang="zh-CN" altLang="en-US" sz="2100" b="1" dirty="0" smtClean="0">
                <a:latin typeface="微软雅黑" panose="020B0503020204020204" pitchFamily="34" charset="-122"/>
                <a:ea typeface="微软雅黑" panose="020B0503020204020204" pitchFamily="34" charset="-122"/>
              </a:rPr>
              <a:t>可维护性！</a:t>
            </a:r>
            <a:r>
              <a:rPr lang="zh-CN" altLang="en-US" sz="2100" dirty="0" smtClean="0">
                <a:latin typeface="微软雅黑" panose="020B0503020204020204" pitchFamily="34" charset="-122"/>
                <a:ea typeface="微软雅黑" panose="020B0503020204020204" pitchFamily="34" charset="-122"/>
              </a:rPr>
              <a:t>一键式安装</a:t>
            </a:r>
            <a:endParaRPr lang="zh-CN" altLang="en-US" sz="2100" dirty="0" smtClean="0">
              <a:latin typeface="微软雅黑" panose="020B0503020204020204" pitchFamily="34" charset="-122"/>
              <a:ea typeface="微软雅黑" panose="020B0503020204020204" pitchFamily="34" charset="-122"/>
            </a:endParaRPr>
          </a:p>
        </p:txBody>
      </p:sp>
      <p:sp>
        <p:nvSpPr>
          <p:cNvPr id="5" name="矩形 4"/>
          <p:cNvSpPr/>
          <p:nvPr/>
        </p:nvSpPr>
        <p:spPr>
          <a:xfrm>
            <a:off x="353469" y="2334126"/>
            <a:ext cx="4403015" cy="818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400"/>
            <a:endParaRPr lang="zh-CN" altLang="en-US" dirty="0">
              <a:solidFill>
                <a:prstClr val="white"/>
              </a:solidFill>
            </a:endParaRPr>
          </a:p>
        </p:txBody>
      </p:sp>
      <p:sp>
        <p:nvSpPr>
          <p:cNvPr id="9" name="矩形 8"/>
          <p:cNvSpPr/>
          <p:nvPr/>
        </p:nvSpPr>
        <p:spPr>
          <a:xfrm>
            <a:off x="395078" y="3549205"/>
            <a:ext cx="3599406" cy="4548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400"/>
            <a:endParaRPr lang="zh-CN" altLang="en-US" dirty="0">
              <a:solidFill>
                <a:prstClr val="white"/>
              </a:solidFill>
            </a:endParaRPr>
          </a:p>
        </p:txBody>
      </p:sp>
      <p:sp>
        <p:nvSpPr>
          <p:cNvPr id="10" name="TextBox 9"/>
          <p:cNvSpPr txBox="1"/>
          <p:nvPr/>
        </p:nvSpPr>
        <p:spPr>
          <a:xfrm>
            <a:off x="3995558" y="3546809"/>
            <a:ext cx="1125383" cy="466725"/>
          </a:xfrm>
          <a:prstGeom prst="rect">
            <a:avLst/>
          </a:prstGeom>
          <a:solidFill>
            <a:srgbClr val="C00000"/>
          </a:solidFill>
        </p:spPr>
        <p:txBody>
          <a:bodyPr wrap="square" lIns="68580" tIns="34290" rIns="68580" bIns="34290" rtlCol="0">
            <a:noAutofit/>
          </a:bodyPr>
          <a:lstStyle/>
          <a:p>
            <a:pPr defTabSz="914400"/>
            <a:r>
              <a:rPr lang="zh-CN" altLang="en-US" dirty="0" smtClean="0">
                <a:solidFill>
                  <a:schemeClr val="bg1"/>
                </a:solidFill>
                <a:latin typeface="微软雅黑" panose="020B0503020204020204" pitchFamily="34" charset="-122"/>
                <a:ea typeface="微软雅黑" panose="020B0503020204020204" pitchFamily="34" charset="-122"/>
              </a:rPr>
              <a:t>下载</a:t>
            </a:r>
            <a:r>
              <a:rPr lang="en-US" altLang="zh-CN" dirty="0" smtClean="0">
                <a:solidFill>
                  <a:schemeClr val="bg1"/>
                </a:solidFill>
                <a:latin typeface="微软雅黑" panose="020B0503020204020204" pitchFamily="34" charset="-122"/>
                <a:ea typeface="微软雅黑" panose="020B0503020204020204" pitchFamily="34" charset="-122"/>
              </a:rPr>
              <a:t>&amp;</a:t>
            </a:r>
            <a:r>
              <a:rPr lang="zh-CN" altLang="en-US" dirty="0" smtClean="0">
                <a:solidFill>
                  <a:schemeClr val="bg1"/>
                </a:solidFill>
                <a:latin typeface="微软雅黑" panose="020B0503020204020204" pitchFamily="34" charset="-122"/>
                <a:ea typeface="微软雅黑" panose="020B0503020204020204" pitchFamily="34" charset="-122"/>
              </a:rPr>
              <a:t>执行安装包</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5392153" y="2254227"/>
            <a:ext cx="3640013" cy="1858196"/>
          </a:xfrm>
          <a:prstGeom prst="rect">
            <a:avLst/>
          </a:prstGeom>
        </p:spPr>
        <p:txBody>
          <a:bodyPr wrap="square" lIns="91436" tIns="45718" rIns="91436" bIns="45718">
            <a:spAutoFit/>
          </a:bodyPr>
          <a:lstStyle/>
          <a:p>
            <a:pPr algn="just" defTabSz="914400"/>
            <a:r>
              <a:rPr lang="zh-CN" altLang="en-US" sz="2000" dirty="0" smtClean="0">
                <a:solidFill>
                  <a:prstClr val="black"/>
                </a:solidFill>
                <a:latin typeface="微软雅黑" panose="020B0503020204020204" pitchFamily="34" charset="-122"/>
                <a:ea typeface="微软雅黑" panose="020B0503020204020204" pitchFamily="34" charset="-122"/>
              </a:rPr>
              <a:t>安装在校园网或者局域网内，不用互联网在线模式，主要是考试的特殊性：</a:t>
            </a:r>
            <a:endParaRPr lang="en-US" altLang="zh-CN" sz="2000" dirty="0" smtClean="0">
              <a:solidFill>
                <a:prstClr val="black"/>
              </a:solidFill>
              <a:latin typeface="微软雅黑" panose="020B0503020204020204" pitchFamily="34" charset="-122"/>
              <a:ea typeface="微软雅黑" panose="020B0503020204020204" pitchFamily="34" charset="-122"/>
            </a:endParaRPr>
          </a:p>
          <a:p>
            <a:pPr marL="342900" indent="-342900" algn="just" defTabSz="914400">
              <a:buFont typeface="+mj-ea"/>
              <a:buAutoNum type="circleNumDbPlain"/>
            </a:pPr>
            <a:r>
              <a:rPr lang="zh-CN" altLang="en-US" dirty="0" smtClean="0">
                <a:solidFill>
                  <a:prstClr val="black"/>
                </a:solidFill>
                <a:latin typeface="微软雅黑" panose="020B0503020204020204" pitchFamily="34" charset="-122"/>
                <a:ea typeface="微软雅黑" panose="020B0503020204020204" pitchFamily="34" charset="-122"/>
              </a:rPr>
              <a:t>避免“引诱” 学生到互联网搜索答案！</a:t>
            </a:r>
            <a:endParaRPr lang="en-US" altLang="zh-CN" dirty="0" smtClean="0">
              <a:solidFill>
                <a:prstClr val="black"/>
              </a:solidFill>
              <a:latin typeface="微软雅黑" panose="020B0503020204020204" pitchFamily="34" charset="-122"/>
              <a:ea typeface="微软雅黑" panose="020B0503020204020204" pitchFamily="34" charset="-122"/>
            </a:endParaRPr>
          </a:p>
          <a:p>
            <a:pPr marL="342900" indent="-342900" algn="just" defTabSz="914400">
              <a:buFont typeface="+mj-ea"/>
              <a:buAutoNum type="circleNumDbPlain"/>
            </a:pPr>
            <a:r>
              <a:rPr lang="zh-CN" altLang="en-US" dirty="0" smtClean="0">
                <a:solidFill>
                  <a:prstClr val="black"/>
                </a:solidFill>
                <a:latin typeface="微软雅黑" panose="020B0503020204020204" pitchFamily="34" charset="-122"/>
                <a:ea typeface="微软雅黑" panose="020B0503020204020204" pitchFamily="34" charset="-122"/>
              </a:rPr>
              <a:t>考试期间的互联网访问没有保障</a:t>
            </a:r>
            <a:endParaRPr lang="en-US" altLang="zh-CN" dirty="0" smtClean="0">
              <a:solidFill>
                <a:prstClr val="black"/>
              </a:solidFill>
              <a:latin typeface="微软雅黑" panose="020B0503020204020204" pitchFamily="34" charset="-122"/>
              <a:ea typeface="微软雅黑" panose="020B0503020204020204" pitchFamily="34" charset="-122"/>
            </a:endParaRPr>
          </a:p>
          <a:p>
            <a:pPr marL="342900" indent="-342900" algn="just" defTabSz="914400">
              <a:buFont typeface="+mj-ea"/>
              <a:buAutoNum type="circleNumDbPlain"/>
            </a:pPr>
            <a:r>
              <a:rPr lang="zh-CN" altLang="en-US" dirty="0" smtClean="0">
                <a:solidFill>
                  <a:prstClr val="black"/>
                </a:solidFill>
                <a:latin typeface="微软雅黑" panose="020B0503020204020204" pitchFamily="34" charset="-122"/>
                <a:ea typeface="微软雅黑" panose="020B0503020204020204" pitchFamily="34" charset="-122"/>
              </a:rPr>
              <a:t>集中提交代码时，互联网出口带宽没有保障</a:t>
            </a:r>
            <a:endParaRPr lang="en-US" altLang="zh-CN" dirty="0" smtClean="0">
              <a:solidFill>
                <a:prstClr val="black"/>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3646572" y="1999749"/>
            <a:ext cx="1119562" cy="323850"/>
          </a:xfrm>
          <a:prstGeom prst="rect">
            <a:avLst/>
          </a:prstGeom>
          <a:solidFill>
            <a:srgbClr val="C00000"/>
          </a:solidFill>
          <a:ln>
            <a:solidFill>
              <a:srgbClr val="C00000"/>
            </a:solidFill>
          </a:ln>
        </p:spPr>
        <p:txBody>
          <a:bodyPr wrap="square" lIns="68580" tIns="34290" rIns="68580" bIns="34290" rtlCol="0" anchor="ctr">
            <a:noAutofit/>
          </a:bodyPr>
          <a:lstStyle/>
          <a:p>
            <a:pPr defTabSz="914400"/>
            <a:r>
              <a:rPr lang="zh-CN" altLang="en-US" sz="1200" dirty="0" smtClean="0">
                <a:solidFill>
                  <a:schemeClr val="bg1"/>
                </a:solidFill>
                <a:latin typeface="微软雅黑" panose="020B0503020204020204" pitchFamily="34" charset="-122"/>
                <a:ea typeface="微软雅黑" panose="020B0503020204020204" pitchFamily="34" charset="-122"/>
              </a:rPr>
              <a:t>安装</a:t>
            </a:r>
            <a:r>
              <a:rPr lang="en-US" altLang="zh-CN" sz="1200" dirty="0" smtClean="0">
                <a:solidFill>
                  <a:schemeClr val="bg1"/>
                </a:solidFill>
                <a:latin typeface="微软雅黑" panose="020B0503020204020204" pitchFamily="34" charset="-122"/>
                <a:ea typeface="微软雅黑" panose="020B0503020204020204" pitchFamily="34" charset="-122"/>
              </a:rPr>
              <a:t>Linux</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4"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平台：质量</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1" cstate="print"/>
          <a:srcRect/>
          <a:stretch>
            <a:fillRect/>
          </a:stretch>
        </p:blipFill>
        <p:spPr bwMode="auto">
          <a:xfrm>
            <a:off x="5953" y="1742743"/>
            <a:ext cx="7499747" cy="3391232"/>
          </a:xfrm>
          <a:prstGeom prst="rect">
            <a:avLst/>
          </a:prstGeom>
          <a:noFill/>
          <a:ln w="9525">
            <a:noFill/>
            <a:miter lim="800000"/>
            <a:headEnd/>
            <a:tailEnd/>
          </a:ln>
        </p:spPr>
      </p:pic>
      <p:sp>
        <p:nvSpPr>
          <p:cNvPr id="3" name="内容占位符 2"/>
          <p:cNvSpPr>
            <a:spLocks noGrp="1"/>
          </p:cNvSpPr>
          <p:nvPr>
            <p:ph idx="1"/>
          </p:nvPr>
        </p:nvSpPr>
        <p:spPr>
          <a:xfrm>
            <a:off x="235619" y="1016293"/>
            <a:ext cx="7886700" cy="3263504"/>
          </a:xfrm>
        </p:spPr>
        <p:txBody>
          <a:bodyPr/>
          <a:lstStyle/>
          <a:p>
            <a:pPr marL="342900" lvl="1" indent="-342900"/>
            <a:r>
              <a:rPr lang="zh-CN" altLang="en-US" sz="2100" b="1" dirty="0" smtClean="0">
                <a:latin typeface="微软雅黑" panose="020B0503020204020204" pitchFamily="34" charset="-122"/>
                <a:ea typeface="微软雅黑" panose="020B0503020204020204" pitchFamily="34" charset="-122"/>
              </a:rPr>
              <a:t>可维护性！</a:t>
            </a:r>
            <a:r>
              <a:rPr lang="zh-CN" altLang="en-US" sz="2100" dirty="0" smtClean="0">
                <a:latin typeface="微软雅黑" panose="020B0503020204020204" pitchFamily="34" charset="-122"/>
                <a:ea typeface="微软雅黑" panose="020B0503020204020204" pitchFamily="34" charset="-122"/>
              </a:rPr>
              <a:t>数据的可靠性</a:t>
            </a:r>
            <a:endParaRPr lang="en-US" altLang="zh-CN" sz="2100" dirty="0" smtClean="0">
              <a:latin typeface="微软雅黑" panose="020B0503020204020204" pitchFamily="34" charset="-122"/>
              <a:ea typeface="微软雅黑" panose="020B0503020204020204" pitchFamily="34" charset="-122"/>
            </a:endParaRPr>
          </a:p>
          <a:p>
            <a:pPr lvl="1"/>
            <a:endParaRPr lang="en-US" altLang="zh-CN" sz="2200" dirty="0" smtClean="0">
              <a:latin typeface="微软雅黑" panose="020B0503020204020204" pitchFamily="34" charset="-122"/>
              <a:ea typeface="微软雅黑" panose="020B0503020204020204" pitchFamily="34" charset="-122"/>
            </a:endParaRPr>
          </a:p>
        </p:txBody>
      </p:sp>
      <p:sp>
        <p:nvSpPr>
          <p:cNvPr id="12" name="矩形 11"/>
          <p:cNvSpPr/>
          <p:nvPr/>
        </p:nvSpPr>
        <p:spPr>
          <a:xfrm>
            <a:off x="866752" y="2447158"/>
            <a:ext cx="2562248" cy="5913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latin typeface="楷体" panose="02010609060101010101" pitchFamily="49" charset="-122"/>
              <a:ea typeface="楷体" panose="02010609060101010101" pitchFamily="49" charset="-122"/>
            </a:endParaRPr>
          </a:p>
        </p:txBody>
      </p:sp>
      <p:sp>
        <p:nvSpPr>
          <p:cNvPr id="13" name="TextBox 12"/>
          <p:cNvSpPr txBox="1"/>
          <p:nvPr/>
        </p:nvSpPr>
        <p:spPr>
          <a:xfrm>
            <a:off x="3419478" y="2440804"/>
            <a:ext cx="1428760" cy="607196"/>
          </a:xfrm>
          <a:prstGeom prst="rect">
            <a:avLst/>
          </a:prstGeom>
          <a:solidFill>
            <a:srgbClr val="C00000"/>
          </a:solidFill>
        </p:spPr>
        <p:txBody>
          <a:bodyPr wrap="square" lIns="91436" tIns="45718" rIns="91436" bIns="45718" rtlCol="0">
            <a:noAutofit/>
          </a:bodyPr>
          <a:lstStyle/>
          <a:p>
            <a:pPr defTabSz="914400"/>
            <a:r>
              <a:rPr lang="zh-CN" altLang="en-US" dirty="0" smtClean="0">
                <a:solidFill>
                  <a:schemeClr val="bg1"/>
                </a:solidFill>
                <a:latin typeface="微软雅黑" panose="020B0503020204020204" pitchFamily="34" charset="-122"/>
                <a:ea typeface="微软雅黑" panose="020B0503020204020204" pitchFamily="34" charset="-122"/>
              </a:rPr>
              <a:t>通过浏览器备份数据</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866752" y="3551659"/>
            <a:ext cx="2857523" cy="15918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latin typeface="楷体" panose="02010609060101010101" pitchFamily="49" charset="-122"/>
              <a:ea typeface="楷体" panose="02010609060101010101" pitchFamily="49" charset="-122"/>
            </a:endParaRPr>
          </a:p>
        </p:txBody>
      </p:sp>
      <p:sp>
        <p:nvSpPr>
          <p:cNvPr id="15" name="TextBox 14"/>
          <p:cNvSpPr txBox="1"/>
          <p:nvPr/>
        </p:nvSpPr>
        <p:spPr>
          <a:xfrm>
            <a:off x="3571879" y="3533776"/>
            <a:ext cx="1304921" cy="990600"/>
          </a:xfrm>
          <a:prstGeom prst="rect">
            <a:avLst/>
          </a:prstGeom>
          <a:solidFill>
            <a:srgbClr val="C00000"/>
          </a:solidFill>
        </p:spPr>
        <p:txBody>
          <a:bodyPr wrap="square" lIns="91436" tIns="45718" rIns="91436" bIns="45718" rtlCol="0">
            <a:noAutofit/>
          </a:bodyPr>
          <a:lstStyle/>
          <a:p>
            <a:pPr defTabSz="914400"/>
            <a:r>
              <a:rPr lang="zh-CN" altLang="en-US" dirty="0" smtClean="0">
                <a:solidFill>
                  <a:schemeClr val="bg1"/>
                </a:solidFill>
                <a:latin typeface="微软雅黑" panose="020B0503020204020204" pitchFamily="34" charset="-122"/>
                <a:ea typeface="微软雅黑" panose="020B0503020204020204" pitchFamily="34" charset="-122"/>
              </a:rPr>
              <a:t>自定义自动快照策略，保障数据可靠性</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3075" name="Picture 3"/>
          <p:cNvPicPr>
            <a:picLocks noChangeAspect="1" noChangeArrowheads="1"/>
          </p:cNvPicPr>
          <p:nvPr/>
        </p:nvPicPr>
        <p:blipFill>
          <a:blip r:embed="rId2" cstate="print"/>
          <a:srcRect/>
          <a:stretch>
            <a:fillRect/>
          </a:stretch>
        </p:blipFill>
        <p:spPr bwMode="auto">
          <a:xfrm>
            <a:off x="5929323" y="1017973"/>
            <a:ext cx="3571900" cy="1733882"/>
          </a:xfrm>
          <a:prstGeom prst="rect">
            <a:avLst/>
          </a:prstGeom>
          <a:noFill/>
          <a:ln w="9525">
            <a:noFill/>
            <a:miter lim="800000"/>
            <a:headEnd/>
            <a:tailEnd/>
          </a:ln>
          <a:effectLst/>
        </p:spPr>
      </p:pic>
      <p:sp>
        <p:nvSpPr>
          <p:cNvPr id="17" name="矩形 16"/>
          <p:cNvSpPr/>
          <p:nvPr/>
        </p:nvSpPr>
        <p:spPr>
          <a:xfrm>
            <a:off x="7143769" y="1285867"/>
            <a:ext cx="500066" cy="160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endParaRPr>
          </a:p>
        </p:txBody>
      </p:sp>
      <p:sp>
        <p:nvSpPr>
          <p:cNvPr id="16"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平台：质量</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ox(in)">
                                      <p:cBhvr>
                                        <p:cTn id="7" dur="500"/>
                                        <p:tgtEl>
                                          <p:spTgt spid="307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ox(i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63955" y="968166"/>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可维护性！</a:t>
            </a:r>
            <a:r>
              <a:rPr lang="zh-CN" altLang="en-US" dirty="0" smtClean="0">
                <a:latin typeface="微软雅黑" panose="020B0503020204020204" pitchFamily="34" charset="-122"/>
                <a:ea typeface="微软雅黑" panose="020B0503020204020204" pitchFamily="34" charset="-122"/>
              </a:rPr>
              <a:t>系统升级的便捷性</a:t>
            </a:r>
            <a:endParaRPr lang="en-US" altLang="zh-CN" dirty="0" smtClean="0">
              <a:latin typeface="微软雅黑" panose="020B0503020204020204" pitchFamily="34" charset="-122"/>
              <a:ea typeface="微软雅黑" panose="020B0503020204020204" pitchFamily="34" charset="-122"/>
            </a:endParaRPr>
          </a:p>
          <a:p>
            <a:pPr lvl="1"/>
            <a:r>
              <a:rPr lang="zh-CN" altLang="en-US" dirty="0" smtClean="0">
                <a:latin typeface="微软雅黑" panose="020B0503020204020204" pitchFamily="34" charset="-122"/>
                <a:ea typeface="微软雅黑" panose="020B0503020204020204" pitchFamily="34" charset="-122"/>
              </a:rPr>
              <a:t>平均</a:t>
            </a:r>
            <a:r>
              <a:rPr lang="en-US" altLang="zh-CN" dirty="0" smtClean="0">
                <a:latin typeface="微软雅黑" panose="020B0503020204020204" pitchFamily="34" charset="-122"/>
                <a:ea typeface="微软雅黑" panose="020B0503020204020204" pitchFamily="34" charset="-122"/>
              </a:rPr>
              <a:t>1</a:t>
            </a:r>
            <a:r>
              <a:rPr lang="zh-CN" altLang="en-US" dirty="0" smtClean="0">
                <a:latin typeface="微软雅黑" panose="020B0503020204020204" pitchFamily="34" charset="-122"/>
                <a:ea typeface="微软雅黑" panose="020B0503020204020204" pitchFamily="34" charset="-122"/>
              </a:rPr>
              <a:t>到</a:t>
            </a:r>
            <a:r>
              <a:rPr lang="en-US" altLang="zh-CN" dirty="0" smtClean="0">
                <a:latin typeface="微软雅黑" panose="020B0503020204020204" pitchFamily="34" charset="-122"/>
                <a:ea typeface="微软雅黑" panose="020B0503020204020204" pitchFamily="34" charset="-122"/>
              </a:rPr>
              <a:t>1</a:t>
            </a:r>
            <a:r>
              <a:rPr lang="zh-CN" altLang="en-US" dirty="0" smtClean="0">
                <a:latin typeface="微软雅黑" panose="020B0503020204020204" pitchFamily="34" charset="-122"/>
                <a:ea typeface="微软雅黑" panose="020B0503020204020204" pitchFamily="34" charset="-122"/>
              </a:rPr>
              <a:t>个半月一个升级版（</a:t>
            </a:r>
            <a:r>
              <a:rPr lang="en-US" altLang="zh-CN" dirty="0" smtClean="0">
                <a:latin typeface="微软雅黑" panose="020B0503020204020204" pitchFamily="34" charset="-122"/>
                <a:ea typeface="微软雅黑" panose="020B0503020204020204" pitchFamily="34" charset="-122"/>
              </a:rPr>
              <a:t> http://educg.net/download.html </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p:txBody>
      </p:sp>
      <p:pic>
        <p:nvPicPr>
          <p:cNvPr id="1027" name="Picture 3"/>
          <p:cNvPicPr>
            <a:picLocks noChangeAspect="1" noChangeArrowheads="1"/>
          </p:cNvPicPr>
          <p:nvPr/>
        </p:nvPicPr>
        <p:blipFill>
          <a:blip r:embed="rId1" cstate="print"/>
          <a:srcRect/>
          <a:stretch>
            <a:fillRect/>
          </a:stretch>
        </p:blipFill>
        <p:spPr bwMode="auto">
          <a:xfrm>
            <a:off x="2712244" y="3090751"/>
            <a:ext cx="6174581" cy="2052749"/>
          </a:xfrm>
          <a:prstGeom prst="rect">
            <a:avLst/>
          </a:prstGeom>
          <a:noFill/>
          <a:ln w="9525">
            <a:noFill/>
            <a:miter lim="800000"/>
            <a:headEnd/>
            <a:tailEnd/>
          </a:ln>
        </p:spPr>
      </p:pic>
      <p:pic>
        <p:nvPicPr>
          <p:cNvPr id="206850" name="Picture 2"/>
          <p:cNvPicPr>
            <a:picLocks noChangeAspect="1" noChangeArrowheads="1"/>
          </p:cNvPicPr>
          <p:nvPr/>
        </p:nvPicPr>
        <p:blipFill>
          <a:blip r:embed="rId2" cstate="print"/>
          <a:srcRect/>
          <a:stretch>
            <a:fillRect/>
          </a:stretch>
        </p:blipFill>
        <p:spPr bwMode="auto">
          <a:xfrm>
            <a:off x="0" y="1708485"/>
            <a:ext cx="4053188" cy="1913522"/>
          </a:xfrm>
          <a:prstGeom prst="rect">
            <a:avLst/>
          </a:prstGeom>
          <a:noFill/>
          <a:ln w="9525">
            <a:noFill/>
            <a:miter lim="800000"/>
            <a:headEnd/>
            <a:tailEnd/>
          </a:ln>
        </p:spPr>
      </p:pic>
      <p:sp>
        <p:nvSpPr>
          <p:cNvPr id="14" name="虚尾箭头 13"/>
          <p:cNvSpPr/>
          <p:nvPr/>
        </p:nvSpPr>
        <p:spPr>
          <a:xfrm rot="1737080">
            <a:off x="2887106" y="2904481"/>
            <a:ext cx="785818" cy="321471"/>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endParaRPr>
          </a:p>
        </p:txBody>
      </p:sp>
      <p:sp>
        <p:nvSpPr>
          <p:cNvPr id="8"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平台：质量</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953"/>
            <a:ext cx="8229600" cy="857250"/>
          </a:xfrm>
        </p:spPr>
        <p:txBody>
          <a:bodyPr>
            <a:normAutofit/>
          </a:bodyPr>
          <a:lstStyle/>
          <a:p>
            <a:pPr algn="ctr"/>
            <a:r>
              <a:rPr lang="en-US" altLang="zh-CN" sz="2700" b="1" dirty="0" err="1"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CourseGrading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发展史</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8" name="内容占位符 7"/>
          <p:cNvSpPr>
            <a:spLocks noGrp="1"/>
          </p:cNvSpPr>
          <p:nvPr>
            <p:ph idx="1"/>
          </p:nvPr>
        </p:nvSpPr>
        <p:spPr>
          <a:xfrm>
            <a:off x="1839806" y="1836230"/>
            <a:ext cx="2107941" cy="2832962"/>
          </a:xfrm>
        </p:spPr>
        <p:txBody>
          <a:bodyPr>
            <a:normAutofit/>
          </a:bodyPr>
          <a:lstStyle/>
          <a:p>
            <a:pPr algn="just"/>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CG</a:t>
            </a: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成功研发，经受大并发测试</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内部使用，持续完善</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a:p>
            <a:pPr lvl="1" algn="just"/>
            <a:endParaRPr lang="en-US" altLang="zh-CN" sz="2100"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p:cNvSpPr txBox="1">
            <a:spLocks noChangeArrowheads="1"/>
          </p:cNvSpPr>
          <p:nvPr/>
        </p:nvSpPr>
        <p:spPr bwMode="auto">
          <a:xfrm>
            <a:off x="1483297" y="1113593"/>
            <a:ext cx="806631" cy="461665"/>
          </a:xfrm>
          <a:prstGeom prst="rect">
            <a:avLst/>
          </a:prstGeom>
          <a:noFill/>
          <a:ln w="9525">
            <a:noFill/>
            <a:miter lim="800000"/>
          </a:ln>
        </p:spPr>
        <p:txBody>
          <a:bodyPr wrap="none" lIns="91430" tIns="45715" rIns="91430" bIns="45715">
            <a:spAutoFit/>
          </a:bodyPr>
          <a:lstStyle/>
          <a:p>
            <a:pPr algn="ctr" defTabSz="914400">
              <a:defRPr/>
            </a:pPr>
            <a:r>
              <a:rPr lang="en-US" altLang="zh-CN" sz="2400" b="1" dirty="0" smtClean="0">
                <a:solidFill>
                  <a:prstClr val="black"/>
                </a:solidFill>
                <a:latin typeface="黑体" panose="02010609060101010101" pitchFamily="49" charset="-122"/>
                <a:ea typeface="黑体" panose="02010609060101010101" pitchFamily="49" charset="-122"/>
              </a:rPr>
              <a:t>2003</a:t>
            </a:r>
            <a:endParaRPr lang="zh-CN" altLang="en-US" sz="2400" b="1" dirty="0">
              <a:solidFill>
                <a:prstClr val="black"/>
              </a:solidFill>
              <a:latin typeface="黑体" panose="02010609060101010101" pitchFamily="49" charset="-122"/>
              <a:ea typeface="黑体" panose="02010609060101010101" pitchFamily="49" charset="-122"/>
            </a:endParaRPr>
          </a:p>
        </p:txBody>
      </p:sp>
      <p:sp>
        <p:nvSpPr>
          <p:cNvPr id="11" name="TextBox 13"/>
          <p:cNvSpPr txBox="1">
            <a:spLocks noChangeArrowheads="1"/>
          </p:cNvSpPr>
          <p:nvPr/>
        </p:nvSpPr>
        <p:spPr bwMode="auto">
          <a:xfrm>
            <a:off x="3561922" y="1113593"/>
            <a:ext cx="806631" cy="461665"/>
          </a:xfrm>
          <a:prstGeom prst="rect">
            <a:avLst/>
          </a:prstGeom>
          <a:noFill/>
          <a:ln w="9525">
            <a:noFill/>
            <a:miter lim="800000"/>
          </a:ln>
        </p:spPr>
        <p:txBody>
          <a:bodyPr wrap="none" lIns="91430" tIns="45715" rIns="91430" bIns="45715">
            <a:spAutoFit/>
          </a:bodyPr>
          <a:lstStyle/>
          <a:p>
            <a:pPr algn="ctr" defTabSz="914400">
              <a:defRPr/>
            </a:pPr>
            <a:r>
              <a:rPr lang="en-US" altLang="zh-CN" sz="2400" b="1" dirty="0" smtClean="0">
                <a:solidFill>
                  <a:prstClr val="black"/>
                </a:solidFill>
                <a:latin typeface="黑体" panose="02010609060101010101" pitchFamily="49" charset="-122"/>
                <a:ea typeface="黑体" panose="02010609060101010101" pitchFamily="49" charset="-122"/>
              </a:rPr>
              <a:t>2009</a:t>
            </a:r>
            <a:endParaRPr lang="zh-CN" altLang="en-US" sz="2400" b="1" dirty="0">
              <a:solidFill>
                <a:prstClr val="black"/>
              </a:solidFill>
              <a:latin typeface="黑体" panose="02010609060101010101" pitchFamily="49" charset="-122"/>
              <a:ea typeface="黑体" panose="02010609060101010101" pitchFamily="49" charset="-122"/>
            </a:endParaRPr>
          </a:p>
        </p:txBody>
      </p:sp>
      <p:cxnSp>
        <p:nvCxnSpPr>
          <p:cNvPr id="13" name="直接连接符 12"/>
          <p:cNvCxnSpPr/>
          <p:nvPr/>
        </p:nvCxnSpPr>
        <p:spPr bwMode="auto">
          <a:xfrm>
            <a:off x="6419576" y="1707654"/>
            <a:ext cx="2430000" cy="0"/>
          </a:xfrm>
          <a:prstGeom prst="line">
            <a:avLst/>
          </a:prstGeom>
          <a:ln w="76200">
            <a:solidFill>
              <a:srgbClr val="00B0F0"/>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22" name="直接连接符 21"/>
          <p:cNvCxnSpPr/>
          <p:nvPr/>
        </p:nvCxnSpPr>
        <p:spPr bwMode="auto">
          <a:xfrm>
            <a:off x="1848272" y="1707654"/>
            <a:ext cx="2088232" cy="0"/>
          </a:xfrm>
          <a:prstGeom prst="line">
            <a:avLst/>
          </a:prstGeom>
          <a:ln w="7620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27" name="直接连接符 26"/>
          <p:cNvCxnSpPr/>
          <p:nvPr/>
        </p:nvCxnSpPr>
        <p:spPr bwMode="auto">
          <a:xfrm>
            <a:off x="0" y="1696915"/>
            <a:ext cx="1848272" cy="10739"/>
          </a:xfrm>
          <a:prstGeom prst="line">
            <a:avLst/>
          </a:prstGeom>
          <a:ln w="76200">
            <a:solidFill>
              <a:schemeClr val="bg1">
                <a:lumMod val="50000"/>
              </a:schemeClr>
            </a:solidFill>
          </a:ln>
        </p:spPr>
        <p:style>
          <a:lnRef idx="3">
            <a:schemeClr val="accent6"/>
          </a:lnRef>
          <a:fillRef idx="0">
            <a:schemeClr val="accent6"/>
          </a:fillRef>
          <a:effectRef idx="2">
            <a:schemeClr val="accent6"/>
          </a:effectRef>
          <a:fontRef idx="minor">
            <a:schemeClr val="tx1"/>
          </a:fontRef>
        </p:style>
      </p:cxnSp>
      <p:cxnSp>
        <p:nvCxnSpPr>
          <p:cNvPr id="18" name="直接连接符 17"/>
          <p:cNvCxnSpPr/>
          <p:nvPr/>
        </p:nvCxnSpPr>
        <p:spPr bwMode="auto">
          <a:xfrm>
            <a:off x="1848271" y="1491631"/>
            <a:ext cx="0" cy="21602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bwMode="auto">
          <a:xfrm>
            <a:off x="3936503" y="1491630"/>
            <a:ext cx="0" cy="21602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936503" y="1707654"/>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6384775" y="1707654"/>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2" name="内容占位符 2"/>
          <p:cNvSpPr txBox="1"/>
          <p:nvPr/>
        </p:nvSpPr>
        <p:spPr>
          <a:xfrm>
            <a:off x="6383216" y="1815667"/>
            <a:ext cx="2541844" cy="3327833"/>
          </a:xfrm>
          <a:prstGeom prst="rect">
            <a:avLst/>
          </a:prstGeom>
        </p:spPr>
        <p:txBody>
          <a:bodyPr vert="horz" lIns="91430" tIns="45715" rIns="91430" bIns="45715" rtlCol="0">
            <a:normAutofit/>
          </a:bodyPr>
          <a:lstStyle/>
          <a:p>
            <a:pPr marL="342900" indent="-342900" algn="just" defTabSz="914400">
              <a:spcBef>
                <a:spcPct val="20000"/>
              </a:spcBef>
              <a:buFont typeface="Arial" panose="020B0604020202020204" pitchFamily="34" charset="0"/>
              <a:buChar char="•"/>
              <a:defRPr/>
            </a:pPr>
            <a:r>
              <a:rPr lang="zh-CN" altLang="en-US" sz="2100" dirty="0" smtClean="0">
                <a:solidFill>
                  <a:prstClr val="black"/>
                </a:solidFill>
                <a:latin typeface="微软雅黑" panose="020B0503020204020204" pitchFamily="34" charset="-122"/>
                <a:ea typeface="微软雅黑" panose="020B0503020204020204" pitchFamily="34" charset="-122"/>
              </a:rPr>
              <a:t>迁移到阿里云（</a:t>
            </a:r>
            <a:r>
              <a:rPr lang="en-US" altLang="zh-CN" sz="2100" dirty="0" smtClean="0">
                <a:solidFill>
                  <a:prstClr val="black"/>
                </a:solidFill>
                <a:latin typeface="微软雅黑" panose="020B0503020204020204" pitchFamily="34" charset="-122"/>
                <a:ea typeface="微软雅黑" panose="020B0503020204020204" pitchFamily="34" charset="-122"/>
              </a:rPr>
              <a:t>educg.net</a:t>
            </a:r>
            <a:r>
              <a:rPr lang="zh-CN" altLang="en-US" sz="2100" dirty="0" smtClean="0">
                <a:solidFill>
                  <a:prstClr val="black"/>
                </a:solidFill>
                <a:latin typeface="微软雅黑" panose="020B0503020204020204" pitchFamily="34" charset="-122"/>
                <a:ea typeface="微软雅黑" panose="020B0503020204020204" pitchFamily="34" charset="-122"/>
              </a:rPr>
              <a:t>）</a:t>
            </a:r>
            <a:endParaRPr lang="en-US" altLang="zh-CN" sz="2100" dirty="0" smtClean="0">
              <a:solidFill>
                <a:prstClr val="black"/>
              </a:solidFill>
              <a:latin typeface="微软雅黑" panose="020B0503020204020204" pitchFamily="34" charset="-122"/>
              <a:ea typeface="微软雅黑" panose="020B0503020204020204" pitchFamily="34" charset="-122"/>
            </a:endParaRPr>
          </a:p>
          <a:p>
            <a:pPr marL="342900" indent="-342900" algn="just" defTabSz="914400">
              <a:spcBef>
                <a:spcPct val="20000"/>
              </a:spcBef>
              <a:buFont typeface="Arial" panose="020B0604020202020204" pitchFamily="34" charset="0"/>
              <a:buChar char="•"/>
              <a:defRPr/>
            </a:pPr>
            <a:r>
              <a:rPr lang="zh-CN" altLang="en-US" sz="2100" dirty="0" smtClean="0">
                <a:solidFill>
                  <a:prstClr val="black"/>
                </a:solidFill>
                <a:latin typeface="微软雅黑" panose="020B0503020204020204" pitchFamily="34" charset="-122"/>
                <a:ea typeface="微软雅黑" panose="020B0503020204020204" pitchFamily="34" charset="-122"/>
              </a:rPr>
              <a:t>商业化维持系统的长远发展</a:t>
            </a:r>
            <a:endParaRPr lang="en-US" altLang="zh-CN" sz="2100" dirty="0" smtClean="0">
              <a:solidFill>
                <a:prstClr val="black"/>
              </a:solidFill>
              <a:latin typeface="微软雅黑" panose="020B0503020204020204" pitchFamily="34" charset="-122"/>
              <a:ea typeface="微软雅黑" panose="020B0503020204020204" pitchFamily="34" charset="-122"/>
            </a:endParaRPr>
          </a:p>
          <a:p>
            <a:pPr marL="342900" indent="-342900" algn="just" defTabSz="914400">
              <a:spcBef>
                <a:spcPct val="20000"/>
              </a:spcBef>
              <a:buFont typeface="Arial" panose="020B0604020202020204" pitchFamily="34" charset="0"/>
              <a:buChar char="•"/>
              <a:defRPr/>
            </a:pPr>
            <a:r>
              <a:rPr lang="zh-CN" altLang="en-US" sz="2100" dirty="0" smtClean="0">
                <a:solidFill>
                  <a:prstClr val="black"/>
                </a:solidFill>
                <a:latin typeface="微软雅黑" panose="020B0503020204020204" pitchFamily="34" charset="-122"/>
                <a:ea typeface="微软雅黑" panose="020B0503020204020204" pitchFamily="34" charset="-122"/>
              </a:rPr>
              <a:t>版本快速迭代，大概每</a:t>
            </a:r>
            <a:r>
              <a:rPr lang="en-US" altLang="zh-CN" sz="2100" dirty="0" smtClean="0">
                <a:solidFill>
                  <a:prstClr val="black"/>
                </a:solidFill>
                <a:latin typeface="微软雅黑" panose="020B0503020204020204" pitchFamily="34" charset="-122"/>
                <a:ea typeface="微软雅黑" panose="020B0503020204020204" pitchFamily="34" charset="-122"/>
              </a:rPr>
              <a:t>1</a:t>
            </a:r>
            <a:r>
              <a:rPr lang="zh-CN" altLang="en-US" sz="2100" dirty="0" smtClean="0">
                <a:solidFill>
                  <a:prstClr val="black"/>
                </a:solidFill>
                <a:latin typeface="微软雅黑" panose="020B0503020204020204" pitchFamily="34" charset="-122"/>
                <a:ea typeface="微软雅黑" panose="020B0503020204020204" pitchFamily="34" charset="-122"/>
              </a:rPr>
              <a:t>个半月升级一次</a:t>
            </a:r>
            <a:endParaRPr lang="en-US" altLang="zh-CN" sz="2100" dirty="0" smtClean="0">
              <a:solidFill>
                <a:prstClr val="black"/>
              </a:solidFill>
              <a:latin typeface="微软雅黑" panose="020B0503020204020204" pitchFamily="34" charset="-122"/>
              <a:ea typeface="微软雅黑" panose="020B0503020204020204" pitchFamily="34" charset="-122"/>
            </a:endParaRPr>
          </a:p>
          <a:p>
            <a:pPr marL="342900" indent="-342900" algn="just" defTabSz="914400">
              <a:spcBef>
                <a:spcPct val="20000"/>
              </a:spcBef>
              <a:buFont typeface="Arial" panose="020B0604020202020204" pitchFamily="34" charset="0"/>
              <a:buChar char="•"/>
              <a:defRPr/>
            </a:pPr>
            <a:r>
              <a:rPr lang="en-US" altLang="zh-CN" sz="2100" b="1" dirty="0" smtClean="0">
                <a:solidFill>
                  <a:srgbClr val="C00000"/>
                </a:solidFill>
                <a:latin typeface="微软雅黑" panose="020B0503020204020204" pitchFamily="34" charset="-122"/>
                <a:ea typeface="微软雅黑" panose="020B0503020204020204" pitchFamily="34" charset="-122"/>
              </a:rPr>
              <a:t>→</a:t>
            </a:r>
            <a:r>
              <a:rPr lang="zh-CN" altLang="en-US" sz="2100" b="1" dirty="0" smtClean="0">
                <a:solidFill>
                  <a:srgbClr val="C00000"/>
                </a:solidFill>
                <a:latin typeface="微软雅黑" panose="020B0503020204020204" pitchFamily="34" charset="-122"/>
                <a:ea typeface="微软雅黑" panose="020B0503020204020204" pitchFamily="34" charset="-122"/>
              </a:rPr>
              <a:t>计算机类课程一体化支撑平台</a:t>
            </a:r>
            <a:endParaRPr lang="zh-CN" altLang="en-US" sz="2100" b="1" dirty="0">
              <a:solidFill>
                <a:srgbClr val="C00000"/>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bwMode="auto">
          <a:xfrm>
            <a:off x="3936504" y="1707654"/>
            <a:ext cx="2483768"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3" name="直接连接符 22"/>
          <p:cNvCxnSpPr/>
          <p:nvPr/>
        </p:nvCxnSpPr>
        <p:spPr bwMode="auto">
          <a:xfrm>
            <a:off x="6384775" y="1491630"/>
            <a:ext cx="0" cy="216024"/>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13"/>
          <p:cNvSpPr txBox="1">
            <a:spLocks noChangeArrowheads="1"/>
          </p:cNvSpPr>
          <p:nvPr/>
        </p:nvSpPr>
        <p:spPr bwMode="auto">
          <a:xfrm>
            <a:off x="5950891" y="1113593"/>
            <a:ext cx="962102" cy="461655"/>
          </a:xfrm>
          <a:prstGeom prst="rect">
            <a:avLst/>
          </a:prstGeom>
          <a:noFill/>
          <a:ln w="9525">
            <a:noFill/>
            <a:miter lim="800000"/>
          </a:ln>
        </p:spPr>
        <p:txBody>
          <a:bodyPr wrap="none" lIns="91430" tIns="45715" rIns="91430" bIns="45715">
            <a:spAutoFit/>
          </a:bodyPr>
          <a:lstStyle/>
          <a:p>
            <a:pPr algn="ctr" defTabSz="914400">
              <a:defRPr/>
            </a:pPr>
            <a:r>
              <a:rPr lang="en-US" altLang="zh-CN" sz="2400" b="1" dirty="0" smtClean="0">
                <a:solidFill>
                  <a:prstClr val="black"/>
                </a:solidFill>
                <a:latin typeface="黑体" panose="02010609060101010101" pitchFamily="49" charset="-122"/>
                <a:ea typeface="黑体" panose="02010609060101010101" pitchFamily="49" charset="-122"/>
              </a:rPr>
              <a:t>2015</a:t>
            </a:r>
            <a:r>
              <a:rPr lang="zh-CN" altLang="en-US" sz="2400" b="1" dirty="0" smtClean="0">
                <a:solidFill>
                  <a:prstClr val="black"/>
                </a:solidFill>
                <a:latin typeface="黑体" panose="02010609060101010101" pitchFamily="49" charset="-122"/>
                <a:ea typeface="黑体" panose="02010609060101010101" pitchFamily="49" charset="-122"/>
              </a:rPr>
              <a:t> </a:t>
            </a:r>
            <a:endParaRPr lang="zh-CN" altLang="en-US" sz="2400" b="1" dirty="0">
              <a:solidFill>
                <a:prstClr val="black"/>
              </a:solidFill>
              <a:latin typeface="黑体" panose="02010609060101010101" pitchFamily="49" charset="-122"/>
              <a:ea typeface="黑体" panose="02010609060101010101" pitchFamily="49" charset="-122"/>
            </a:endParaRPr>
          </a:p>
        </p:txBody>
      </p:sp>
      <p:sp>
        <p:nvSpPr>
          <p:cNvPr id="28" name="内容占位符 7"/>
          <p:cNvSpPr txBox="1"/>
          <p:nvPr/>
        </p:nvSpPr>
        <p:spPr>
          <a:xfrm>
            <a:off x="3936504" y="1815666"/>
            <a:ext cx="2448272" cy="3186354"/>
          </a:xfrm>
          <a:prstGeom prst="rect">
            <a:avLst/>
          </a:prstGeom>
        </p:spPr>
        <p:txBody>
          <a:bodyPr vert="horz" lIns="91430" tIns="45715" rIns="91430" bIns="45715" rtlCol="0">
            <a:normAutofit/>
          </a:bodyPr>
          <a:lstStyle/>
          <a:p>
            <a:pPr marL="342900" indent="-342900" algn="just" defTabSz="914400">
              <a:spcBef>
                <a:spcPct val="20000"/>
              </a:spcBef>
              <a:buFont typeface="Arial" panose="020B0604020202020204" pitchFamily="34" charset="0"/>
              <a:buChar char="•"/>
              <a:defRPr/>
            </a:pPr>
            <a:r>
              <a:rPr lang="zh-CN" altLang="en-US" sz="2100" dirty="0" smtClean="0">
                <a:solidFill>
                  <a:prstClr val="black"/>
                </a:solidFill>
                <a:latin typeface="微软雅黑" panose="020B0503020204020204" pitchFamily="34" charset="-122"/>
                <a:ea typeface="微软雅黑" panose="020B0503020204020204" pitchFamily="34" charset="-122"/>
              </a:rPr>
              <a:t>放在校内服务器供免费下载使用</a:t>
            </a:r>
            <a:endParaRPr lang="en-US" altLang="zh-CN" sz="2100" dirty="0" smtClean="0">
              <a:solidFill>
                <a:prstClr val="black"/>
              </a:solidFill>
              <a:latin typeface="微软雅黑" panose="020B0503020204020204" pitchFamily="34" charset="-122"/>
              <a:ea typeface="微软雅黑" panose="020B0503020204020204" pitchFamily="34" charset="-122"/>
            </a:endParaRPr>
          </a:p>
          <a:p>
            <a:pPr marL="342900" indent="-342900" algn="just" defTabSz="914400">
              <a:spcBef>
                <a:spcPct val="20000"/>
              </a:spcBef>
              <a:buFont typeface="Arial" panose="020B0604020202020204" pitchFamily="34" charset="0"/>
              <a:buChar char="•"/>
              <a:defRPr/>
            </a:pPr>
            <a:r>
              <a:rPr lang="zh-CN" altLang="en-US" sz="2100" dirty="0" smtClean="0">
                <a:solidFill>
                  <a:prstClr val="black"/>
                </a:solidFill>
                <a:latin typeface="微软雅黑" panose="020B0503020204020204" pitchFamily="34" charset="-122"/>
                <a:ea typeface="微软雅黑" panose="020B0503020204020204" pitchFamily="34" charset="-122"/>
              </a:rPr>
              <a:t>根据用户需求持续完善</a:t>
            </a:r>
            <a:endParaRPr lang="en-US" altLang="zh-CN" sz="2100" dirty="0" smtClean="0">
              <a:solidFill>
                <a:prstClr val="black"/>
              </a:solidFill>
              <a:latin typeface="微软雅黑" panose="020B0503020204020204" pitchFamily="34" charset="-122"/>
              <a:ea typeface="微软雅黑" panose="020B0503020204020204" pitchFamily="34" charset="-122"/>
            </a:endParaRPr>
          </a:p>
          <a:p>
            <a:pPr marL="685800" lvl="1" indent="-342900" algn="just" defTabSz="914400">
              <a:spcBef>
                <a:spcPct val="20000"/>
              </a:spcBef>
              <a:buFont typeface="Arial" panose="020B0604020202020204" pitchFamily="34" charset="0"/>
              <a:buChar char="•"/>
              <a:defRPr/>
            </a:pPr>
            <a:r>
              <a:rPr lang="zh-CN" altLang="en-US" sz="1500" dirty="0" smtClean="0">
                <a:solidFill>
                  <a:prstClr val="black"/>
                </a:solidFill>
                <a:latin typeface="微软雅黑" panose="020B0503020204020204" pitchFamily="34" charset="-122"/>
                <a:ea typeface="微软雅黑" panose="020B0503020204020204" pitchFamily="34" charset="-122"/>
              </a:rPr>
              <a:t>稳定性</a:t>
            </a:r>
            <a:endParaRPr lang="en-US" altLang="zh-CN" sz="1500" dirty="0" smtClean="0">
              <a:solidFill>
                <a:prstClr val="black"/>
              </a:solidFill>
              <a:latin typeface="微软雅黑" panose="020B0503020204020204" pitchFamily="34" charset="-122"/>
              <a:ea typeface="微软雅黑" panose="020B0503020204020204" pitchFamily="34" charset="-122"/>
            </a:endParaRPr>
          </a:p>
          <a:p>
            <a:pPr marL="685800" lvl="1" indent="-342900" algn="just" defTabSz="914400">
              <a:spcBef>
                <a:spcPct val="20000"/>
              </a:spcBef>
              <a:buFont typeface="Arial" panose="020B0604020202020204" pitchFamily="34" charset="0"/>
              <a:buChar char="•"/>
              <a:defRPr/>
            </a:pPr>
            <a:r>
              <a:rPr lang="zh-CN" altLang="en-US" sz="1500" dirty="0" smtClean="0">
                <a:solidFill>
                  <a:prstClr val="black"/>
                </a:solidFill>
                <a:latin typeface="微软雅黑" panose="020B0503020204020204" pitchFamily="34" charset="-122"/>
                <a:ea typeface="微软雅黑" panose="020B0503020204020204" pitchFamily="34" charset="-122"/>
              </a:rPr>
              <a:t>安全性</a:t>
            </a:r>
            <a:endParaRPr lang="en-US" altLang="zh-CN" sz="1500" dirty="0" smtClean="0">
              <a:solidFill>
                <a:prstClr val="black"/>
              </a:solidFill>
              <a:latin typeface="微软雅黑" panose="020B0503020204020204" pitchFamily="34" charset="-122"/>
              <a:ea typeface="微软雅黑" panose="020B0503020204020204" pitchFamily="34" charset="-122"/>
            </a:endParaRPr>
          </a:p>
          <a:p>
            <a:pPr marL="685800" lvl="1" indent="-342900" algn="just" defTabSz="914400">
              <a:spcBef>
                <a:spcPct val="20000"/>
              </a:spcBef>
              <a:buFont typeface="Arial" panose="020B0604020202020204" pitchFamily="34" charset="0"/>
              <a:buChar char="•"/>
              <a:defRPr/>
            </a:pPr>
            <a:r>
              <a:rPr lang="zh-CN" altLang="en-US" sz="1500" dirty="0" smtClean="0">
                <a:solidFill>
                  <a:prstClr val="black"/>
                </a:solidFill>
                <a:latin typeface="微软雅黑" panose="020B0503020204020204" pitchFamily="34" charset="-122"/>
                <a:ea typeface="微软雅黑" panose="020B0503020204020204" pitchFamily="34" charset="-122"/>
              </a:rPr>
              <a:t>用户体验</a:t>
            </a:r>
            <a:endParaRPr lang="en-US" altLang="zh-CN" sz="1500" dirty="0" smtClean="0">
              <a:solidFill>
                <a:prstClr val="black"/>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1848271" y="1761660"/>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4" name="内容占位符 7"/>
          <p:cNvSpPr txBox="1"/>
          <p:nvPr/>
        </p:nvSpPr>
        <p:spPr>
          <a:xfrm>
            <a:off x="1" y="1845022"/>
            <a:ext cx="1837592" cy="3298478"/>
          </a:xfrm>
          <a:prstGeom prst="rect">
            <a:avLst/>
          </a:prstGeom>
        </p:spPr>
        <p:txBody>
          <a:bodyPr vert="horz" lIns="91430" tIns="45715" rIns="91430" bIns="45715" rtlCol="0">
            <a:normAutofit/>
          </a:bodyPr>
          <a:lstStyle/>
          <a:p>
            <a:pPr marL="342900" indent="-342900" algn="just" defTabSz="914400">
              <a:spcBef>
                <a:spcPct val="20000"/>
              </a:spcBef>
              <a:buFont typeface="Arial" panose="020B0604020202020204" pitchFamily="34" charset="0"/>
              <a:buChar char="•"/>
              <a:defRPr/>
            </a:pPr>
            <a:r>
              <a:rPr lang="zh-CN" altLang="en-US" sz="20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学院研发类</a:t>
            </a:r>
            <a:r>
              <a:rPr lang="en-US" altLang="zh-CN" sz="20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OJ</a:t>
            </a:r>
            <a:r>
              <a:rPr lang="zh-CN" altLang="en-US" sz="20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系统</a:t>
            </a:r>
            <a:endParaRPr lang="en-US" altLang="zh-CN" sz="20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lgn="just" defTabSz="914400">
              <a:spcBef>
                <a:spcPct val="20000"/>
              </a:spcBef>
              <a:buFont typeface="Arial" panose="020B0604020202020204" pitchFamily="34" charset="0"/>
              <a:buChar char="–"/>
              <a:defRPr/>
            </a:pPr>
            <a:r>
              <a:rPr lang="zh-CN" altLang="en-US" sz="16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性能问题导致考试时系统崩溃，引发教学事故</a:t>
            </a:r>
            <a:endParaRPr lang="en-US" altLang="zh-CN" sz="16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lvl="1" indent="-285750" algn="just" defTabSz="914400">
              <a:spcBef>
                <a:spcPct val="20000"/>
              </a:spcBef>
              <a:buFont typeface="Arial" panose="020B0604020202020204" pitchFamily="34" charset="0"/>
              <a:buChar char="–"/>
              <a:defRPr/>
            </a:pPr>
            <a:r>
              <a:rPr lang="zh-CN" altLang="en-US" sz="16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缺乏课程管理功能，使用不便</a:t>
            </a:r>
            <a:endParaRPr lang="en-US" altLang="zh-CN" sz="2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b="1" dirty="0" smtClean="0">
                <a:latin typeface="微软雅黑" panose="020B0503020204020204" pitchFamily="34" charset="-122"/>
                <a:ea typeface="微软雅黑" panose="020B0503020204020204" pitchFamily="34" charset="-122"/>
              </a:rPr>
              <a:t>奖励</a:t>
            </a:r>
            <a:endParaRPr lang="en-US" altLang="zh-CN" b="1" dirty="0" smtClean="0">
              <a:latin typeface="微软雅黑" panose="020B0503020204020204" pitchFamily="34" charset="-122"/>
              <a:ea typeface="微软雅黑" panose="020B0503020204020204" pitchFamily="34" charset="-122"/>
            </a:endParaRPr>
          </a:p>
          <a:p>
            <a:pPr lvl="1">
              <a:lnSpc>
                <a:spcPct val="150000"/>
              </a:lnSpc>
            </a:pPr>
            <a:r>
              <a:rPr lang="zh-CN" altLang="en-US" dirty="0" smtClean="0">
                <a:latin typeface="微软雅黑" panose="020B0503020204020204" pitchFamily="34" charset="-122"/>
                <a:ea typeface="微软雅黑" panose="020B0503020204020204" pitchFamily="34" charset="-122"/>
              </a:rPr>
              <a:t>北京市教学成果一等奖（在线实验）</a:t>
            </a:r>
            <a:endParaRPr lang="en-US" altLang="zh-CN" dirty="0" smtClean="0">
              <a:latin typeface="微软雅黑" panose="020B0503020204020204" pitchFamily="34" charset="-122"/>
              <a:ea typeface="微软雅黑" panose="020B0503020204020204" pitchFamily="34" charset="-122"/>
            </a:endParaRPr>
          </a:p>
          <a:p>
            <a:pPr lvl="1">
              <a:lnSpc>
                <a:spcPct val="150000"/>
              </a:lnSpc>
            </a:pPr>
            <a:r>
              <a:rPr lang="zh-CN" altLang="en-US" dirty="0" smtClean="0">
                <a:latin typeface="微软雅黑" panose="020B0503020204020204" pitchFamily="34" charset="-122"/>
                <a:ea typeface="微软雅黑" panose="020B0503020204020204" pitchFamily="34" charset="-122"/>
              </a:rPr>
              <a:t>北京市教学成果二等奖（软工）</a:t>
            </a:r>
            <a:endParaRPr lang="en-US" altLang="zh-CN" dirty="0" smtClean="0">
              <a:latin typeface="微软雅黑" panose="020B0503020204020204" pitchFamily="34" charset="-122"/>
              <a:ea typeface="微软雅黑" panose="020B0503020204020204" pitchFamily="34" charset="-122"/>
            </a:endParaRPr>
          </a:p>
          <a:p>
            <a:pPr lvl="1">
              <a:lnSpc>
                <a:spcPct val="150000"/>
              </a:lnSpc>
            </a:pPr>
            <a:r>
              <a:rPr lang="zh-CN" altLang="en-US" dirty="0" smtClean="0">
                <a:latin typeface="微软雅黑" panose="020B0503020204020204" pitchFamily="34" charset="-122"/>
                <a:ea typeface="微软雅黑" panose="020B0503020204020204" pitchFamily="34" charset="-122"/>
              </a:rPr>
              <a:t>国家教学成果二等奖（系统能力培养）</a:t>
            </a:r>
            <a:endParaRPr lang="en-US" altLang="zh-CN" dirty="0" smtClean="0">
              <a:latin typeface="微软雅黑" panose="020B0503020204020204" pitchFamily="34" charset="-122"/>
              <a:ea typeface="微软雅黑" panose="020B0503020204020204" pitchFamily="34" charset="-122"/>
            </a:endParaRPr>
          </a:p>
          <a:p>
            <a:pPr lvl="1">
              <a:lnSpc>
                <a:spcPct val="150000"/>
              </a:lnSpc>
            </a:pPr>
            <a:r>
              <a:rPr lang="zh-CN" altLang="en-US" dirty="0" smtClean="0">
                <a:latin typeface="微软雅黑" panose="020B0503020204020204" pitchFamily="34" charset="-122"/>
                <a:ea typeface="微软雅黑" panose="020B0503020204020204" pitchFamily="34" charset="-122"/>
              </a:rPr>
              <a:t>北京市精品课程（程序设计）</a:t>
            </a:r>
            <a:endParaRPr lang="en-US" altLang="zh-CN" dirty="0" smtClean="0">
              <a:latin typeface="微软雅黑" panose="020B0503020204020204" pitchFamily="34" charset="-122"/>
              <a:ea typeface="微软雅黑" panose="020B0503020204020204" pitchFamily="34" charset="-122"/>
            </a:endParaRPr>
          </a:p>
          <a:p>
            <a:pPr lvl="1">
              <a:lnSpc>
                <a:spcPct val="150000"/>
              </a:lnSpc>
            </a:pPr>
            <a:r>
              <a:rPr lang="zh-CN" altLang="en-US" dirty="0" smtClean="0">
                <a:latin typeface="微软雅黑" panose="020B0503020204020204" pitchFamily="34" charset="-122"/>
                <a:ea typeface="微软雅黑" panose="020B0503020204020204" pitchFamily="34" charset="-122"/>
              </a:rPr>
              <a:t>微软精品课程（操作系统）</a:t>
            </a:r>
            <a:endParaRPr lang="zh-CN" altLang="en-US" dirty="0">
              <a:latin typeface="微软雅黑" panose="020B0503020204020204" pitchFamily="34" charset="-122"/>
              <a:ea typeface="微软雅黑" panose="020B0503020204020204" pitchFamily="34" charset="-122"/>
            </a:endParaRPr>
          </a:p>
        </p:txBody>
      </p:sp>
      <p:pic>
        <p:nvPicPr>
          <p:cNvPr id="4" name="Picture 2"/>
          <p:cNvPicPr>
            <a:picLocks noChangeAspect="1" noChangeArrowheads="1"/>
          </p:cNvPicPr>
          <p:nvPr/>
        </p:nvPicPr>
        <p:blipFill>
          <a:blip r:embed="rId1" cstate="print"/>
          <a:srcRect/>
          <a:stretch>
            <a:fillRect/>
          </a:stretch>
        </p:blipFill>
        <p:spPr bwMode="auto">
          <a:xfrm>
            <a:off x="5148064" y="944248"/>
            <a:ext cx="3888432" cy="4199253"/>
          </a:xfrm>
          <a:prstGeom prst="rect">
            <a:avLst/>
          </a:prstGeom>
          <a:noFill/>
          <a:ln w="9525">
            <a:noFill/>
            <a:miter lim="800000"/>
            <a:headEnd/>
            <a:tailEnd/>
          </a:ln>
        </p:spPr>
      </p:pic>
      <p:sp>
        <p:nvSpPr>
          <p:cNvPr id="6" name="标题 1"/>
          <p:cNvSpPr txBox="1">
            <a:spLocks noGrp="1"/>
          </p:cNvSpPr>
          <p:nvPr>
            <p:ph type="title"/>
          </p:nvPr>
        </p:nvSpPr>
        <p:spPr bwMode="auto">
          <a:xfrm>
            <a:off x="700839"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北航：工程教育实践平台</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1"/>
            <a:ext cx="8147248" cy="3394472"/>
          </a:xfrm>
        </p:spPr>
        <p:txBody>
          <a:bodyPr>
            <a:normAutofit/>
          </a:bodyPr>
          <a:lstStyle/>
          <a:p>
            <a:r>
              <a:rPr lang="zh-CN" altLang="en-US" sz="2400" dirty="0" smtClean="0">
                <a:latin typeface="微软雅黑" panose="020B0503020204020204" pitchFamily="34" charset="-122"/>
                <a:ea typeface="微软雅黑" panose="020B0503020204020204" pitchFamily="34" charset="-122"/>
              </a:rPr>
              <a:t>课程目标</a:t>
            </a:r>
            <a:endParaRPr lang="en-US" altLang="zh-CN" sz="2400" dirty="0" smtClean="0">
              <a:latin typeface="微软雅黑" panose="020B0503020204020204" pitchFamily="34" charset="-122"/>
              <a:ea typeface="微软雅黑" panose="020B0503020204020204" pitchFamily="34" charset="-122"/>
            </a:endParaRPr>
          </a:p>
          <a:p>
            <a:pPr lvl="1"/>
            <a:r>
              <a:rPr lang="zh-CN" altLang="zh-CN" dirty="0" smtClean="0"/>
              <a:t>对于一般问题，具备分析问题、解决问题的能力，在</a:t>
            </a:r>
            <a:r>
              <a:rPr lang="en-US" altLang="zh-CN" b="1" dirty="0" smtClean="0">
                <a:solidFill>
                  <a:srgbClr val="C00000"/>
                </a:solidFill>
              </a:rPr>
              <a:t>40</a:t>
            </a:r>
            <a:r>
              <a:rPr lang="zh-CN" altLang="zh-CN" b="1" dirty="0" smtClean="0">
                <a:solidFill>
                  <a:srgbClr val="C00000"/>
                </a:solidFill>
              </a:rPr>
              <a:t>～</a:t>
            </a:r>
            <a:r>
              <a:rPr lang="en-US" altLang="zh-CN" b="1" dirty="0" smtClean="0">
                <a:solidFill>
                  <a:srgbClr val="C00000"/>
                </a:solidFill>
              </a:rPr>
              <a:t>60</a:t>
            </a:r>
            <a:r>
              <a:rPr lang="zh-CN" altLang="zh-CN" b="1" dirty="0" smtClean="0">
                <a:solidFill>
                  <a:srgbClr val="C00000"/>
                </a:solidFill>
              </a:rPr>
              <a:t>分钟</a:t>
            </a:r>
            <a:r>
              <a:rPr lang="zh-CN" altLang="zh-CN" dirty="0" smtClean="0"/>
              <a:t>内编写并调试通过、能正确运行、一般在</a:t>
            </a:r>
            <a:r>
              <a:rPr lang="en-US" altLang="zh-CN" b="1" dirty="0" smtClean="0">
                <a:solidFill>
                  <a:srgbClr val="C00000"/>
                </a:solidFill>
              </a:rPr>
              <a:t>40~50</a:t>
            </a:r>
            <a:r>
              <a:rPr lang="zh-CN" altLang="zh-CN" b="1" dirty="0" smtClean="0">
                <a:solidFill>
                  <a:srgbClr val="C00000"/>
                </a:solidFill>
              </a:rPr>
              <a:t>行有效代码</a:t>
            </a:r>
            <a:r>
              <a:rPr lang="zh-CN" altLang="zh-CN" dirty="0" smtClean="0"/>
              <a:t>以内的程序；通过学习让学生能够了解程序设计思想以及初步接受到程序设计方法、技巧、风格的训练</a:t>
            </a:r>
            <a:r>
              <a:rPr lang="zh-CN" altLang="en-US" dirty="0" smtClean="0"/>
              <a:t>，并逐步了解工程化要求</a:t>
            </a:r>
            <a:r>
              <a:rPr lang="zh-CN" altLang="zh-CN" dirty="0" smtClean="0"/>
              <a:t>。</a:t>
            </a:r>
            <a:endParaRPr lang="zh-CN" altLang="en-US" dirty="0"/>
          </a:p>
        </p:txBody>
      </p:sp>
      <p:sp>
        <p:nvSpPr>
          <p:cNvPr id="4" name="灯片编号占位符 3"/>
          <p:cNvSpPr>
            <a:spLocks noGrp="1"/>
          </p:cNvSpPr>
          <p:nvPr>
            <p:ph type="sldNum" sz="quarter" idx="12"/>
          </p:nvPr>
        </p:nvSpPr>
        <p:spPr/>
        <p:txBody>
          <a:bodyPr/>
          <a:lstStyle/>
          <a:p>
            <a:pPr>
              <a:defRPr/>
            </a:pPr>
            <a:fld id="{16CAA922-B0F7-4394-A4B5-A6F8842741B0}" type="slidenum">
              <a:rPr lang="en-US" altLang="zh-CN" smtClean="0">
                <a:solidFill>
                  <a:prstClr val="black">
                    <a:tint val="75000"/>
                  </a:prstClr>
                </a:solidFill>
              </a:rPr>
            </a:fld>
            <a:endParaRPr lang="en-US" altLang="zh-CN">
              <a:solidFill>
                <a:prstClr val="black">
                  <a:tint val="75000"/>
                </a:prstClr>
              </a:solidFill>
            </a:endParaRPr>
          </a:p>
        </p:txBody>
      </p:sp>
      <p:sp>
        <p:nvSpPr>
          <p:cNvPr id="8" name="标题 1"/>
          <p:cNvSpPr txBox="1">
            <a:spLocks noGrp="1"/>
          </p:cNvSpPr>
          <p:nvPr>
            <p:ph type="title"/>
          </p:nvPr>
        </p:nvSpPr>
        <p:spPr bwMode="auto">
          <a:xfrm>
            <a:off x="700839"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北航：程序设计课程应用案例</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7"/>
          <p:cNvSpPr>
            <a:spLocks noGrp="1"/>
          </p:cNvSpPr>
          <p:nvPr>
            <p:ph idx="1"/>
          </p:nvPr>
        </p:nvSpPr>
        <p:spPr>
          <a:xfrm>
            <a:off x="104274" y="1769138"/>
            <a:ext cx="2037348" cy="2400914"/>
          </a:xfrm>
        </p:spPr>
        <p:txBody>
          <a:bodyPr>
            <a:normAutofit/>
          </a:bodyPr>
          <a:lstStyle/>
          <a:p>
            <a:r>
              <a:rPr lang="zh-CN" altLang="zh-CN" sz="1800" dirty="0" smtClean="0">
                <a:latin typeface="微软雅黑" panose="020B0503020204020204" pitchFamily="34" charset="-122"/>
                <a:ea typeface="微软雅黑" panose="020B0503020204020204" pitchFamily="34" charset="-122"/>
              </a:rPr>
              <a:t>重视知识的讲授而忽视对能力的培养</a:t>
            </a:r>
            <a:endParaRPr lang="en-US" altLang="zh-CN" sz="1800" dirty="0" smtClean="0">
              <a:latin typeface="微软雅黑" panose="020B0503020204020204" pitchFamily="34" charset="-122"/>
              <a:ea typeface="微软雅黑" panose="020B0503020204020204" pitchFamily="34" charset="-122"/>
            </a:endParaRPr>
          </a:p>
          <a:p>
            <a:r>
              <a:rPr lang="zh-CN" altLang="zh-CN" sz="1800" b="1" dirty="0" smtClean="0">
                <a:solidFill>
                  <a:srgbClr val="C00000"/>
                </a:solidFill>
                <a:latin typeface="微软雅黑" panose="020B0503020204020204" pitchFamily="34" charset="-122"/>
                <a:ea typeface="微软雅黑" panose="020B0503020204020204" pitchFamily="34" charset="-122"/>
              </a:rPr>
              <a:t>实验</a:t>
            </a:r>
            <a:r>
              <a:rPr lang="zh-CN" altLang="en-US" sz="1800" b="1" dirty="0" smtClean="0">
                <a:solidFill>
                  <a:srgbClr val="C00000"/>
                </a:solidFill>
                <a:latin typeface="微软雅黑" panose="020B0503020204020204" pitchFamily="34" charset="-122"/>
                <a:ea typeface="微软雅黑" panose="020B0503020204020204" pitchFamily="34" charset="-122"/>
              </a:rPr>
              <a:t>与</a:t>
            </a:r>
            <a:r>
              <a:rPr lang="zh-CN" altLang="zh-CN" sz="1800" b="1" dirty="0" smtClean="0">
                <a:solidFill>
                  <a:srgbClr val="C00000"/>
                </a:solidFill>
                <a:latin typeface="微软雅黑" panose="020B0503020204020204" pitchFamily="34" charset="-122"/>
                <a:ea typeface="微软雅黑" panose="020B0503020204020204" pitchFamily="34" charset="-122"/>
              </a:rPr>
              <a:t>考核手段落后</a:t>
            </a:r>
            <a:endParaRPr lang="zh-CN" altLang="en-US" sz="1800" b="1" dirty="0">
              <a:latin typeface="微软雅黑" panose="020B0503020204020204" pitchFamily="34" charset="-122"/>
              <a:ea typeface="微软雅黑" panose="020B0503020204020204" pitchFamily="34" charset="-122"/>
            </a:endParaRPr>
          </a:p>
        </p:txBody>
      </p:sp>
      <p:sp>
        <p:nvSpPr>
          <p:cNvPr id="10" name="TextBox 9"/>
          <p:cNvSpPr txBox="1">
            <a:spLocks noChangeArrowheads="1"/>
          </p:cNvSpPr>
          <p:nvPr/>
        </p:nvSpPr>
        <p:spPr bwMode="auto">
          <a:xfrm>
            <a:off x="1735331" y="1167595"/>
            <a:ext cx="535715" cy="300077"/>
          </a:xfrm>
          <a:prstGeom prst="rect">
            <a:avLst/>
          </a:prstGeom>
          <a:noFill/>
          <a:ln w="9525">
            <a:noFill/>
            <a:miter lim="800000"/>
          </a:ln>
        </p:spPr>
        <p:txBody>
          <a:bodyPr wrap="none" lIns="91436" tIns="45718" rIns="91436" bIns="45718">
            <a:spAutoFit/>
          </a:bodyPr>
          <a:lstStyle/>
          <a:p>
            <a:pPr algn="ctr" defTabSz="914400">
              <a:defRPr/>
            </a:pPr>
            <a:r>
              <a:rPr lang="en-US" altLang="zh-CN" b="1" dirty="0" smtClean="0">
                <a:solidFill>
                  <a:prstClr val="black"/>
                </a:solidFill>
                <a:latin typeface="黑体" panose="02010609060101010101" pitchFamily="49" charset="-122"/>
                <a:ea typeface="黑体" panose="02010609060101010101" pitchFamily="49" charset="-122"/>
              </a:rPr>
              <a:t>2003</a:t>
            </a:r>
            <a:endParaRPr lang="zh-CN" altLang="en-US" b="1" dirty="0">
              <a:solidFill>
                <a:prstClr val="black"/>
              </a:solidFill>
              <a:latin typeface="黑体" panose="02010609060101010101" pitchFamily="49" charset="-122"/>
              <a:ea typeface="黑体" panose="02010609060101010101" pitchFamily="49" charset="-122"/>
            </a:endParaRPr>
          </a:p>
        </p:txBody>
      </p:sp>
      <p:sp>
        <p:nvSpPr>
          <p:cNvPr id="11" name="TextBox 13"/>
          <p:cNvSpPr txBox="1">
            <a:spLocks noChangeArrowheads="1"/>
          </p:cNvSpPr>
          <p:nvPr/>
        </p:nvSpPr>
        <p:spPr bwMode="auto">
          <a:xfrm>
            <a:off x="6732332" y="1167595"/>
            <a:ext cx="530906" cy="300078"/>
          </a:xfrm>
          <a:prstGeom prst="rect">
            <a:avLst/>
          </a:prstGeom>
          <a:noFill/>
          <a:ln w="9525">
            <a:noFill/>
            <a:miter lim="800000"/>
          </a:ln>
        </p:spPr>
        <p:txBody>
          <a:bodyPr wrap="none" lIns="91436" tIns="45718" rIns="91436" bIns="45718">
            <a:spAutoFit/>
          </a:bodyPr>
          <a:lstStyle/>
          <a:p>
            <a:pPr algn="ctr" defTabSz="914400">
              <a:defRPr/>
            </a:pPr>
            <a:r>
              <a:rPr lang="en-US" altLang="zh-CN" b="1" dirty="0" smtClean="0">
                <a:solidFill>
                  <a:prstClr val="black"/>
                </a:solidFill>
                <a:latin typeface="黑体" panose="02010609060101010101" pitchFamily="49" charset="-122"/>
                <a:ea typeface="黑体" panose="02010609060101010101" pitchFamily="49" charset="-122"/>
              </a:rPr>
              <a:t>2017</a:t>
            </a:r>
            <a:endParaRPr lang="zh-CN" altLang="en-US" b="1" dirty="0">
              <a:solidFill>
                <a:prstClr val="black"/>
              </a:solidFill>
              <a:latin typeface="黑体" panose="02010609060101010101" pitchFamily="49" charset="-122"/>
              <a:ea typeface="黑体" panose="02010609060101010101" pitchFamily="49" charset="-122"/>
            </a:endParaRPr>
          </a:p>
        </p:txBody>
      </p:sp>
      <p:cxnSp>
        <p:nvCxnSpPr>
          <p:cNvPr id="13" name="直接连接符 12"/>
          <p:cNvCxnSpPr/>
          <p:nvPr/>
        </p:nvCxnSpPr>
        <p:spPr bwMode="auto">
          <a:xfrm>
            <a:off x="6172582" y="1715675"/>
            <a:ext cx="2917528" cy="0"/>
          </a:xfrm>
          <a:prstGeom prst="line">
            <a:avLst/>
          </a:prstGeom>
          <a:ln w="76200">
            <a:solidFill>
              <a:srgbClr val="00B0F0"/>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22" name="直接连接符 21"/>
          <p:cNvCxnSpPr/>
          <p:nvPr/>
        </p:nvCxnSpPr>
        <p:spPr bwMode="auto">
          <a:xfrm>
            <a:off x="1993403" y="1707654"/>
            <a:ext cx="2562555" cy="830"/>
          </a:xfrm>
          <a:prstGeom prst="line">
            <a:avLst/>
          </a:prstGeom>
          <a:ln w="7620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27" name="直接连接符 26"/>
          <p:cNvCxnSpPr/>
          <p:nvPr/>
        </p:nvCxnSpPr>
        <p:spPr bwMode="auto">
          <a:xfrm>
            <a:off x="193202" y="1707654"/>
            <a:ext cx="1800200" cy="0"/>
          </a:xfrm>
          <a:prstGeom prst="line">
            <a:avLst/>
          </a:prstGeom>
          <a:ln w="76200">
            <a:solidFill>
              <a:schemeClr val="bg1">
                <a:lumMod val="50000"/>
              </a:schemeClr>
            </a:solidFill>
          </a:ln>
        </p:spPr>
        <p:style>
          <a:lnRef idx="3">
            <a:schemeClr val="accent6"/>
          </a:lnRef>
          <a:fillRef idx="0">
            <a:schemeClr val="accent6"/>
          </a:fillRef>
          <a:effectRef idx="2">
            <a:schemeClr val="accent6"/>
          </a:effectRef>
          <a:fontRef idx="minor">
            <a:schemeClr val="tx1"/>
          </a:fontRef>
        </p:style>
      </p:cxnSp>
      <p:cxnSp>
        <p:nvCxnSpPr>
          <p:cNvPr id="18" name="直接连接符 17"/>
          <p:cNvCxnSpPr/>
          <p:nvPr/>
        </p:nvCxnSpPr>
        <p:spPr bwMode="auto">
          <a:xfrm>
            <a:off x="1993401" y="1507673"/>
            <a:ext cx="0" cy="21602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bwMode="auto">
          <a:xfrm>
            <a:off x="4528275" y="1499651"/>
            <a:ext cx="0" cy="21602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993401" y="1707654"/>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536296" y="1707654"/>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2" name="内容占位符 2"/>
          <p:cNvSpPr txBox="1"/>
          <p:nvPr/>
        </p:nvSpPr>
        <p:spPr>
          <a:xfrm>
            <a:off x="4608300" y="1801106"/>
            <a:ext cx="2410121" cy="2530376"/>
          </a:xfrm>
          <a:prstGeom prst="rect">
            <a:avLst/>
          </a:prstGeom>
        </p:spPr>
        <p:txBody>
          <a:bodyPr vert="horz" lIns="91436" tIns="45718" rIns="91436" bIns="45718" rtlCol="0">
            <a:normAutofit lnSpcReduction="10000"/>
          </a:bodyPr>
          <a:lstStyle/>
          <a:p>
            <a:pPr marL="342900" indent="-342900" defTabSz="914400">
              <a:spcBef>
                <a:spcPct val="20000"/>
              </a:spcBef>
              <a:buFont typeface="Arial" panose="020B0604020202020204" pitchFamily="34" charset="0"/>
              <a:buChar char="•"/>
              <a:defRPr/>
            </a:pPr>
            <a:r>
              <a:rPr lang="zh-CN" altLang="en-US" sz="1800" b="1" dirty="0" smtClean="0">
                <a:solidFill>
                  <a:prstClr val="black"/>
                </a:solidFill>
                <a:latin typeface="微软雅黑" panose="020B0503020204020204" pitchFamily="34" charset="-122"/>
                <a:ea typeface="微软雅黑" panose="020B0503020204020204" pitchFamily="34" charset="-122"/>
              </a:rPr>
              <a:t>两课融合</a:t>
            </a:r>
            <a:r>
              <a:rPr lang="en-US" altLang="zh-CN" sz="1800" dirty="0" smtClean="0">
                <a:solidFill>
                  <a:prstClr val="black"/>
                </a:solidFill>
                <a:latin typeface="微软雅黑" panose="020B0503020204020204" pitchFamily="34" charset="-122"/>
                <a:ea typeface="微软雅黑" panose="020B0503020204020204" pitchFamily="34" charset="-122"/>
              </a:rPr>
              <a:t>:《</a:t>
            </a:r>
            <a:r>
              <a:rPr lang="zh-CN" altLang="en-US" sz="1800" dirty="0" smtClean="0">
                <a:solidFill>
                  <a:prstClr val="black"/>
                </a:solidFill>
                <a:latin typeface="微软雅黑" panose="020B0503020204020204" pitchFamily="34" charset="-122"/>
                <a:ea typeface="微软雅黑" panose="020B0503020204020204" pitchFamily="34" charset="-122"/>
              </a:rPr>
              <a:t>数据结构与程序设计基础</a:t>
            </a:r>
            <a:r>
              <a:rPr lang="en-US" altLang="zh-CN" sz="1800" dirty="0" smtClean="0">
                <a:solidFill>
                  <a:prstClr val="black"/>
                </a:solidFill>
                <a:latin typeface="微软雅黑" panose="020B0503020204020204" pitchFamily="34" charset="-122"/>
                <a:ea typeface="微软雅黑" panose="020B0503020204020204" pitchFamily="34" charset="-122"/>
              </a:rPr>
              <a:t>》</a:t>
            </a:r>
            <a:endParaRPr lang="en-US" altLang="zh-CN" sz="1800" dirty="0" smtClean="0">
              <a:solidFill>
                <a:prstClr val="black"/>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r>
              <a:rPr lang="zh-CN" altLang="en-US" sz="1700" dirty="0" smtClean="0">
                <a:solidFill>
                  <a:prstClr val="black"/>
                </a:solidFill>
                <a:latin typeface="微软雅黑" panose="020B0503020204020204" pitchFamily="34" charset="-122"/>
                <a:ea typeface="微软雅黑" panose="020B0503020204020204" pitchFamily="34" charset="-122"/>
              </a:rPr>
              <a:t>高级语言程序设计</a:t>
            </a:r>
            <a:endParaRPr lang="en-US" altLang="zh-CN" sz="1700" dirty="0" smtClean="0">
              <a:solidFill>
                <a:prstClr val="black"/>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r>
              <a:rPr lang="zh-CN" altLang="en-US" sz="1700" dirty="0" smtClean="0">
                <a:solidFill>
                  <a:prstClr val="black"/>
                </a:solidFill>
                <a:latin typeface="微软雅黑" panose="020B0503020204020204" pitchFamily="34" charset="-122"/>
                <a:ea typeface="微软雅黑" panose="020B0503020204020204" pitchFamily="34" charset="-122"/>
              </a:rPr>
              <a:t>数据结构与算法</a:t>
            </a:r>
            <a:endParaRPr lang="en-US" altLang="zh-CN" sz="1700" dirty="0" smtClean="0">
              <a:solidFill>
                <a:prstClr val="black"/>
              </a:solidFill>
              <a:latin typeface="微软雅黑" panose="020B0503020204020204" pitchFamily="34" charset="-122"/>
              <a:ea typeface="微软雅黑" panose="020B0503020204020204" pitchFamily="34" charset="-122"/>
            </a:endParaRPr>
          </a:p>
          <a:p>
            <a:pPr marL="342900" indent="-342900" defTabSz="914400">
              <a:spcBef>
                <a:spcPct val="20000"/>
              </a:spcBef>
              <a:buFont typeface="Arial" panose="020B0604020202020204" pitchFamily="34" charset="0"/>
              <a:buChar char="•"/>
              <a:defRPr/>
            </a:pPr>
            <a:r>
              <a:rPr lang="zh-CN" altLang="en-US" sz="1800" dirty="0" smtClean="0">
                <a:solidFill>
                  <a:srgbClr val="C00000"/>
                </a:solidFill>
                <a:latin typeface="微软雅黑" panose="020B0503020204020204" pitchFamily="34" charset="-122"/>
                <a:ea typeface="微软雅黑" panose="020B0503020204020204" pitchFamily="34" charset="-122"/>
              </a:rPr>
              <a:t>研发</a:t>
            </a:r>
            <a:r>
              <a:rPr lang="zh-CN" altLang="en-US" sz="1800" b="1" dirty="0" smtClean="0">
                <a:solidFill>
                  <a:srgbClr val="C00000"/>
                </a:solidFill>
                <a:latin typeface="微软雅黑" panose="020B0503020204020204" pitchFamily="34" charset="-122"/>
                <a:ea typeface="微软雅黑" panose="020B0503020204020204" pitchFamily="34" charset="-122"/>
              </a:rPr>
              <a:t>数据结构与算法支撑功能</a:t>
            </a:r>
            <a:endParaRPr lang="en-US" altLang="zh-CN" sz="1800" b="1" dirty="0" smtClean="0">
              <a:solidFill>
                <a:srgbClr val="C00000"/>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endParaRPr lang="zh-CN" altLang="en-US" sz="1800" dirty="0">
              <a:solidFill>
                <a:prstClr val="black"/>
              </a:solidFill>
              <a:latin typeface="Calibri" panose="020F0502020204030204"/>
              <a:ea typeface="宋体" panose="02010600030101010101" pitchFamily="2" charset="-122"/>
            </a:endParaRPr>
          </a:p>
        </p:txBody>
      </p:sp>
      <p:sp>
        <p:nvSpPr>
          <p:cNvPr id="44" name="内容占位符 2"/>
          <p:cNvSpPr txBox="1"/>
          <p:nvPr/>
        </p:nvSpPr>
        <p:spPr>
          <a:xfrm>
            <a:off x="2033505" y="1749028"/>
            <a:ext cx="2466309" cy="3394472"/>
          </a:xfrm>
          <a:prstGeom prst="rect">
            <a:avLst/>
          </a:prstGeom>
        </p:spPr>
        <p:txBody>
          <a:bodyPr vert="horz" lIns="91436" tIns="45718" rIns="91436" bIns="45718" rtlCol="0">
            <a:normAutofit/>
          </a:bodyPr>
          <a:lstStyle/>
          <a:p>
            <a:pPr marL="342900" indent="-342900" defTabSz="914400">
              <a:spcBef>
                <a:spcPct val="20000"/>
              </a:spcBef>
              <a:buFont typeface="Arial" panose="020B0604020202020204" pitchFamily="34" charset="0"/>
              <a:buChar char="•"/>
              <a:defRPr/>
            </a:pPr>
            <a:r>
              <a:rPr lang="zh-CN" altLang="en-US" sz="1800" b="1" dirty="0" smtClean="0">
                <a:solidFill>
                  <a:prstClr val="black"/>
                </a:solidFill>
                <a:latin typeface="微软雅黑" panose="020B0503020204020204" pitchFamily="34" charset="-122"/>
                <a:ea typeface="微软雅黑" panose="020B0503020204020204" pitchFamily="34" charset="-122"/>
              </a:rPr>
              <a:t>实践能力为导向</a:t>
            </a:r>
            <a:r>
              <a:rPr lang="zh-CN" altLang="en-US" sz="1800" dirty="0" smtClean="0">
                <a:solidFill>
                  <a:prstClr val="black"/>
                </a:solidFill>
                <a:latin typeface="微软雅黑" panose="020B0503020204020204" pitchFamily="34" charset="-122"/>
                <a:ea typeface="微软雅黑" panose="020B0503020204020204" pitchFamily="34" charset="-122"/>
              </a:rPr>
              <a:t>使用程序设计语言求解问题的能力</a:t>
            </a:r>
            <a:endParaRPr lang="en-US" altLang="zh-CN" sz="1800" dirty="0" smtClean="0">
              <a:solidFill>
                <a:prstClr val="black"/>
              </a:solidFill>
              <a:latin typeface="微软雅黑" panose="020B0503020204020204" pitchFamily="34" charset="-122"/>
              <a:ea typeface="微软雅黑" panose="020B0503020204020204" pitchFamily="34" charset="-122"/>
            </a:endParaRPr>
          </a:p>
          <a:p>
            <a:pPr marL="342900" indent="-342900" defTabSz="914400">
              <a:spcBef>
                <a:spcPct val="20000"/>
              </a:spcBef>
              <a:buFont typeface="Arial" panose="020B0604020202020204" pitchFamily="34" charset="0"/>
              <a:buChar char="•"/>
              <a:defRPr/>
            </a:pPr>
            <a:r>
              <a:rPr lang="zh-CN" altLang="en-US" sz="1800" dirty="0" smtClean="0">
                <a:solidFill>
                  <a:srgbClr val="C00000"/>
                </a:solidFill>
                <a:latin typeface="微软雅黑" panose="020B0503020204020204" pitchFamily="34" charset="-122"/>
                <a:ea typeface="微软雅黑" panose="020B0503020204020204" pitchFamily="34" charset="-122"/>
              </a:rPr>
              <a:t>作业</a:t>
            </a:r>
            <a:r>
              <a:rPr lang="en-US" altLang="zh-CN" sz="1800" dirty="0" smtClean="0">
                <a:solidFill>
                  <a:srgbClr val="C00000"/>
                </a:solidFill>
                <a:latin typeface="微软雅黑" panose="020B0503020204020204" pitchFamily="34" charset="-122"/>
                <a:ea typeface="微软雅黑" panose="020B0503020204020204" pitchFamily="34" charset="-122"/>
              </a:rPr>
              <a:t>(10%)</a:t>
            </a:r>
            <a:r>
              <a:rPr lang="zh-CN" altLang="en-US" sz="1800" dirty="0" smtClean="0">
                <a:solidFill>
                  <a:srgbClr val="C00000"/>
                </a:solidFill>
                <a:latin typeface="微软雅黑" panose="020B0503020204020204" pitchFamily="34" charset="-122"/>
                <a:ea typeface="微软雅黑" panose="020B0503020204020204" pitchFamily="34" charset="-122"/>
              </a:rPr>
              <a:t>与考试</a:t>
            </a:r>
            <a:r>
              <a:rPr lang="en-US" altLang="zh-CN" sz="1800" dirty="0" smtClean="0">
                <a:solidFill>
                  <a:srgbClr val="C00000"/>
                </a:solidFill>
                <a:latin typeface="微软雅黑" panose="020B0503020204020204" pitchFamily="34" charset="-122"/>
                <a:ea typeface="微软雅黑" panose="020B0503020204020204" pitchFamily="34" charset="-122"/>
              </a:rPr>
              <a:t>(90%)</a:t>
            </a:r>
            <a:r>
              <a:rPr lang="zh-CN" altLang="en-US" sz="1800" dirty="0" smtClean="0">
                <a:solidFill>
                  <a:srgbClr val="C00000"/>
                </a:solidFill>
                <a:latin typeface="微软雅黑" panose="020B0503020204020204" pitchFamily="34" charset="-122"/>
                <a:ea typeface="微软雅黑" panose="020B0503020204020204" pitchFamily="34" charset="-122"/>
              </a:rPr>
              <a:t>全部</a:t>
            </a:r>
            <a:r>
              <a:rPr lang="zh-CN" altLang="en-US" sz="1800" b="1" dirty="0" smtClean="0">
                <a:solidFill>
                  <a:srgbClr val="C00000"/>
                </a:solidFill>
                <a:latin typeface="微软雅黑" panose="020B0503020204020204" pitchFamily="34" charset="-122"/>
                <a:ea typeface="微软雅黑" panose="020B0503020204020204" pitchFamily="34" charset="-122"/>
              </a:rPr>
              <a:t>在线完成</a:t>
            </a:r>
            <a:r>
              <a:rPr lang="zh-CN" altLang="en-US" sz="1800" dirty="0" smtClean="0">
                <a:solidFill>
                  <a:srgbClr val="C00000"/>
                </a:solidFill>
                <a:latin typeface="微软雅黑" panose="020B0503020204020204" pitchFamily="34" charset="-122"/>
                <a:ea typeface="微软雅黑" panose="020B0503020204020204" pitchFamily="34" charset="-122"/>
              </a:rPr>
              <a:t>，挑战：</a:t>
            </a:r>
            <a:endParaRPr lang="en-US" altLang="zh-CN" sz="1800" dirty="0" smtClean="0">
              <a:solidFill>
                <a:srgbClr val="C00000"/>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r>
              <a:rPr lang="zh-CN" altLang="en-US" sz="1600" dirty="0" smtClean="0">
                <a:solidFill>
                  <a:prstClr val="black"/>
                </a:solidFill>
                <a:latin typeface="微软雅黑" panose="020B0503020204020204" pitchFamily="34" charset="-122"/>
                <a:ea typeface="微软雅黑" panose="020B0503020204020204" pitchFamily="34" charset="-122"/>
              </a:rPr>
              <a:t>如何监督独立完成作业</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r>
              <a:rPr lang="zh-CN" altLang="en-US" sz="1600" dirty="0" smtClean="0">
                <a:solidFill>
                  <a:prstClr val="black"/>
                </a:solidFill>
                <a:latin typeface="微软雅黑" panose="020B0503020204020204" pitchFamily="34" charset="-122"/>
                <a:ea typeface="微软雅黑" panose="020B0503020204020204" pitchFamily="34" charset="-122"/>
              </a:rPr>
              <a:t>性能、稳定性</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r>
              <a:rPr lang="zh-CN" altLang="en-US" sz="1600" dirty="0" smtClean="0">
                <a:solidFill>
                  <a:prstClr val="black"/>
                </a:solidFill>
                <a:latin typeface="微软雅黑" panose="020B0503020204020204" pitchFamily="34" charset="-122"/>
                <a:ea typeface="微软雅黑" panose="020B0503020204020204" pitchFamily="34" charset="-122"/>
              </a:rPr>
              <a:t>数据的安全</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endParaRPr lang="en-US" altLang="zh-CN" sz="1800" dirty="0" smtClean="0">
              <a:solidFill>
                <a:srgbClr val="C00000"/>
              </a:solidFill>
              <a:latin typeface="微软雅黑" panose="020B0503020204020204" pitchFamily="34" charset="-122"/>
              <a:ea typeface="微软雅黑" panose="020B0503020204020204" pitchFamily="34" charset="-122"/>
            </a:endParaRPr>
          </a:p>
          <a:p>
            <a:pPr marL="342900" indent="-342900" defTabSz="914400">
              <a:spcBef>
                <a:spcPct val="20000"/>
              </a:spcBef>
              <a:buFont typeface="Arial" panose="020B0604020202020204" pitchFamily="34" charset="0"/>
              <a:buChar char="•"/>
              <a:defRPr/>
            </a:pPr>
            <a:endParaRPr lang="zh-CN" altLang="en-US" sz="1800" dirty="0">
              <a:solidFill>
                <a:prstClr val="black"/>
              </a:solidFill>
              <a:latin typeface="Calibri" panose="020F0502020204030204"/>
              <a:ea typeface="宋体" panose="02010600030101010101" pitchFamily="2" charset="-122"/>
            </a:endParaRPr>
          </a:p>
        </p:txBody>
      </p:sp>
      <p:cxnSp>
        <p:nvCxnSpPr>
          <p:cNvPr id="23" name="直接连接符 22"/>
          <p:cNvCxnSpPr/>
          <p:nvPr/>
        </p:nvCxnSpPr>
        <p:spPr bwMode="auto">
          <a:xfrm>
            <a:off x="4536061" y="1715676"/>
            <a:ext cx="2562555" cy="830"/>
          </a:xfrm>
          <a:prstGeom prst="line">
            <a:avLst/>
          </a:prstGeom>
          <a:ln w="7620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25" name="直接连接符 24"/>
          <p:cNvCxnSpPr/>
          <p:nvPr/>
        </p:nvCxnSpPr>
        <p:spPr bwMode="auto">
          <a:xfrm>
            <a:off x="7070933" y="1507673"/>
            <a:ext cx="0" cy="21602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070933" y="1771823"/>
            <a:ext cx="0" cy="318635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a:spLocks noChangeArrowheads="1"/>
          </p:cNvSpPr>
          <p:nvPr/>
        </p:nvSpPr>
        <p:spPr bwMode="auto">
          <a:xfrm>
            <a:off x="4256330" y="1159575"/>
            <a:ext cx="530906" cy="300078"/>
          </a:xfrm>
          <a:prstGeom prst="rect">
            <a:avLst/>
          </a:prstGeom>
          <a:noFill/>
          <a:ln w="9525">
            <a:noFill/>
            <a:miter lim="800000"/>
          </a:ln>
        </p:spPr>
        <p:txBody>
          <a:bodyPr wrap="none" lIns="91436" tIns="45718" rIns="91436" bIns="45718">
            <a:spAutoFit/>
          </a:bodyPr>
          <a:lstStyle/>
          <a:p>
            <a:pPr algn="ctr" defTabSz="914400">
              <a:defRPr/>
            </a:pPr>
            <a:r>
              <a:rPr lang="en-US" altLang="zh-CN" b="1" dirty="0" smtClean="0">
                <a:solidFill>
                  <a:prstClr val="black"/>
                </a:solidFill>
                <a:latin typeface="黑体" panose="02010609060101010101" pitchFamily="49" charset="-122"/>
                <a:ea typeface="黑体" panose="02010609060101010101" pitchFamily="49" charset="-122"/>
              </a:rPr>
              <a:t>2015</a:t>
            </a:r>
            <a:endParaRPr lang="zh-CN" altLang="en-US" b="1" dirty="0">
              <a:solidFill>
                <a:prstClr val="black"/>
              </a:solidFill>
              <a:latin typeface="黑体" panose="02010609060101010101" pitchFamily="49" charset="-122"/>
              <a:ea typeface="黑体" panose="02010609060101010101" pitchFamily="49" charset="-122"/>
            </a:endParaRPr>
          </a:p>
        </p:txBody>
      </p:sp>
      <p:sp>
        <p:nvSpPr>
          <p:cNvPr id="29" name="内容占位符 2"/>
          <p:cNvSpPr txBox="1"/>
          <p:nvPr/>
        </p:nvSpPr>
        <p:spPr>
          <a:xfrm>
            <a:off x="7050505" y="1801107"/>
            <a:ext cx="2117545" cy="2530376"/>
          </a:xfrm>
          <a:prstGeom prst="rect">
            <a:avLst/>
          </a:prstGeom>
        </p:spPr>
        <p:txBody>
          <a:bodyPr vert="horz" lIns="91436" tIns="45718" rIns="91436" bIns="45718" rtlCol="0">
            <a:normAutofit/>
          </a:bodyPr>
          <a:lstStyle/>
          <a:p>
            <a:pPr marL="342900" indent="-342900" defTabSz="914400">
              <a:spcBef>
                <a:spcPct val="20000"/>
              </a:spcBef>
              <a:buFont typeface="Arial" panose="020B0604020202020204" pitchFamily="34" charset="0"/>
              <a:buChar char="•"/>
              <a:defRPr/>
            </a:pPr>
            <a:r>
              <a:rPr lang="zh-CN" altLang="en-US" sz="1800" b="1" dirty="0" smtClean="0">
                <a:solidFill>
                  <a:prstClr val="black"/>
                </a:solidFill>
                <a:latin typeface="微软雅黑" panose="020B0503020204020204" pitchFamily="34" charset="-122"/>
                <a:ea typeface="微软雅黑" panose="020B0503020204020204" pitchFamily="34" charset="-122"/>
              </a:rPr>
              <a:t>大类招生</a:t>
            </a:r>
            <a:r>
              <a:rPr lang="en-US" altLang="zh-CN" sz="1800" dirty="0" smtClean="0">
                <a:solidFill>
                  <a:prstClr val="black"/>
                </a:solidFill>
                <a:latin typeface="微软雅黑" panose="020B0503020204020204" pitchFamily="34" charset="-122"/>
                <a:ea typeface="微软雅黑" panose="020B0503020204020204" pitchFamily="34" charset="-122"/>
              </a:rPr>
              <a:t>:《</a:t>
            </a:r>
            <a:r>
              <a:rPr lang="zh-CN" altLang="en-US" sz="1800" dirty="0" smtClean="0">
                <a:solidFill>
                  <a:prstClr val="black"/>
                </a:solidFill>
                <a:latin typeface="微软雅黑" panose="020B0503020204020204" pitchFamily="34" charset="-122"/>
                <a:ea typeface="微软雅黑" panose="020B0503020204020204" pitchFamily="34" charset="-122"/>
              </a:rPr>
              <a:t>数据结构与程序设计</a:t>
            </a:r>
            <a:r>
              <a:rPr lang="en-US" altLang="zh-CN" sz="1800" dirty="0" smtClean="0">
                <a:solidFill>
                  <a:prstClr val="black"/>
                </a:solidFill>
                <a:latin typeface="微软雅黑" panose="020B0503020204020204" pitchFamily="34" charset="-122"/>
                <a:ea typeface="微软雅黑" panose="020B0503020204020204" pitchFamily="34" charset="-122"/>
              </a:rPr>
              <a:t>》</a:t>
            </a:r>
            <a:endParaRPr lang="en-US" altLang="zh-CN" sz="1800" dirty="0" smtClean="0">
              <a:solidFill>
                <a:prstClr val="black"/>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r>
              <a:rPr lang="zh-CN" altLang="en-US" sz="1600" dirty="0" smtClean="0">
                <a:solidFill>
                  <a:prstClr val="black"/>
                </a:solidFill>
                <a:latin typeface="微软雅黑" panose="020B0503020204020204" pitchFamily="34" charset="-122"/>
                <a:ea typeface="微软雅黑" panose="020B0503020204020204" pitchFamily="34" charset="-122"/>
              </a:rPr>
              <a:t>数据结构与算法</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r>
              <a:rPr lang="zh-CN" altLang="en-US" sz="1600" dirty="0" smtClean="0">
                <a:solidFill>
                  <a:prstClr val="black"/>
                </a:solidFill>
                <a:latin typeface="微软雅黑" panose="020B0503020204020204" pitchFamily="34" charset="-122"/>
                <a:ea typeface="微软雅黑" panose="020B0503020204020204" pitchFamily="34" charset="-122"/>
              </a:rPr>
              <a:t>高级语言程序设计</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endParaRPr lang="en-US" altLang="zh-CN" sz="1800" dirty="0" smtClean="0">
              <a:solidFill>
                <a:prstClr val="black"/>
              </a:solidFill>
              <a:latin typeface="微软雅黑" panose="020B0503020204020204" pitchFamily="34" charset="-122"/>
              <a:ea typeface="微软雅黑" panose="020B0503020204020204" pitchFamily="34" charset="-122"/>
            </a:endParaRPr>
          </a:p>
          <a:p>
            <a:pPr marL="742950" lvl="1" indent="-285750" defTabSz="914400">
              <a:spcBef>
                <a:spcPct val="20000"/>
              </a:spcBef>
              <a:buFont typeface="Arial" panose="020B0604020202020204" pitchFamily="34" charset="0"/>
              <a:buChar char="–"/>
              <a:defRPr/>
            </a:pPr>
            <a:endParaRPr lang="zh-CN" altLang="en-US" sz="1800" dirty="0">
              <a:solidFill>
                <a:prstClr val="black"/>
              </a:solidFill>
              <a:latin typeface="Calibri" panose="020F0502020204030204"/>
              <a:ea typeface="宋体" panose="02010600030101010101" pitchFamily="2" charset="-122"/>
            </a:endParaRPr>
          </a:p>
        </p:txBody>
      </p:sp>
      <p:sp>
        <p:nvSpPr>
          <p:cNvPr id="33" name="标题 1"/>
          <p:cNvSpPr txBox="1">
            <a:spLocks noGrp="1"/>
          </p:cNvSpPr>
          <p:nvPr>
            <p:ph type="title"/>
          </p:nvPr>
        </p:nvSpPr>
        <p:spPr bwMode="auto">
          <a:xfrm>
            <a:off x="700839"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北航：程序设计课程应用案例</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16CAA922-B0F7-4394-A4B5-A6F8842741B0}" type="slidenum">
              <a:rPr lang="en-US" altLang="zh-CN" smtClean="0">
                <a:solidFill>
                  <a:prstClr val="black">
                    <a:tint val="75000"/>
                  </a:prstClr>
                </a:solidFill>
              </a:rPr>
            </a:fld>
            <a:endParaRPr lang="en-US" altLang="zh-CN">
              <a:solidFill>
                <a:prstClr val="black">
                  <a:tint val="75000"/>
                </a:prstClr>
              </a:solidFill>
            </a:endParaRPr>
          </a:p>
        </p:txBody>
      </p:sp>
      <p:graphicFrame>
        <p:nvGraphicFramePr>
          <p:cNvPr id="5" name="图表 4"/>
          <p:cNvGraphicFramePr/>
          <p:nvPr/>
        </p:nvGraphicFramePr>
        <p:xfrm>
          <a:off x="323528" y="1275606"/>
          <a:ext cx="4572000" cy="21717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6" name="图表 5"/>
          <p:cNvGraphicFramePr/>
          <p:nvPr/>
        </p:nvGraphicFramePr>
        <p:xfrm>
          <a:off x="4572000" y="3086100"/>
          <a:ext cx="4572000" cy="20574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4896544" y="1005576"/>
            <a:ext cx="4067944" cy="2054405"/>
          </a:xfrm>
          <a:prstGeom prst="rect">
            <a:avLst/>
          </a:prstGeom>
          <a:solidFill>
            <a:schemeClr val="bg2"/>
          </a:solidFill>
          <a:ln>
            <a:noFill/>
          </a:ln>
          <a:effectLst/>
          <a:scene3d>
            <a:camera prst="orthographicFront">
              <a:rot lat="0" lon="0" rev="0"/>
            </a:camera>
            <a:lightRig rig="contrasting" dir="t">
              <a:rot lat="0" lon="0" rev="7800000"/>
            </a:lightRig>
          </a:scene3d>
          <a:sp3d>
            <a:bevelT w="139700" h="139700"/>
          </a:sp3d>
        </p:spPr>
        <p:txBody>
          <a:bodyPr wrap="square" lIns="91436" tIns="45718" rIns="91436" bIns="45718" rtlCol="0">
            <a:spAutoFit/>
          </a:bodyPr>
          <a:lstStyle/>
          <a:p>
            <a:pPr algn="just" defTabSz="914400"/>
            <a:r>
              <a:rPr lang="zh-CN" altLang="en-US" sz="2000" b="1" dirty="0" smtClean="0">
                <a:solidFill>
                  <a:prstClr val="black"/>
                </a:solidFill>
                <a:latin typeface="微软雅黑" panose="020B0503020204020204" pitchFamily="34" charset="-122"/>
                <a:ea typeface="微软雅黑" panose="020B0503020204020204" pitchFamily="34" charset="-122"/>
              </a:rPr>
              <a:t>说明</a:t>
            </a:r>
            <a:r>
              <a:rPr lang="zh-CN" altLang="en-US" sz="2000" dirty="0" smtClean="0">
                <a:solidFill>
                  <a:prstClr val="black"/>
                </a:solidFill>
                <a:latin typeface="微软雅黑" panose="020B0503020204020204" pitchFamily="34" charset="-122"/>
                <a:ea typeface="微软雅黑" panose="020B0503020204020204" pitchFamily="34" charset="-122"/>
              </a:rPr>
              <a:t>：在此统计的是</a:t>
            </a:r>
            <a:r>
              <a:rPr lang="en-US" altLang="zh-CN" sz="2000" dirty="0" smtClean="0">
                <a:solidFill>
                  <a:prstClr val="black"/>
                </a:solidFill>
                <a:latin typeface="微软雅黑" panose="020B0503020204020204" pitchFamily="34" charset="-122"/>
                <a:ea typeface="微软雅黑" panose="020B0503020204020204" pitchFamily="34" charset="-122"/>
              </a:rPr>
              <a:t>5</a:t>
            </a:r>
            <a:r>
              <a:rPr lang="zh-CN" altLang="en-US" sz="2000" dirty="0" smtClean="0">
                <a:solidFill>
                  <a:prstClr val="black"/>
                </a:solidFill>
                <a:latin typeface="微软雅黑" panose="020B0503020204020204" pitchFamily="34" charset="-122"/>
                <a:ea typeface="微软雅黑" panose="020B0503020204020204" pitchFamily="34" charset="-122"/>
              </a:rPr>
              <a:t>个年级程序设计课期末考试情况。每次考试包括</a:t>
            </a:r>
            <a:r>
              <a:rPr lang="en-US" altLang="zh-CN" sz="2000" dirty="0" smtClean="0">
                <a:solidFill>
                  <a:prstClr val="black"/>
                </a:solidFill>
                <a:latin typeface="微软雅黑" panose="020B0503020204020204" pitchFamily="34" charset="-122"/>
                <a:ea typeface="微软雅黑" panose="020B0503020204020204" pitchFamily="34" charset="-122"/>
              </a:rPr>
              <a:t>3</a:t>
            </a:r>
            <a:r>
              <a:rPr lang="zh-CN" altLang="en-US" sz="2000" dirty="0" smtClean="0">
                <a:solidFill>
                  <a:prstClr val="black"/>
                </a:solidFill>
                <a:latin typeface="微软雅黑" panose="020B0503020204020204" pitchFamily="34" charset="-122"/>
                <a:ea typeface="微软雅黑" panose="020B0503020204020204" pitchFamily="34" charset="-122"/>
              </a:rPr>
              <a:t>个编程题</a:t>
            </a:r>
            <a:r>
              <a:rPr lang="en-US" altLang="zh-CN" sz="2000" dirty="0" smtClean="0">
                <a:solidFill>
                  <a:prstClr val="black"/>
                </a:solidFill>
                <a:latin typeface="微软雅黑" panose="020B0503020204020204" pitchFamily="34" charset="-122"/>
                <a:ea typeface="微软雅黑" panose="020B0503020204020204" pitchFamily="34" charset="-122"/>
              </a:rPr>
              <a:t>:</a:t>
            </a:r>
            <a:endParaRPr lang="en-US" altLang="zh-CN" sz="2000" dirty="0" smtClean="0">
              <a:solidFill>
                <a:prstClr val="black"/>
              </a:solidFill>
              <a:latin typeface="微软雅黑" panose="020B0503020204020204" pitchFamily="34" charset="-122"/>
              <a:ea typeface="微软雅黑" panose="020B0503020204020204" pitchFamily="34" charset="-122"/>
            </a:endParaRPr>
          </a:p>
          <a:p>
            <a:pPr marL="342900" indent="-342900" algn="just" defTabSz="914400">
              <a:buFont typeface="Arial" panose="020B0604020202020204" pitchFamily="34" charset="0"/>
              <a:buChar char="•"/>
            </a:pPr>
            <a:r>
              <a:rPr lang="zh-CN" altLang="en-US" dirty="0" smtClean="0">
                <a:solidFill>
                  <a:prstClr val="black"/>
                </a:solidFill>
                <a:latin typeface="微软雅黑" panose="020B0503020204020204" pitchFamily="34" charset="-122"/>
                <a:ea typeface="微软雅黑" panose="020B0503020204020204" pitchFamily="34" charset="-122"/>
              </a:rPr>
              <a:t>编程题</a:t>
            </a:r>
            <a:r>
              <a:rPr lang="en-US" altLang="zh-CN" dirty="0" smtClean="0">
                <a:solidFill>
                  <a:prstClr val="black"/>
                </a:solidFill>
                <a:latin typeface="微软雅黑" panose="020B0503020204020204" pitchFamily="34" charset="-122"/>
                <a:ea typeface="微软雅黑" panose="020B0503020204020204" pitchFamily="34" charset="-122"/>
              </a:rPr>
              <a:t>1</a:t>
            </a:r>
            <a:r>
              <a:rPr lang="zh-CN" altLang="en-US" dirty="0" smtClean="0">
                <a:solidFill>
                  <a:prstClr val="black"/>
                </a:solidFill>
                <a:latin typeface="微软雅黑" panose="020B0503020204020204" pitchFamily="34" charset="-122"/>
                <a:ea typeface="微软雅黑" panose="020B0503020204020204" pitchFamily="34" charset="-122"/>
              </a:rPr>
              <a:t>：为简单的基本题，涵盖了表达式、控制流等知识点</a:t>
            </a:r>
            <a:endParaRPr lang="en-US" altLang="zh-CN" dirty="0" smtClean="0">
              <a:solidFill>
                <a:prstClr val="black"/>
              </a:solidFill>
              <a:latin typeface="微软雅黑" panose="020B0503020204020204" pitchFamily="34" charset="-122"/>
              <a:ea typeface="微软雅黑" panose="020B0503020204020204" pitchFamily="34" charset="-122"/>
            </a:endParaRPr>
          </a:p>
          <a:p>
            <a:pPr marL="342900" indent="-342900" algn="just" defTabSz="914400">
              <a:buFont typeface="Arial" panose="020B0604020202020204" pitchFamily="34" charset="0"/>
              <a:buChar char="•"/>
            </a:pPr>
            <a:r>
              <a:rPr lang="zh-CN" altLang="en-US" dirty="0" smtClean="0">
                <a:solidFill>
                  <a:prstClr val="black"/>
                </a:solidFill>
                <a:latin typeface="微软雅黑" panose="020B0503020204020204" pitchFamily="34" charset="-122"/>
                <a:ea typeface="微软雅黑" panose="020B0503020204020204" pitchFamily="34" charset="-122"/>
              </a:rPr>
              <a:t>编程题</a:t>
            </a:r>
            <a:r>
              <a:rPr lang="en-US" altLang="zh-CN" dirty="0" smtClean="0">
                <a:solidFill>
                  <a:prstClr val="black"/>
                </a:solidFill>
                <a:latin typeface="微软雅黑" panose="020B0503020204020204" pitchFamily="34" charset="-122"/>
                <a:ea typeface="微软雅黑" panose="020B0503020204020204" pitchFamily="34" charset="-122"/>
              </a:rPr>
              <a:t>2</a:t>
            </a:r>
            <a:r>
              <a:rPr lang="zh-CN" altLang="en-US" dirty="0" smtClean="0">
                <a:solidFill>
                  <a:prstClr val="black"/>
                </a:solidFill>
                <a:latin typeface="微软雅黑" panose="020B0503020204020204" pitchFamily="34" charset="-122"/>
                <a:ea typeface="微软雅黑" panose="020B0503020204020204" pitchFamily="34" charset="-122"/>
              </a:rPr>
              <a:t>：为中等难度题，涵盖了表达式、控制流、数组、函数等知识点</a:t>
            </a:r>
            <a:endParaRPr lang="en-US" altLang="zh-CN" dirty="0" smtClean="0">
              <a:solidFill>
                <a:prstClr val="black"/>
              </a:solidFill>
              <a:latin typeface="微软雅黑" panose="020B0503020204020204" pitchFamily="34" charset="-122"/>
              <a:ea typeface="微软雅黑" panose="020B0503020204020204" pitchFamily="34" charset="-122"/>
            </a:endParaRPr>
          </a:p>
          <a:p>
            <a:pPr marL="342900" indent="-342900" algn="just" defTabSz="914400">
              <a:buFont typeface="Arial" panose="020B0604020202020204" pitchFamily="34" charset="0"/>
              <a:buChar char="•"/>
            </a:pPr>
            <a:r>
              <a:rPr lang="zh-CN" altLang="en-US" dirty="0" smtClean="0">
                <a:solidFill>
                  <a:prstClr val="black"/>
                </a:solidFill>
                <a:latin typeface="微软雅黑" panose="020B0503020204020204" pitchFamily="34" charset="-122"/>
                <a:ea typeface="微软雅黑" panose="020B0503020204020204" pitchFamily="34" charset="-122"/>
              </a:rPr>
              <a:t>编程题</a:t>
            </a:r>
            <a:r>
              <a:rPr lang="en-US" altLang="zh-CN" dirty="0" smtClean="0">
                <a:solidFill>
                  <a:prstClr val="black"/>
                </a:solidFill>
                <a:latin typeface="微软雅黑" panose="020B0503020204020204" pitchFamily="34" charset="-122"/>
                <a:ea typeface="微软雅黑" panose="020B0503020204020204" pitchFamily="34" charset="-122"/>
              </a:rPr>
              <a:t>3</a:t>
            </a:r>
            <a:r>
              <a:rPr lang="zh-CN" altLang="en-US" dirty="0" smtClean="0">
                <a:solidFill>
                  <a:prstClr val="black"/>
                </a:solidFill>
                <a:latin typeface="微软雅黑" panose="020B0503020204020204" pitchFamily="34" charset="-122"/>
                <a:ea typeface="微软雅黑" panose="020B0503020204020204" pitchFamily="34" charset="-122"/>
              </a:rPr>
              <a:t>：为综合应用题。</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251520" y="3759884"/>
            <a:ext cx="4067944" cy="1027200"/>
          </a:xfrm>
          <a:prstGeom prst="rect">
            <a:avLst/>
          </a:prstGeom>
          <a:solidFill>
            <a:schemeClr val="bg2"/>
          </a:solidFill>
          <a:ln>
            <a:noFill/>
          </a:ln>
          <a:effectLst/>
          <a:scene3d>
            <a:camera prst="orthographicFront">
              <a:rot lat="0" lon="0" rev="0"/>
            </a:camera>
            <a:lightRig rig="contrasting" dir="t">
              <a:rot lat="0" lon="0" rev="7800000"/>
            </a:lightRig>
          </a:scene3d>
          <a:sp3d>
            <a:bevelT w="139700" h="139700"/>
          </a:sp3d>
        </p:spPr>
        <p:txBody>
          <a:bodyPr wrap="square" lIns="91436" tIns="45718" rIns="91436" bIns="45718" rtlCol="0">
            <a:spAutoFit/>
          </a:bodyPr>
          <a:lstStyle/>
          <a:p>
            <a:pPr algn="just" defTabSz="914400"/>
            <a:r>
              <a:rPr lang="zh-CN" altLang="en-US" sz="2000" b="1" dirty="0" smtClean="0">
                <a:solidFill>
                  <a:prstClr val="black"/>
                </a:solidFill>
                <a:latin typeface="微软雅黑" panose="020B0503020204020204" pitchFamily="34" charset="-122"/>
                <a:ea typeface="微软雅黑" panose="020B0503020204020204" pitchFamily="34" charset="-122"/>
              </a:rPr>
              <a:t>从考试结果来看：</a:t>
            </a:r>
            <a:endParaRPr lang="en-US" altLang="zh-CN" sz="2000" b="1" dirty="0" smtClean="0">
              <a:solidFill>
                <a:prstClr val="black"/>
              </a:solidFill>
              <a:latin typeface="微软雅黑" panose="020B0503020204020204" pitchFamily="34" charset="-122"/>
              <a:ea typeface="微软雅黑" panose="020B0503020204020204" pitchFamily="34" charset="-122"/>
            </a:endParaRPr>
          </a:p>
          <a:p>
            <a:pPr marL="342900" indent="-342900" algn="just" defTabSz="914400">
              <a:buFontTx/>
              <a:buAutoNum type="arabicPeriod"/>
            </a:pPr>
            <a:r>
              <a:rPr lang="zh-CN" altLang="en-US" dirty="0" smtClean="0">
                <a:solidFill>
                  <a:prstClr val="black"/>
                </a:solidFill>
                <a:latin typeface="微软雅黑" panose="020B0503020204020204" pitchFamily="34" charset="-122"/>
                <a:ea typeface="微软雅黑" panose="020B0503020204020204" pitchFamily="34" charset="-122"/>
              </a:rPr>
              <a:t>考试能够贯彻教学目标要求</a:t>
            </a:r>
            <a:endParaRPr lang="en-US" altLang="zh-CN" dirty="0" smtClean="0">
              <a:solidFill>
                <a:prstClr val="black"/>
              </a:solidFill>
              <a:latin typeface="微软雅黑" panose="020B0503020204020204" pitchFamily="34" charset="-122"/>
              <a:ea typeface="微软雅黑" panose="020B0503020204020204" pitchFamily="34" charset="-122"/>
            </a:endParaRPr>
          </a:p>
          <a:p>
            <a:pPr marL="342900" indent="-342900" algn="just" defTabSz="914400">
              <a:buFontTx/>
              <a:buAutoNum type="arabicPeriod"/>
            </a:pPr>
            <a:r>
              <a:rPr lang="zh-CN" altLang="en-US" dirty="0" smtClean="0">
                <a:solidFill>
                  <a:prstClr val="black"/>
                </a:solidFill>
                <a:latin typeface="微软雅黑" panose="020B0503020204020204" pitchFamily="34" charset="-122"/>
                <a:ea typeface="微软雅黑" panose="020B0503020204020204" pitchFamily="34" charset="-122"/>
              </a:rPr>
              <a:t>在能够反映学生综合应用能力的编程题</a:t>
            </a:r>
            <a:r>
              <a:rPr lang="en-US" altLang="zh-CN" dirty="0" smtClean="0">
                <a:solidFill>
                  <a:prstClr val="black"/>
                </a:solidFill>
                <a:latin typeface="微软雅黑" panose="020B0503020204020204" pitchFamily="34" charset="-122"/>
                <a:ea typeface="微软雅黑" panose="020B0503020204020204" pitchFamily="34" charset="-122"/>
              </a:rPr>
              <a:t>3</a:t>
            </a:r>
            <a:r>
              <a:rPr lang="zh-CN" altLang="en-US" dirty="0" smtClean="0">
                <a:solidFill>
                  <a:prstClr val="black"/>
                </a:solidFill>
                <a:latin typeface="微软雅黑" panose="020B0503020204020204" pitchFamily="34" charset="-122"/>
                <a:ea typeface="微软雅黑" panose="020B0503020204020204" pitchFamily="34" charset="-122"/>
              </a:rPr>
              <a:t>上，反映学生的编程能力在提高</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10" name="标题 1"/>
          <p:cNvSpPr txBox="1">
            <a:spLocks noGrp="1"/>
          </p:cNvSpPr>
          <p:nvPr>
            <p:ph type="title"/>
          </p:nvPr>
        </p:nvSpPr>
        <p:spPr bwMode="auto">
          <a:xfrm>
            <a:off x="700839"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北航：程序设计课程应用案例</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28186" y="1167595"/>
            <a:ext cx="2746648" cy="3394472"/>
          </a:xfrm>
        </p:spPr>
        <p:txBody>
          <a:bodyPr>
            <a:normAutofit lnSpcReduction="10000"/>
          </a:bodyPr>
          <a:lstStyle/>
          <a:p>
            <a:r>
              <a:rPr lang="zh-CN" altLang="en-US" dirty="0" smtClean="0">
                <a:latin typeface="微软雅黑" panose="020B0503020204020204" pitchFamily="34" charset="-122"/>
                <a:ea typeface="微软雅黑" panose="020B0503020204020204" pitchFamily="34" charset="-122"/>
              </a:rPr>
              <a:t>数据来源</a:t>
            </a:r>
            <a:endParaRPr lang="en-US" altLang="zh-CN" dirty="0" smtClean="0">
              <a:latin typeface="微软雅黑" panose="020B0503020204020204" pitchFamily="34" charset="-122"/>
              <a:ea typeface="微软雅黑" panose="020B0503020204020204" pitchFamily="34" charset="-122"/>
            </a:endParaRPr>
          </a:p>
          <a:p>
            <a:pPr lvl="1"/>
            <a:r>
              <a:rPr lang="zh-CN" altLang="en-US" sz="2100" dirty="0" smtClean="0">
                <a:latin typeface="微软雅黑" panose="020B0503020204020204" pitchFamily="34" charset="-122"/>
                <a:ea typeface="微软雅黑" panose="020B0503020204020204" pitchFamily="34" charset="-122"/>
              </a:rPr>
              <a:t>推免考试考生来源：各个高校优秀学生（大四）</a:t>
            </a:r>
            <a:endParaRPr lang="en-US" altLang="zh-CN" sz="2100" dirty="0" smtClean="0">
              <a:latin typeface="微软雅黑" panose="020B0503020204020204" pitchFamily="34" charset="-122"/>
              <a:ea typeface="微软雅黑" panose="020B0503020204020204" pitchFamily="34" charset="-122"/>
            </a:endParaRPr>
          </a:p>
          <a:p>
            <a:pPr lvl="1"/>
            <a:r>
              <a:rPr lang="zh-CN" altLang="en-US" sz="2100" dirty="0" smtClean="0">
                <a:latin typeface="微软雅黑" panose="020B0503020204020204" pitchFamily="34" charset="-122"/>
                <a:ea typeface="微软雅黑" panose="020B0503020204020204" pitchFamily="34" charset="-122"/>
              </a:rPr>
              <a:t>题目与大一学生的期末考试相近</a:t>
            </a:r>
            <a:endParaRPr lang="en-US" altLang="zh-CN" sz="2100" dirty="0" smtClean="0">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结论</a:t>
            </a:r>
            <a:endParaRPr lang="en-US" altLang="zh-CN" dirty="0" smtClean="0"/>
          </a:p>
          <a:p>
            <a:pPr lvl="1"/>
            <a:r>
              <a:rPr lang="zh-CN" altLang="en-US" sz="2200" dirty="0" smtClean="0">
                <a:latin typeface="微软雅黑" panose="020B0503020204020204" pitchFamily="34" charset="-122"/>
                <a:ea typeface="微软雅黑" panose="020B0503020204020204" pitchFamily="34" charset="-122"/>
              </a:rPr>
              <a:t>优秀率、及格率、平均分，北航大一的学生都高于推免研究生</a:t>
            </a:r>
            <a:endParaRPr lang="zh-CN" altLang="en-US" sz="2200" dirty="0">
              <a:latin typeface="微软雅黑" panose="020B0503020204020204" pitchFamily="34" charset="-122"/>
              <a:ea typeface="微软雅黑" panose="020B0503020204020204" pitchFamily="34" charset="-122"/>
            </a:endParaRPr>
          </a:p>
        </p:txBody>
      </p:sp>
      <p:graphicFrame>
        <p:nvGraphicFramePr>
          <p:cNvPr id="4" name="图表 3"/>
          <p:cNvGraphicFramePr/>
          <p:nvPr/>
        </p:nvGraphicFramePr>
        <p:xfrm>
          <a:off x="0" y="1005576"/>
          <a:ext cx="6143626" cy="20574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5" name="图表 4"/>
          <p:cNvGraphicFramePr/>
          <p:nvPr/>
        </p:nvGraphicFramePr>
        <p:xfrm>
          <a:off x="0" y="3086100"/>
          <a:ext cx="6228184" cy="2057400"/>
        </p:xfrm>
        <a:graphic>
          <a:graphicData uri="http://schemas.openxmlformats.org/drawingml/2006/chart">
            <c:chart xmlns:c="http://schemas.openxmlformats.org/drawingml/2006/chart" xmlns:r="http://schemas.openxmlformats.org/officeDocument/2006/relationships" r:id="rId2"/>
          </a:graphicData>
        </a:graphic>
      </p:graphicFrame>
      <p:sp>
        <p:nvSpPr>
          <p:cNvPr id="7" name="标题 1"/>
          <p:cNvSpPr txBox="1">
            <a:spLocks noGrp="1"/>
          </p:cNvSpPr>
          <p:nvPr>
            <p:ph type="title"/>
          </p:nvPr>
        </p:nvSpPr>
        <p:spPr bwMode="auto">
          <a:xfrm>
            <a:off x="700839"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北航：程序设计课程应用案例</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716018" y="1059582"/>
            <a:ext cx="4248472" cy="3888432"/>
          </a:xfrm>
        </p:spPr>
        <p:txBody>
          <a:bodyPr>
            <a:normAutofit/>
          </a:bodyPr>
          <a:lstStyle/>
          <a:p>
            <a:r>
              <a:rPr lang="zh-CN" altLang="en-US" sz="2600" b="1" dirty="0" smtClean="0">
                <a:solidFill>
                  <a:srgbClr val="000099"/>
                </a:solidFill>
                <a:latin typeface="微软雅黑" panose="020B0503020204020204" pitchFamily="34" charset="-122"/>
                <a:ea typeface="微软雅黑" panose="020B0503020204020204" pitchFamily="34" charset="-122"/>
              </a:rPr>
              <a:t>综合类作业（</a:t>
            </a:r>
            <a:r>
              <a:rPr lang="en-US" altLang="zh-CN" sz="2600" b="1" dirty="0" smtClean="0">
                <a:solidFill>
                  <a:srgbClr val="000099"/>
                </a:solidFill>
                <a:latin typeface="微软雅黑" panose="020B0503020204020204" pitchFamily="34" charset="-122"/>
                <a:ea typeface="微软雅黑" panose="020B0503020204020204" pitchFamily="34" charset="-122"/>
              </a:rPr>
              <a:t>Project</a:t>
            </a:r>
            <a:r>
              <a:rPr lang="zh-CN" altLang="en-US" sz="2600" b="1" dirty="0" smtClean="0">
                <a:solidFill>
                  <a:srgbClr val="000099"/>
                </a:solidFill>
                <a:latin typeface="微软雅黑" panose="020B0503020204020204" pitchFamily="34" charset="-122"/>
                <a:ea typeface="微软雅黑" panose="020B0503020204020204" pitchFamily="34" charset="-122"/>
              </a:rPr>
              <a:t>）</a:t>
            </a:r>
            <a:r>
              <a:rPr lang="zh-CN" altLang="en-US" sz="2600" dirty="0" smtClean="0">
                <a:latin typeface="微软雅黑" panose="020B0503020204020204" pitchFamily="34" charset="-122"/>
                <a:ea typeface="微软雅黑" panose="020B0503020204020204" pitchFamily="34" charset="-122"/>
              </a:rPr>
              <a:t>的设计，帮助学生理解当问题</a:t>
            </a:r>
            <a:r>
              <a:rPr lang="en-US" altLang="zh-CN" sz="2600" dirty="0" smtClean="0">
                <a:latin typeface="微软雅黑" panose="020B0503020204020204" pitchFamily="34" charset="-122"/>
                <a:ea typeface="微软雅黑" panose="020B0503020204020204" pitchFamily="34" charset="-122"/>
              </a:rPr>
              <a:t>N</a:t>
            </a:r>
            <a:r>
              <a:rPr lang="zh-CN" altLang="en-US" sz="2600" dirty="0" smtClean="0">
                <a:latin typeface="微软雅黑" panose="020B0503020204020204" pitchFamily="34" charset="-122"/>
                <a:ea typeface="微软雅黑" panose="020B0503020204020204" pitchFamily="34" charset="-122"/>
              </a:rPr>
              <a:t>变大时，数据结构与算法是如何影响程序性能</a:t>
            </a:r>
            <a:endParaRPr lang="en-US" altLang="zh-CN" sz="2600" b="1" dirty="0" smtClean="0">
              <a:latin typeface="微软雅黑" panose="020B0503020204020204" pitchFamily="34" charset="-122"/>
              <a:ea typeface="微软雅黑" panose="020B0503020204020204" pitchFamily="34" charset="-122"/>
            </a:endParaRPr>
          </a:p>
          <a:p>
            <a:pPr lvl="1"/>
            <a:r>
              <a:rPr lang="zh-CN" altLang="en-US" sz="2000" b="1" dirty="0" smtClean="0">
                <a:latin typeface="微软雅黑" panose="020B0503020204020204" pitchFamily="34" charset="-122"/>
                <a:ea typeface="微软雅黑" panose="020B0503020204020204" pitchFamily="34" charset="-122"/>
              </a:rPr>
              <a:t>题目</a:t>
            </a:r>
            <a:r>
              <a:rPr lang="zh-CN" altLang="en-US" sz="2000" dirty="0" smtClean="0">
                <a:latin typeface="微软雅黑" panose="020B0503020204020204" pitchFamily="34" charset="-122"/>
                <a:ea typeface="微软雅黑" panose="020B0503020204020204" pitchFamily="34" charset="-122"/>
              </a:rPr>
              <a:t>：词频统计（哈利波特全集、</a:t>
            </a:r>
            <a:r>
              <a:rPr lang="zh-CN" altLang="en-US" sz="2000" dirty="0" smtClean="0">
                <a:solidFill>
                  <a:srgbClr val="000099"/>
                </a:solidFill>
                <a:latin typeface="微软雅黑" panose="020B0503020204020204" pitchFamily="34" charset="-122"/>
                <a:ea typeface="微软雅黑" panose="020B0503020204020204" pitchFamily="34" charset="-122"/>
              </a:rPr>
              <a:t>近</a:t>
            </a:r>
            <a:r>
              <a:rPr lang="en-US" altLang="zh-CN" sz="2000" b="1" dirty="0" smtClean="0">
                <a:solidFill>
                  <a:srgbClr val="C00000"/>
                </a:solidFill>
                <a:latin typeface="微软雅黑" panose="020B0503020204020204" pitchFamily="34" charset="-122"/>
                <a:ea typeface="微软雅黑" panose="020B0503020204020204" pitchFamily="34" charset="-122"/>
              </a:rPr>
              <a:t>100</a:t>
            </a:r>
            <a:r>
              <a:rPr lang="zh-CN" altLang="en-US" sz="2000" b="1" dirty="0" smtClean="0">
                <a:solidFill>
                  <a:srgbClr val="C00000"/>
                </a:solidFill>
                <a:latin typeface="微软雅黑" panose="020B0503020204020204" pitchFamily="34" charset="-122"/>
                <a:ea typeface="微软雅黑" panose="020B0503020204020204" pitchFamily="34" charset="-122"/>
              </a:rPr>
              <a:t>万个单词</a:t>
            </a:r>
            <a:r>
              <a:rPr lang="zh-CN" altLang="en-US" sz="2000" dirty="0" smtClean="0">
                <a:solidFill>
                  <a:srgbClr val="000099"/>
                </a:solidFill>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性能参与评分）</a:t>
            </a:r>
            <a:endParaRPr lang="en-US" altLang="zh-CN" sz="2000" dirty="0" smtClean="0">
              <a:latin typeface="微软雅黑" panose="020B0503020204020204" pitchFamily="34" charset="-122"/>
              <a:ea typeface="微软雅黑" panose="020B0503020204020204" pitchFamily="34" charset="-122"/>
            </a:endParaRPr>
          </a:p>
          <a:p>
            <a:pPr lvl="1"/>
            <a:r>
              <a:rPr lang="zh-CN" altLang="en-US" sz="2000" dirty="0" smtClean="0">
                <a:latin typeface="微软雅黑" panose="020B0503020204020204" pitchFamily="34" charset="-122"/>
                <a:ea typeface="微软雅黑" panose="020B0503020204020204" pitchFamily="34" charset="-122"/>
              </a:rPr>
              <a:t>贯穿整个学期的作业，学生利用学到的知识不断优化程序</a:t>
            </a:r>
            <a:endParaRPr lang="en-US" altLang="zh-CN" sz="2000" dirty="0" smtClean="0">
              <a:latin typeface="微软雅黑" panose="020B0503020204020204" pitchFamily="34" charset="-122"/>
              <a:ea typeface="微软雅黑" panose="020B0503020204020204" pitchFamily="34" charset="-122"/>
            </a:endParaRPr>
          </a:p>
          <a:p>
            <a:pPr lvl="1"/>
            <a:r>
              <a:rPr lang="zh-CN" altLang="en-US" sz="2000" dirty="0" smtClean="0">
                <a:latin typeface="微软雅黑" panose="020B0503020204020204" pitchFamily="34" charset="-122"/>
                <a:ea typeface="微软雅黑" panose="020B0503020204020204" pitchFamily="34" charset="-122"/>
              </a:rPr>
              <a:t>其中运行最快的是</a:t>
            </a:r>
            <a:r>
              <a:rPr lang="en-US" altLang="zh-CN" sz="2000" b="1" dirty="0" smtClean="0">
                <a:solidFill>
                  <a:srgbClr val="C00000"/>
                </a:solidFill>
                <a:latin typeface="微软雅黑" panose="020B0503020204020204" pitchFamily="34" charset="-122"/>
                <a:ea typeface="微软雅黑" panose="020B0503020204020204" pitchFamily="34" charset="-122"/>
              </a:rPr>
              <a:t>0.093s</a:t>
            </a:r>
            <a:r>
              <a:rPr lang="zh-CN" altLang="en-US" sz="2000" dirty="0" smtClean="0">
                <a:latin typeface="微软雅黑" panose="020B0503020204020204" pitchFamily="34" charset="-122"/>
                <a:ea typeface="微软雅黑" panose="020B0503020204020204" pitchFamily="34" charset="-122"/>
              </a:rPr>
              <a:t>，运行时间最长为</a:t>
            </a:r>
            <a:r>
              <a:rPr lang="en-US" altLang="zh-CN" sz="2000" b="1" dirty="0" smtClean="0">
                <a:solidFill>
                  <a:srgbClr val="C00000"/>
                </a:solidFill>
                <a:latin typeface="微软雅黑" panose="020B0503020204020204" pitchFamily="34" charset="-122"/>
                <a:ea typeface="微软雅黑" panose="020B0503020204020204" pitchFamily="34" charset="-122"/>
              </a:rPr>
              <a:t>155.912s</a:t>
            </a:r>
            <a:endParaRPr lang="en-US" altLang="zh-CN" sz="2000" dirty="0" smtClean="0">
              <a:solidFill>
                <a:srgbClr val="C00000"/>
              </a:solidFill>
              <a:latin typeface="微软雅黑" panose="020B0503020204020204" pitchFamily="34" charset="-122"/>
              <a:ea typeface="微软雅黑" panose="020B0503020204020204" pitchFamily="34" charset="-122"/>
            </a:endParaRPr>
          </a:p>
          <a:p>
            <a:pPr lvl="1"/>
            <a:endParaRPr lang="zh-CN" altLang="en-US" dirty="0">
              <a:latin typeface="微软雅黑" panose="020B0503020204020204" pitchFamily="34" charset="-122"/>
              <a:ea typeface="微软雅黑" panose="020B0503020204020204" pitchFamily="34" charset="-122"/>
            </a:endParaRPr>
          </a:p>
        </p:txBody>
      </p:sp>
      <p:grpSp>
        <p:nvGrpSpPr>
          <p:cNvPr id="4" name="组合 7"/>
          <p:cNvGrpSpPr/>
          <p:nvPr/>
        </p:nvGrpSpPr>
        <p:grpSpPr>
          <a:xfrm>
            <a:off x="251520" y="951570"/>
            <a:ext cx="4262698" cy="3097523"/>
            <a:chOff x="251520" y="1268760"/>
            <a:chExt cx="4262698" cy="4130030"/>
          </a:xfrm>
        </p:grpSpPr>
        <p:pic>
          <p:nvPicPr>
            <p:cNvPr id="1026" name="Picture 2"/>
            <p:cNvPicPr>
              <a:picLocks noChangeAspect="1" noChangeArrowheads="1"/>
            </p:cNvPicPr>
            <p:nvPr/>
          </p:nvPicPr>
          <p:blipFill>
            <a:blip r:embed="rId1" cstate="print"/>
            <a:srcRect/>
            <a:stretch>
              <a:fillRect/>
            </a:stretch>
          </p:blipFill>
          <p:spPr bwMode="auto">
            <a:xfrm>
              <a:off x="251520" y="1268760"/>
              <a:ext cx="4262698" cy="4130030"/>
            </a:xfrm>
            <a:prstGeom prst="rect">
              <a:avLst/>
            </a:prstGeom>
            <a:noFill/>
            <a:ln w="9525">
              <a:noFill/>
              <a:miter lim="800000"/>
              <a:headEnd/>
              <a:tailEnd/>
            </a:ln>
          </p:spPr>
        </p:pic>
        <p:sp>
          <p:nvSpPr>
            <p:cNvPr id="7" name="矩形 6"/>
            <p:cNvSpPr/>
            <p:nvPr/>
          </p:nvSpPr>
          <p:spPr>
            <a:xfrm>
              <a:off x="755576" y="1988840"/>
              <a:ext cx="792088" cy="33843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endParaRPr>
            </a:p>
          </p:txBody>
        </p:sp>
      </p:grpSp>
      <p:grpSp>
        <p:nvGrpSpPr>
          <p:cNvPr id="6" name="组合 9"/>
          <p:cNvGrpSpPr/>
          <p:nvPr/>
        </p:nvGrpSpPr>
        <p:grpSpPr>
          <a:xfrm>
            <a:off x="251520" y="3073881"/>
            <a:ext cx="4248472" cy="2069621"/>
            <a:chOff x="251520" y="3789040"/>
            <a:chExt cx="4248472" cy="2759494"/>
          </a:xfrm>
        </p:grpSpPr>
        <p:pic>
          <p:nvPicPr>
            <p:cNvPr id="1027" name="Picture 3"/>
            <p:cNvPicPr>
              <a:picLocks noChangeAspect="1" noChangeArrowheads="1"/>
            </p:cNvPicPr>
            <p:nvPr/>
          </p:nvPicPr>
          <p:blipFill>
            <a:blip r:embed="rId2" cstate="print"/>
            <a:srcRect/>
            <a:stretch>
              <a:fillRect/>
            </a:stretch>
          </p:blipFill>
          <p:spPr bwMode="auto">
            <a:xfrm>
              <a:off x="251520" y="3789040"/>
              <a:ext cx="4248472" cy="2759494"/>
            </a:xfrm>
            <a:prstGeom prst="rect">
              <a:avLst/>
            </a:prstGeom>
            <a:noFill/>
            <a:ln w="9525">
              <a:noFill/>
              <a:miter lim="800000"/>
              <a:headEnd/>
              <a:tailEnd/>
            </a:ln>
          </p:spPr>
        </p:pic>
        <p:sp>
          <p:nvSpPr>
            <p:cNvPr id="9" name="矩形 8"/>
            <p:cNvSpPr/>
            <p:nvPr/>
          </p:nvSpPr>
          <p:spPr>
            <a:xfrm>
              <a:off x="755576" y="3861048"/>
              <a:ext cx="792088" cy="2592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endParaRPr>
            </a:p>
          </p:txBody>
        </p:sp>
      </p:grpSp>
      <p:sp>
        <p:nvSpPr>
          <p:cNvPr id="5" name="矩形 4"/>
          <p:cNvSpPr/>
          <p:nvPr/>
        </p:nvSpPr>
        <p:spPr>
          <a:xfrm>
            <a:off x="3635896" y="1383618"/>
            <a:ext cx="864096" cy="291632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zh-CN" altLang="en-US" dirty="0">
              <a:solidFill>
                <a:prstClr val="white"/>
              </a:solidFill>
            </a:endParaRPr>
          </a:p>
        </p:txBody>
      </p:sp>
      <p:sp>
        <p:nvSpPr>
          <p:cNvPr id="12" name="标题 1"/>
          <p:cNvSpPr txBox="1">
            <a:spLocks noGrp="1"/>
          </p:cNvSpPr>
          <p:nvPr>
            <p:ph type="title"/>
          </p:nvPr>
        </p:nvSpPr>
        <p:spPr bwMode="auto">
          <a:xfrm>
            <a:off x="700839"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北航：程序设计课程应用案例</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b="1" dirty="0" smtClean="0">
                <a:latin typeface="微软雅黑" panose="020B0503020204020204" pitchFamily="34" charset="-122"/>
                <a:ea typeface="微软雅黑" panose="020B0503020204020204" pitchFamily="34" charset="-122"/>
              </a:rPr>
              <a:t>数据结构与程序设计基础</a:t>
            </a:r>
            <a:endParaRPr lang="en-US" altLang="zh-CN" b="1" dirty="0" smtClean="0">
              <a:latin typeface="微软雅黑" panose="020B0503020204020204" pitchFamily="34" charset="-122"/>
              <a:ea typeface="微软雅黑" panose="020B0503020204020204" pitchFamily="34" charset="-122"/>
            </a:endParaRPr>
          </a:p>
          <a:p>
            <a:pPr lvl="1"/>
            <a:r>
              <a:rPr lang="zh-CN" altLang="en-US" dirty="0" smtClean="0">
                <a:latin typeface="微软雅黑" panose="020B0503020204020204" pitchFamily="34" charset="-122"/>
                <a:ea typeface="微软雅黑" panose="020B0503020204020204" pitchFamily="34" charset="-122"/>
              </a:rPr>
              <a:t>作业（</a:t>
            </a:r>
            <a:r>
              <a:rPr lang="en-US" altLang="zh-CN" dirty="0" smtClean="0">
                <a:latin typeface="微软雅黑" panose="020B0503020204020204" pitchFamily="34" charset="-122"/>
                <a:ea typeface="微软雅黑" panose="020B0503020204020204" pitchFamily="34" charset="-122"/>
              </a:rPr>
              <a:t>20</a:t>
            </a:r>
            <a:r>
              <a:rPr lang="zh-CN" altLang="en-US" dirty="0" smtClean="0">
                <a:latin typeface="微软雅黑" panose="020B0503020204020204" pitchFamily="34" charset="-122"/>
                <a:ea typeface="微软雅黑" panose="020B0503020204020204" pitchFamily="34" charset="-122"/>
              </a:rPr>
              <a:t>分）：</a:t>
            </a:r>
            <a:r>
              <a:rPr lang="en-US" altLang="zh-CN" sz="1600" dirty="0" smtClean="0">
                <a:latin typeface="微软雅黑" panose="020B0503020204020204" pitchFamily="34" charset="-122"/>
                <a:ea typeface="微软雅黑" panose="020B0503020204020204" pitchFamily="34" charset="-122"/>
              </a:rPr>
              <a:t>8</a:t>
            </a:r>
            <a:r>
              <a:rPr lang="zh-CN" altLang="en-US" sz="1600" dirty="0" smtClean="0">
                <a:latin typeface="微软雅黑" panose="020B0503020204020204" pitchFamily="34" charset="-122"/>
                <a:ea typeface="微软雅黑" panose="020B0503020204020204" pitchFamily="34" charset="-122"/>
              </a:rPr>
              <a:t>次作业（</a:t>
            </a:r>
            <a:r>
              <a:rPr lang="en-US" altLang="zh-CN" sz="1600" dirty="0" smtClean="0">
                <a:latin typeface="微软雅黑" panose="020B0503020204020204" pitchFamily="34" charset="-122"/>
                <a:ea typeface="微软雅黑" panose="020B0503020204020204" pitchFamily="34" charset="-122"/>
              </a:rPr>
              <a:t>15</a:t>
            </a:r>
            <a:r>
              <a:rPr lang="zh-CN" altLang="en-US" sz="1600" dirty="0" smtClean="0">
                <a:latin typeface="微软雅黑" panose="020B0503020204020204" pitchFamily="34" charset="-122"/>
                <a:ea typeface="微软雅黑" panose="020B0503020204020204" pitchFamily="34" charset="-122"/>
              </a:rPr>
              <a:t>分）</a:t>
            </a:r>
            <a:r>
              <a:rPr lang="en-US" altLang="zh-CN" sz="1600" dirty="0" smtClean="0">
                <a:latin typeface="微软雅黑" panose="020B0503020204020204" pitchFamily="34" charset="-122"/>
                <a:ea typeface="微软雅黑" panose="020B0503020204020204" pitchFamily="34" charset="-122"/>
              </a:rPr>
              <a:t>+ 1</a:t>
            </a:r>
            <a:r>
              <a:rPr lang="zh-CN" altLang="en-US" sz="1600" dirty="0" smtClean="0">
                <a:latin typeface="微软雅黑" panose="020B0503020204020204" pitchFamily="34" charset="-122"/>
                <a:ea typeface="微软雅黑" panose="020B0503020204020204" pitchFamily="34" charset="-122"/>
              </a:rPr>
              <a:t>次性能测试作业（</a:t>
            </a:r>
            <a:r>
              <a:rPr lang="en-US" altLang="zh-CN" sz="1600" dirty="0" smtClean="0">
                <a:latin typeface="微软雅黑" panose="020B0503020204020204" pitchFamily="34" charset="-122"/>
                <a:ea typeface="微软雅黑" panose="020B0503020204020204" pitchFamily="34" charset="-122"/>
              </a:rPr>
              <a:t>5</a:t>
            </a:r>
            <a:r>
              <a:rPr lang="zh-CN" altLang="en-US" sz="1600" dirty="0" smtClean="0">
                <a:latin typeface="微软雅黑" panose="020B0503020204020204" pitchFamily="34" charset="-122"/>
                <a:ea typeface="微软雅黑" panose="020B0503020204020204" pitchFamily="34" charset="-122"/>
              </a:rPr>
              <a:t>分）</a:t>
            </a:r>
            <a:endParaRPr lang="en-US" altLang="zh-CN" sz="1600" dirty="0" smtClean="0">
              <a:latin typeface="微软雅黑" panose="020B0503020204020204" pitchFamily="34" charset="-122"/>
              <a:ea typeface="微软雅黑" panose="020B0503020204020204" pitchFamily="34" charset="-122"/>
            </a:endParaRPr>
          </a:p>
          <a:p>
            <a:pPr lvl="1"/>
            <a:r>
              <a:rPr lang="zh-CN" altLang="en-US" dirty="0" smtClean="0">
                <a:latin typeface="微软雅黑" panose="020B0503020204020204" pitchFamily="34" charset="-122"/>
                <a:ea typeface="微软雅黑" panose="020B0503020204020204" pitchFamily="34" charset="-122"/>
              </a:rPr>
              <a:t>考试（</a:t>
            </a:r>
            <a:r>
              <a:rPr lang="en-US" altLang="zh-CN" dirty="0" smtClean="0">
                <a:latin typeface="微软雅黑" panose="020B0503020204020204" pitchFamily="34" charset="-122"/>
                <a:ea typeface="微软雅黑" panose="020B0503020204020204" pitchFamily="34" charset="-122"/>
              </a:rPr>
              <a:t>80</a:t>
            </a:r>
            <a:r>
              <a:rPr lang="zh-CN" altLang="en-US" dirty="0" smtClean="0">
                <a:latin typeface="微软雅黑" panose="020B0503020204020204" pitchFamily="34" charset="-122"/>
                <a:ea typeface="微软雅黑" panose="020B0503020204020204" pitchFamily="34" charset="-122"/>
              </a:rPr>
              <a:t>分）：</a:t>
            </a:r>
            <a:r>
              <a:rPr lang="zh-CN" altLang="en-US" sz="1600" dirty="0" smtClean="0">
                <a:latin typeface="微软雅黑" panose="020B0503020204020204" pitchFamily="34" charset="-122"/>
                <a:ea typeface="微软雅黑" panose="020B0503020204020204" pitchFamily="34" charset="-122"/>
              </a:rPr>
              <a:t>期中考试（</a:t>
            </a:r>
            <a:r>
              <a:rPr lang="en-US" altLang="zh-CN" sz="1600" dirty="0" smtClean="0">
                <a:latin typeface="微软雅黑" panose="020B0503020204020204" pitchFamily="34" charset="-122"/>
                <a:ea typeface="微软雅黑" panose="020B0503020204020204" pitchFamily="34" charset="-122"/>
              </a:rPr>
              <a:t>30</a:t>
            </a:r>
            <a:r>
              <a:rPr lang="zh-CN" altLang="en-US" sz="1600" dirty="0" smtClean="0">
                <a:latin typeface="微软雅黑" panose="020B0503020204020204" pitchFamily="34" charset="-122"/>
                <a:ea typeface="微软雅黑" panose="020B0503020204020204" pitchFamily="34" charset="-122"/>
              </a:rPr>
              <a:t>分）</a:t>
            </a: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期末考试（</a:t>
            </a:r>
            <a:r>
              <a:rPr lang="en-US" altLang="zh-CN" sz="1600" dirty="0" smtClean="0">
                <a:latin typeface="微软雅黑" panose="020B0503020204020204" pitchFamily="34" charset="-122"/>
                <a:ea typeface="微软雅黑" panose="020B0503020204020204" pitchFamily="34" charset="-122"/>
              </a:rPr>
              <a:t>50</a:t>
            </a:r>
            <a:r>
              <a:rPr lang="zh-CN" altLang="en-US" sz="1600" dirty="0" smtClean="0">
                <a:latin typeface="微软雅黑" panose="020B0503020204020204" pitchFamily="34" charset="-122"/>
                <a:ea typeface="微软雅黑" panose="020B0503020204020204" pitchFamily="34" charset="-122"/>
              </a:rPr>
              <a:t>分）</a:t>
            </a:r>
            <a:endParaRPr lang="zh-CN" altLang="en-US" sz="1600" dirty="0" smtClean="0">
              <a:latin typeface="微软雅黑" panose="020B0503020204020204" pitchFamily="34" charset="-122"/>
              <a:ea typeface="微软雅黑" panose="020B0503020204020204" pitchFamily="34" charset="-122"/>
            </a:endParaRPr>
          </a:p>
        </p:txBody>
      </p:sp>
      <p:pic>
        <p:nvPicPr>
          <p:cNvPr id="7170" name="Picture 2"/>
          <p:cNvPicPr>
            <a:picLocks noChangeAspect="1" noChangeArrowheads="1"/>
          </p:cNvPicPr>
          <p:nvPr/>
        </p:nvPicPr>
        <p:blipFill>
          <a:blip r:embed="rId1" cstate="print"/>
          <a:srcRect/>
          <a:stretch>
            <a:fillRect/>
          </a:stretch>
        </p:blipFill>
        <p:spPr bwMode="auto">
          <a:xfrm>
            <a:off x="467545" y="2715766"/>
            <a:ext cx="7848872" cy="2246114"/>
          </a:xfrm>
          <a:prstGeom prst="rect">
            <a:avLst/>
          </a:prstGeom>
          <a:noFill/>
          <a:ln w="9525">
            <a:noFill/>
            <a:miter lim="800000"/>
            <a:headEnd/>
            <a:tailEnd/>
          </a:ln>
        </p:spPr>
      </p:pic>
      <p:sp>
        <p:nvSpPr>
          <p:cNvPr id="6" name="标题 1"/>
          <p:cNvSpPr txBox="1">
            <a:spLocks noGrp="1"/>
          </p:cNvSpPr>
          <p:nvPr>
            <p:ph type="title"/>
          </p:nvPr>
        </p:nvSpPr>
        <p:spPr bwMode="auto">
          <a:xfrm>
            <a:off x="700839"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北航：程序设计课程应用案例</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b="1" dirty="0" smtClean="0"/>
              <a:t>高质量的练习题目</a:t>
            </a:r>
            <a:endParaRPr lang="en-US" altLang="zh-CN" b="1" dirty="0" smtClean="0"/>
          </a:p>
        </p:txBody>
      </p:sp>
      <p:grpSp>
        <p:nvGrpSpPr>
          <p:cNvPr id="5" name="组合 8"/>
          <p:cNvGrpSpPr/>
          <p:nvPr/>
        </p:nvGrpSpPr>
        <p:grpSpPr>
          <a:xfrm>
            <a:off x="179512" y="1707654"/>
            <a:ext cx="5256584" cy="1836204"/>
            <a:chOff x="179512" y="2060848"/>
            <a:chExt cx="5364088" cy="2610163"/>
          </a:xfrm>
        </p:grpSpPr>
        <p:pic>
          <p:nvPicPr>
            <p:cNvPr id="1026" name="Picture 2"/>
            <p:cNvPicPr>
              <a:picLocks noChangeAspect="1" noChangeArrowheads="1"/>
            </p:cNvPicPr>
            <p:nvPr/>
          </p:nvPicPr>
          <p:blipFill>
            <a:blip r:embed="rId1" cstate="print"/>
            <a:srcRect/>
            <a:stretch>
              <a:fillRect/>
            </a:stretch>
          </p:blipFill>
          <p:spPr bwMode="auto">
            <a:xfrm>
              <a:off x="179512" y="2060848"/>
              <a:ext cx="5364088" cy="2610163"/>
            </a:xfrm>
            <a:prstGeom prst="rect">
              <a:avLst/>
            </a:prstGeom>
            <a:noFill/>
            <a:ln w="9525">
              <a:noFill/>
              <a:miter lim="800000"/>
              <a:headEnd/>
              <a:tailEnd/>
            </a:ln>
          </p:spPr>
        </p:pic>
        <p:sp>
          <p:nvSpPr>
            <p:cNvPr id="7" name="TextBox 6"/>
            <p:cNvSpPr txBox="1"/>
            <p:nvPr/>
          </p:nvSpPr>
          <p:spPr>
            <a:xfrm>
              <a:off x="179512" y="2204864"/>
              <a:ext cx="1296144" cy="721881"/>
            </a:xfrm>
            <a:prstGeom prst="rect">
              <a:avLst/>
            </a:prstGeom>
            <a:solidFill>
              <a:schemeClr val="bg1">
                <a:lumMod val="95000"/>
              </a:schemeClr>
            </a:solidFill>
          </p:spPr>
          <p:txBody>
            <a:bodyPr wrap="square" rtlCol="0">
              <a:spAutoFit/>
            </a:bodyPr>
            <a:lstStyle/>
            <a:p>
              <a:pPr algn="ctr" defTabSz="914400"/>
              <a:r>
                <a:rPr lang="zh-CN" altLang="en-US" dirty="0" smtClean="0">
                  <a:solidFill>
                    <a:prstClr val="black"/>
                  </a:solidFill>
                  <a:latin typeface="微软雅黑" panose="020B0503020204020204" pitchFamily="34" charset="-122"/>
                  <a:ea typeface="微软雅黑" panose="020B0503020204020204" pitchFamily="34" charset="-122"/>
                </a:rPr>
                <a:t>北京地铁换乘查询</a:t>
              </a:r>
              <a:endParaRPr lang="zh-CN" altLang="en-US" dirty="0">
                <a:solidFill>
                  <a:prstClr val="black"/>
                </a:solidFill>
                <a:latin typeface="微软雅黑" panose="020B0503020204020204" pitchFamily="34" charset="-122"/>
                <a:ea typeface="微软雅黑" panose="020B0503020204020204" pitchFamily="34" charset="-122"/>
              </a:endParaRPr>
            </a:p>
          </p:txBody>
        </p:sp>
      </p:grpSp>
      <p:grpSp>
        <p:nvGrpSpPr>
          <p:cNvPr id="6" name="组合 9"/>
          <p:cNvGrpSpPr/>
          <p:nvPr/>
        </p:nvGrpSpPr>
        <p:grpSpPr>
          <a:xfrm>
            <a:off x="107506" y="3543858"/>
            <a:ext cx="5688632" cy="1969192"/>
            <a:chOff x="179512" y="4725144"/>
            <a:chExt cx="5868144" cy="2625589"/>
          </a:xfrm>
        </p:grpSpPr>
        <p:pic>
          <p:nvPicPr>
            <p:cNvPr id="4" name="Picture 2"/>
            <p:cNvPicPr>
              <a:picLocks noChangeAspect="1" noChangeArrowheads="1"/>
            </p:cNvPicPr>
            <p:nvPr/>
          </p:nvPicPr>
          <p:blipFill>
            <a:blip r:embed="rId2" cstate="print"/>
            <a:srcRect/>
            <a:stretch>
              <a:fillRect/>
            </a:stretch>
          </p:blipFill>
          <p:spPr bwMode="auto">
            <a:xfrm>
              <a:off x="179512" y="4725144"/>
              <a:ext cx="5868144" cy="2625589"/>
            </a:xfrm>
            <a:prstGeom prst="rect">
              <a:avLst/>
            </a:prstGeom>
            <a:noFill/>
            <a:ln w="9525">
              <a:noFill/>
              <a:miter lim="800000"/>
              <a:headEnd/>
              <a:tailEnd/>
            </a:ln>
          </p:spPr>
        </p:pic>
        <p:sp>
          <p:nvSpPr>
            <p:cNvPr id="8" name="TextBox 7"/>
            <p:cNvSpPr txBox="1"/>
            <p:nvPr/>
          </p:nvSpPr>
          <p:spPr>
            <a:xfrm>
              <a:off x="179512" y="4931876"/>
              <a:ext cx="1296144" cy="400109"/>
            </a:xfrm>
            <a:prstGeom prst="rect">
              <a:avLst/>
            </a:prstGeom>
            <a:solidFill>
              <a:schemeClr val="bg1">
                <a:lumMod val="95000"/>
              </a:schemeClr>
            </a:solidFill>
          </p:spPr>
          <p:txBody>
            <a:bodyPr wrap="square" rtlCol="0">
              <a:spAutoFit/>
            </a:bodyPr>
            <a:lstStyle/>
            <a:p>
              <a:pPr algn="ctr" defTabSz="914400"/>
              <a:r>
                <a:rPr lang="zh-CN" altLang="en-US" dirty="0" smtClean="0">
                  <a:solidFill>
                    <a:prstClr val="black"/>
                  </a:solidFill>
                  <a:latin typeface="微软雅黑" panose="020B0503020204020204" pitchFamily="34" charset="-122"/>
                  <a:ea typeface="微软雅黑" panose="020B0503020204020204" pitchFamily="34" charset="-122"/>
                </a:rPr>
                <a:t>拼写检查</a:t>
              </a:r>
              <a:endParaRPr lang="zh-CN" altLang="en-US" dirty="0">
                <a:solidFill>
                  <a:prstClr val="black"/>
                </a:solidFill>
                <a:latin typeface="微软雅黑" panose="020B0503020204020204" pitchFamily="34" charset="-122"/>
                <a:ea typeface="微软雅黑" panose="020B0503020204020204" pitchFamily="34" charset="-122"/>
              </a:endParaRPr>
            </a:p>
          </p:txBody>
        </p:sp>
      </p:grpSp>
      <p:grpSp>
        <p:nvGrpSpPr>
          <p:cNvPr id="9" name="组合 12"/>
          <p:cNvGrpSpPr/>
          <p:nvPr/>
        </p:nvGrpSpPr>
        <p:grpSpPr>
          <a:xfrm>
            <a:off x="4572001" y="2715766"/>
            <a:ext cx="6070808" cy="2054684"/>
            <a:chOff x="5652120" y="2420888"/>
            <a:chExt cx="6358840" cy="2739579"/>
          </a:xfrm>
        </p:grpSpPr>
        <p:pic>
          <p:nvPicPr>
            <p:cNvPr id="1027" name="Picture 3"/>
            <p:cNvPicPr>
              <a:picLocks noChangeAspect="1" noChangeArrowheads="1"/>
            </p:cNvPicPr>
            <p:nvPr/>
          </p:nvPicPr>
          <p:blipFill>
            <a:blip r:embed="rId3" cstate="print"/>
            <a:srcRect/>
            <a:stretch>
              <a:fillRect/>
            </a:stretch>
          </p:blipFill>
          <p:spPr bwMode="auto">
            <a:xfrm>
              <a:off x="5652120" y="2420888"/>
              <a:ext cx="6358840" cy="2739579"/>
            </a:xfrm>
            <a:prstGeom prst="rect">
              <a:avLst/>
            </a:prstGeom>
            <a:noFill/>
            <a:ln w="9525">
              <a:noFill/>
              <a:miter lim="800000"/>
              <a:headEnd/>
              <a:tailEnd/>
            </a:ln>
          </p:spPr>
        </p:pic>
        <p:sp>
          <p:nvSpPr>
            <p:cNvPr id="12" name="TextBox 11"/>
            <p:cNvSpPr txBox="1"/>
            <p:nvPr/>
          </p:nvSpPr>
          <p:spPr>
            <a:xfrm>
              <a:off x="5652120" y="2627620"/>
              <a:ext cx="1152128" cy="400109"/>
            </a:xfrm>
            <a:prstGeom prst="rect">
              <a:avLst/>
            </a:prstGeom>
            <a:solidFill>
              <a:schemeClr val="bg1">
                <a:lumMod val="95000"/>
              </a:schemeClr>
            </a:solidFill>
          </p:spPr>
          <p:txBody>
            <a:bodyPr wrap="square" rtlCol="0">
              <a:spAutoFit/>
            </a:bodyPr>
            <a:lstStyle/>
            <a:p>
              <a:pPr algn="ctr" defTabSz="914400"/>
              <a:r>
                <a:rPr lang="zh-CN" altLang="en-US" dirty="0" smtClean="0">
                  <a:solidFill>
                    <a:prstClr val="black"/>
                  </a:solidFill>
                  <a:latin typeface="微软雅黑" panose="020B0503020204020204" pitchFamily="34" charset="-122"/>
                  <a:ea typeface="微软雅黑" panose="020B0503020204020204" pitchFamily="34" charset="-122"/>
                </a:rPr>
                <a:t>词频统计</a:t>
              </a:r>
              <a:endParaRPr lang="zh-CN" altLang="en-US" dirty="0">
                <a:solidFill>
                  <a:prstClr val="black"/>
                </a:solidFill>
                <a:latin typeface="微软雅黑" panose="020B0503020204020204" pitchFamily="34" charset="-122"/>
                <a:ea typeface="微软雅黑" panose="020B0503020204020204" pitchFamily="34" charset="-122"/>
              </a:endParaRPr>
            </a:p>
          </p:txBody>
        </p:sp>
      </p:grpSp>
      <p:sp>
        <p:nvSpPr>
          <p:cNvPr id="14" name="矩形 13"/>
          <p:cNvSpPr/>
          <p:nvPr/>
        </p:nvSpPr>
        <p:spPr>
          <a:xfrm>
            <a:off x="6156176" y="1383620"/>
            <a:ext cx="2016224" cy="1200325"/>
          </a:xfrm>
          <a:prstGeom prst="rect">
            <a:avLst/>
          </a:prstGeom>
        </p:spPr>
        <p:txBody>
          <a:bodyPr wrap="square" lIns="91436" tIns="45718" rIns="91436" bIns="45718">
            <a:spAutoFit/>
          </a:bodyPr>
          <a:lstStyle/>
          <a:p>
            <a:pPr defTabSz="914400"/>
            <a:r>
              <a:rPr lang="zh-CN" altLang="en-US" sz="2400" dirty="0" smtClean="0">
                <a:solidFill>
                  <a:prstClr val="black"/>
                </a:solidFill>
                <a:latin typeface="微软雅黑" panose="020B0503020204020204" pitchFamily="34" charset="-122"/>
                <a:ea typeface="微软雅黑" panose="020B0503020204020204" pitchFamily="34" charset="-122"/>
              </a:rPr>
              <a:t>面向工程应用</a:t>
            </a:r>
            <a:endParaRPr lang="en-US" altLang="zh-CN" sz="24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2400" dirty="0" smtClean="0">
                <a:solidFill>
                  <a:prstClr val="black"/>
                </a:solidFill>
                <a:latin typeface="微软雅黑" panose="020B0503020204020204" pitchFamily="34" charset="-122"/>
                <a:ea typeface="微软雅黑" panose="020B0503020204020204" pitchFamily="34" charset="-122"/>
              </a:rPr>
              <a:t>实际问题</a:t>
            </a:r>
            <a:endParaRPr lang="en-US" altLang="zh-CN" sz="24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2400" dirty="0" smtClean="0">
                <a:solidFill>
                  <a:prstClr val="black"/>
                </a:solidFill>
                <a:latin typeface="微软雅黑" panose="020B0503020204020204" pitchFamily="34" charset="-122"/>
                <a:ea typeface="微软雅黑" panose="020B0503020204020204" pitchFamily="34" charset="-122"/>
              </a:rPr>
              <a:t>大数据</a:t>
            </a:r>
            <a:endParaRPr lang="en-US" altLang="zh-CN" sz="2400" dirty="0" smtClean="0">
              <a:solidFill>
                <a:prstClr val="black"/>
              </a:solidFill>
              <a:latin typeface="微软雅黑" panose="020B0503020204020204" pitchFamily="34" charset="-122"/>
              <a:ea typeface="微软雅黑" panose="020B0503020204020204" pitchFamily="34" charset="-122"/>
            </a:endParaRPr>
          </a:p>
        </p:txBody>
      </p:sp>
      <p:sp>
        <p:nvSpPr>
          <p:cNvPr id="16" name="标题 1"/>
          <p:cNvSpPr txBox="1">
            <a:spLocks noGrp="1"/>
          </p:cNvSpPr>
          <p:nvPr>
            <p:ph type="title"/>
          </p:nvPr>
        </p:nvSpPr>
        <p:spPr bwMode="auto">
          <a:xfrm>
            <a:off x="700839"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北航：程序设计课程应用案例</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8755" y="0"/>
            <a:ext cx="7886700" cy="994172"/>
          </a:xfrm>
        </p:spPr>
        <p:txBody>
          <a:bodyPr>
            <a:normAutofit/>
          </a:bodyPr>
          <a:lstStyle/>
          <a:p>
            <a:pPr algn="ctr"/>
            <a:r>
              <a:rPr lang="zh-CN" altLang="en-US" sz="2700" b="1" dirty="0" smtClean="0">
                <a:latin typeface="微软雅黑" panose="020B0503020204020204" pitchFamily="34" charset="-122"/>
                <a:ea typeface="微软雅黑" panose="020B0503020204020204" pitchFamily="34" charset="-122"/>
              </a:rPr>
              <a:t>与</a:t>
            </a:r>
            <a:r>
              <a:rPr lang="en-US" altLang="zh-CN" sz="2700" b="1" dirty="0" err="1" smtClean="0">
                <a:latin typeface="微软雅黑" panose="020B0503020204020204" pitchFamily="34" charset="-122"/>
                <a:ea typeface="微软雅黑" panose="020B0503020204020204" pitchFamily="34" charset="-122"/>
                <a:cs typeface="Times New Roman" panose="02020603050405020304" pitchFamily="18" charset="0"/>
              </a:rPr>
              <a:t>CourseGrading</a:t>
            </a:r>
            <a:r>
              <a:rPr lang="zh-CN" altLang="en-US" sz="2700" b="1" dirty="0" smtClean="0">
                <a:latin typeface="微软雅黑" panose="020B0503020204020204" pitchFamily="34" charset="-122"/>
                <a:ea typeface="微软雅黑" panose="020B0503020204020204" pitchFamily="34" charset="-122"/>
              </a:rPr>
              <a:t>共同发展</a:t>
            </a:r>
            <a:endParaRPr lang="zh-CN" altLang="en-US" sz="2700" b="1"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457200" y="1091095"/>
            <a:ext cx="8229600" cy="3819871"/>
          </a:xfrm>
        </p:spPr>
        <p:txBody>
          <a:bodyPr/>
          <a:lstStyle/>
          <a:p>
            <a:r>
              <a:rPr lang="zh-CN" altLang="en-US" dirty="0" smtClean="0">
                <a:latin typeface="微软雅黑" panose="020B0503020204020204" pitchFamily="34" charset="-122"/>
                <a:ea typeface="微软雅黑" panose="020B0503020204020204" pitchFamily="34" charset="-122"/>
              </a:rPr>
              <a:t>您的参与是</a:t>
            </a:r>
            <a:r>
              <a:rPr lang="en-US" altLang="zh-CN" dirty="0" err="1" smtClean="0">
                <a:latin typeface="微软雅黑" panose="020B0503020204020204" pitchFamily="34" charset="-122"/>
                <a:ea typeface="微软雅黑" panose="020B0503020204020204" pitchFamily="34" charset="-122"/>
              </a:rPr>
              <a:t>CourseGrading</a:t>
            </a:r>
            <a:r>
              <a:rPr lang="zh-CN" altLang="en-US" dirty="0" smtClean="0">
                <a:latin typeface="微软雅黑" panose="020B0503020204020204" pitchFamily="34" charset="-122"/>
                <a:ea typeface="微软雅黑" panose="020B0503020204020204" pitchFamily="34" charset="-122"/>
              </a:rPr>
              <a:t>发展的动力！</a:t>
            </a:r>
            <a:endParaRPr lang="zh-CN" altLang="en-US" dirty="0">
              <a:latin typeface="微软雅黑" panose="020B0503020204020204" pitchFamily="34" charset="-122"/>
              <a:ea typeface="微软雅黑" panose="020B0503020204020204" pitchFamily="34" charset="-122"/>
            </a:endParaRPr>
          </a:p>
        </p:txBody>
      </p:sp>
      <p:sp>
        <p:nvSpPr>
          <p:cNvPr id="4" name="内容占位符 2"/>
          <p:cNvSpPr txBox="1"/>
          <p:nvPr/>
        </p:nvSpPr>
        <p:spPr>
          <a:xfrm>
            <a:off x="251520" y="1498280"/>
            <a:ext cx="8692428" cy="3283446"/>
          </a:xfrm>
          <a:prstGeom prst="rect">
            <a:avLst/>
          </a:prstGeom>
        </p:spPr>
        <p:txBody>
          <a:bodyPr vert="horz" lIns="91436" tIns="45718" rIns="91436" bIns="45718" rtlCol="0">
            <a:normAutofit fontScale="25000" lnSpcReduction="20000"/>
          </a:bodyPr>
          <a:lstStyle/>
          <a:p>
            <a:pPr marL="342900" indent="-342900" defTabSz="914400">
              <a:spcBef>
                <a:spcPct val="20000"/>
              </a:spcBef>
              <a:buFont typeface="Arial" panose="020B0604020202020204" pitchFamily="34" charset="0"/>
              <a:buChar char="•"/>
              <a:defRPr/>
            </a:pPr>
            <a:endParaRPr lang="zh-CN" altLang="en-US" sz="3200" dirty="0" smtClean="0">
              <a:solidFill>
                <a:prstClr val="black"/>
              </a:solidFill>
              <a:latin typeface="微软雅黑" panose="020B0503020204020204" pitchFamily="34" charset="-122"/>
              <a:ea typeface="微软雅黑" panose="020B0503020204020204" pitchFamily="34" charset="-122"/>
            </a:endParaRPr>
          </a:p>
          <a:p>
            <a:pPr marL="685800" lvl="1" indent="-342900" defTabSz="914400">
              <a:spcBef>
                <a:spcPct val="20000"/>
              </a:spcBef>
              <a:defRPr/>
            </a:pPr>
            <a:r>
              <a:rPr lang="zh-CN" altLang="en-US" sz="2400" dirty="0" smtClean="0">
                <a:solidFill>
                  <a:prstClr val="black"/>
                </a:solidFill>
                <a:latin typeface="微软雅黑" panose="020B0503020204020204" pitchFamily="34" charset="-122"/>
                <a:ea typeface="微软雅黑" panose="020B0503020204020204" pitchFamily="34" charset="-122"/>
                <a:hlinkClick r:id="rId1"/>
              </a:rPr>
              <a:t>北京航空航天大学</a:t>
            </a:r>
            <a:endParaRPr lang="zh-CN" altLang="zh-CN" sz="2400" dirty="0" smtClean="0"/>
          </a:p>
          <a:p>
            <a:pPr lvl="1" hangingPunct="0"/>
            <a:r>
              <a:rPr lang="en-US" altLang="zh-CN" sz="2400" dirty="0" err="1" smtClean="0">
                <a:hlinkClick r:id="rId2"/>
              </a:rPr>
              <a:t>上海大学计算中心</a:t>
            </a:r>
            <a:endParaRPr lang="zh-CN" altLang="zh-CN" sz="2400" dirty="0" smtClean="0"/>
          </a:p>
          <a:p>
            <a:pPr lvl="1" hangingPunct="0"/>
            <a:r>
              <a:rPr lang="zh-CN" altLang="zh-CN" sz="2400" dirty="0" smtClean="0"/>
              <a:t>北京交通大学计算机与信息技术学院</a:t>
            </a:r>
            <a:endParaRPr lang="zh-CN" altLang="zh-CN" sz="2400" dirty="0" smtClean="0"/>
          </a:p>
          <a:p>
            <a:pPr lvl="1" hangingPunct="0"/>
            <a:r>
              <a:rPr lang="zh-CN" altLang="zh-CN" sz="2400" dirty="0" smtClean="0"/>
              <a:t>北方工业大学</a:t>
            </a:r>
            <a:endParaRPr lang="zh-CN" altLang="zh-CN" sz="2400" dirty="0" smtClean="0"/>
          </a:p>
          <a:p>
            <a:pPr lvl="1" hangingPunct="0"/>
            <a:r>
              <a:rPr lang="zh-CN" altLang="zh-CN" sz="2400" dirty="0" smtClean="0"/>
              <a:t>国防科学技术大学</a:t>
            </a:r>
            <a:endParaRPr lang="zh-CN" altLang="zh-CN" sz="2400" dirty="0" smtClean="0"/>
          </a:p>
          <a:p>
            <a:pPr lvl="1" hangingPunct="0"/>
            <a:r>
              <a:rPr lang="zh-CN" altLang="zh-CN" sz="2400" dirty="0" smtClean="0"/>
              <a:t>江南大学</a:t>
            </a:r>
            <a:endParaRPr lang="zh-CN" altLang="zh-CN" sz="2400" dirty="0" smtClean="0"/>
          </a:p>
          <a:p>
            <a:pPr lvl="1" hangingPunct="0"/>
            <a:r>
              <a:rPr lang="zh-CN" altLang="zh-CN" sz="2400" dirty="0" smtClean="0"/>
              <a:t>北京信息科技大学</a:t>
            </a:r>
            <a:endParaRPr lang="zh-CN" altLang="zh-CN" sz="2400" dirty="0" smtClean="0"/>
          </a:p>
          <a:p>
            <a:pPr lvl="1" hangingPunct="0"/>
            <a:r>
              <a:rPr lang="zh-CN" altLang="zh-CN" sz="2400" dirty="0" smtClean="0"/>
              <a:t>陆军工程大学</a:t>
            </a:r>
            <a:endParaRPr lang="zh-CN" altLang="zh-CN" sz="2400" dirty="0" smtClean="0"/>
          </a:p>
          <a:p>
            <a:pPr lvl="1" hangingPunct="0"/>
            <a:r>
              <a:rPr lang="zh-CN" altLang="zh-CN" sz="2400" dirty="0" smtClean="0"/>
              <a:t>华北电力大学</a:t>
            </a:r>
            <a:endParaRPr lang="zh-CN" altLang="zh-CN" sz="2400" dirty="0" smtClean="0"/>
          </a:p>
          <a:p>
            <a:pPr lvl="1" hangingPunct="0"/>
            <a:r>
              <a:rPr lang="zh-CN" altLang="zh-CN" sz="2400" dirty="0" smtClean="0"/>
              <a:t>河北地质大学</a:t>
            </a:r>
            <a:endParaRPr lang="zh-CN" altLang="zh-CN" sz="2400" dirty="0" smtClean="0"/>
          </a:p>
          <a:p>
            <a:pPr lvl="1" hangingPunct="0"/>
            <a:r>
              <a:rPr lang="zh-CN" altLang="zh-CN" sz="2400" dirty="0" smtClean="0"/>
              <a:t>杭州电子科技大学</a:t>
            </a:r>
            <a:endParaRPr lang="zh-CN" altLang="zh-CN" sz="2400" dirty="0" smtClean="0"/>
          </a:p>
          <a:p>
            <a:pPr lvl="1" hangingPunct="0"/>
            <a:r>
              <a:rPr lang="zh-CN" altLang="zh-CN" sz="2400" dirty="0" smtClean="0"/>
              <a:t>华北科技学院</a:t>
            </a:r>
            <a:endParaRPr lang="zh-CN" altLang="zh-CN" sz="2400" dirty="0" smtClean="0"/>
          </a:p>
          <a:p>
            <a:pPr lvl="1" hangingPunct="0"/>
            <a:r>
              <a:rPr lang="zh-CN" altLang="zh-CN" sz="2400" dirty="0" smtClean="0"/>
              <a:t>浙江工业大学</a:t>
            </a:r>
            <a:endParaRPr lang="zh-CN" altLang="zh-CN" sz="2400" dirty="0" smtClean="0"/>
          </a:p>
          <a:p>
            <a:pPr lvl="1" hangingPunct="0"/>
            <a:r>
              <a:rPr lang="zh-CN" altLang="zh-CN" sz="2400" dirty="0" smtClean="0"/>
              <a:t>北京信息科技大学计算中心</a:t>
            </a:r>
            <a:endParaRPr lang="zh-CN" altLang="zh-CN" sz="2400" dirty="0" smtClean="0"/>
          </a:p>
          <a:p>
            <a:pPr lvl="1" hangingPunct="0"/>
            <a:r>
              <a:rPr lang="zh-CN" altLang="zh-CN" sz="2400" dirty="0" smtClean="0"/>
              <a:t>重庆邮电大学</a:t>
            </a:r>
            <a:endParaRPr lang="en-US" altLang="zh-CN" sz="2400" dirty="0" smtClean="0"/>
          </a:p>
          <a:p>
            <a:pPr lvl="1" hangingPunct="0"/>
            <a:r>
              <a:rPr lang="zh-CN" altLang="en-US" sz="2400" dirty="0" smtClean="0"/>
              <a:t>重庆交通大学</a:t>
            </a:r>
            <a:endParaRPr lang="zh-CN" altLang="zh-CN" sz="2400" dirty="0" smtClean="0"/>
          </a:p>
          <a:p>
            <a:pPr lvl="1" hangingPunct="0"/>
            <a:r>
              <a:rPr lang="zh-CN" altLang="zh-CN" sz="2400" dirty="0" smtClean="0"/>
              <a:t>西南民族大学</a:t>
            </a:r>
            <a:endParaRPr lang="zh-CN" altLang="zh-CN" sz="2400" dirty="0" smtClean="0"/>
          </a:p>
          <a:p>
            <a:pPr lvl="1" hangingPunct="0"/>
            <a:r>
              <a:rPr lang="en-US" altLang="zh-CN" sz="2400" dirty="0" err="1" smtClean="0">
                <a:hlinkClick r:id="rId3"/>
              </a:rPr>
              <a:t>沈阳航空航天大学计算机学院</a:t>
            </a:r>
            <a:endParaRPr lang="zh-CN" altLang="zh-CN" sz="2400" dirty="0" smtClean="0"/>
          </a:p>
          <a:p>
            <a:pPr lvl="1" hangingPunct="0"/>
            <a:r>
              <a:rPr lang="zh-CN" altLang="zh-CN" sz="2400" dirty="0" smtClean="0"/>
              <a:t>山东建筑大学</a:t>
            </a:r>
            <a:endParaRPr lang="zh-CN" altLang="zh-CN" sz="2400" dirty="0" smtClean="0"/>
          </a:p>
          <a:p>
            <a:pPr lvl="1" hangingPunct="0"/>
            <a:r>
              <a:rPr lang="zh-CN" altLang="zh-CN" sz="2400" dirty="0" smtClean="0"/>
              <a:t>电子科技大学信息与软件工程学院</a:t>
            </a:r>
            <a:endParaRPr lang="zh-CN" altLang="zh-CN" sz="2400" dirty="0" smtClean="0"/>
          </a:p>
          <a:p>
            <a:pPr lvl="1" hangingPunct="0"/>
            <a:r>
              <a:rPr lang="zh-CN" altLang="zh-CN" sz="2400" dirty="0" smtClean="0"/>
              <a:t>昆明理工大学</a:t>
            </a:r>
            <a:endParaRPr lang="zh-CN" altLang="zh-CN" sz="2400" dirty="0" smtClean="0"/>
          </a:p>
          <a:p>
            <a:pPr lvl="1" hangingPunct="0"/>
            <a:r>
              <a:rPr lang="zh-CN" altLang="zh-CN" sz="2400" dirty="0" smtClean="0"/>
              <a:t>重庆交通大学</a:t>
            </a:r>
            <a:endParaRPr lang="zh-CN" altLang="zh-CN" sz="2400" dirty="0" smtClean="0"/>
          </a:p>
          <a:p>
            <a:pPr lvl="1" hangingPunct="0"/>
            <a:r>
              <a:rPr lang="zh-CN" altLang="zh-CN" sz="2400" dirty="0" smtClean="0"/>
              <a:t>上海电机学院</a:t>
            </a:r>
            <a:endParaRPr lang="zh-CN" altLang="zh-CN" sz="2400" dirty="0" smtClean="0"/>
          </a:p>
          <a:p>
            <a:pPr lvl="1" hangingPunct="0"/>
            <a:r>
              <a:rPr lang="zh-CN" altLang="zh-CN" sz="2400" dirty="0" smtClean="0"/>
              <a:t>西南交通大学</a:t>
            </a:r>
            <a:endParaRPr lang="zh-CN" altLang="zh-CN" sz="2400" dirty="0" smtClean="0"/>
          </a:p>
          <a:p>
            <a:pPr lvl="1" hangingPunct="0"/>
            <a:r>
              <a:rPr lang="zh-CN" altLang="zh-CN" sz="2400" dirty="0" smtClean="0"/>
              <a:t>北京印刷学院</a:t>
            </a:r>
            <a:endParaRPr lang="en-US" altLang="zh-CN" sz="2400" dirty="0" smtClean="0"/>
          </a:p>
          <a:p>
            <a:pPr lvl="1" hangingPunct="0"/>
            <a:r>
              <a:rPr lang="zh-CN" altLang="en-US" sz="2400" dirty="0" smtClean="0"/>
              <a:t>湖南工程学院</a:t>
            </a:r>
            <a:endParaRPr lang="zh-CN" altLang="zh-CN" sz="2400" dirty="0" smtClean="0"/>
          </a:p>
          <a:p>
            <a:pPr lvl="1" hangingPunct="0"/>
            <a:r>
              <a:rPr lang="zh-CN" altLang="en-US" sz="2400" dirty="0" smtClean="0"/>
              <a:t>华中农业</a:t>
            </a:r>
            <a:r>
              <a:rPr lang="zh-CN" altLang="zh-CN" sz="2400" dirty="0" smtClean="0"/>
              <a:t>大学</a:t>
            </a:r>
            <a:endParaRPr lang="en-US" altLang="zh-CN" sz="2400" dirty="0" smtClean="0"/>
          </a:p>
          <a:p>
            <a:pPr lvl="1" hangingPunct="0"/>
            <a:r>
              <a:rPr lang="zh-CN" altLang="en-US" sz="2400" dirty="0" smtClean="0"/>
              <a:t>江苏大学</a:t>
            </a:r>
            <a:endParaRPr lang="en-US" altLang="zh-CN" sz="2400" dirty="0" smtClean="0"/>
          </a:p>
          <a:p>
            <a:pPr lvl="1" hangingPunct="0"/>
            <a:r>
              <a:rPr lang="zh-CN" altLang="en-US" sz="2400" dirty="0" smtClean="0"/>
              <a:t>江苏师范大学</a:t>
            </a:r>
            <a:endParaRPr lang="zh-CN" altLang="zh-CN" sz="2400" dirty="0" smtClean="0"/>
          </a:p>
          <a:p>
            <a:pPr lvl="1" hangingPunct="0"/>
            <a:r>
              <a:rPr lang="zh-CN" altLang="zh-CN" sz="2400" dirty="0" smtClean="0"/>
              <a:t>中国海洋大学</a:t>
            </a:r>
            <a:endParaRPr lang="zh-CN" altLang="zh-CN" sz="2400" dirty="0" smtClean="0"/>
          </a:p>
          <a:p>
            <a:pPr lvl="1" hangingPunct="0"/>
            <a:r>
              <a:rPr lang="zh-CN" altLang="zh-CN" sz="2400" dirty="0" smtClean="0"/>
              <a:t>山东大学</a:t>
            </a:r>
            <a:endParaRPr lang="zh-CN" altLang="zh-CN" sz="2400" dirty="0" smtClean="0"/>
          </a:p>
          <a:p>
            <a:pPr lvl="1"/>
            <a:r>
              <a:rPr lang="zh-CN" altLang="zh-CN" sz="2400" dirty="0" smtClean="0"/>
              <a:t>湖南大学</a:t>
            </a:r>
            <a:endParaRPr lang="en-US" altLang="zh-CN" sz="2400" dirty="0" smtClean="0"/>
          </a:p>
          <a:p>
            <a:pPr lvl="1"/>
            <a:r>
              <a:rPr lang="zh-CN" altLang="en-US" sz="2400" dirty="0" smtClean="0"/>
              <a:t>中国矿业大学（徐州）</a:t>
            </a:r>
            <a:endParaRPr lang="en-US" altLang="zh-CN" sz="2400" dirty="0" smtClean="0"/>
          </a:p>
          <a:p>
            <a:pPr lvl="1"/>
            <a:r>
              <a:rPr lang="en-US" altLang="zh-CN" sz="2400" dirty="0" smtClean="0">
                <a:solidFill>
                  <a:prstClr val="black"/>
                </a:solidFill>
                <a:latin typeface="微软雅黑" panose="020B0503020204020204" pitchFamily="34" charset="-122"/>
                <a:ea typeface="微软雅黑" panose="020B0503020204020204" pitchFamily="34" charset="-122"/>
              </a:rPr>
              <a:t>……</a:t>
            </a:r>
            <a:endParaRPr lang="zh-CN" altLang="en-US" sz="2400" dirty="0" smtClean="0">
              <a:solidFill>
                <a:prstClr val="black"/>
              </a:solidFill>
              <a:latin typeface="微软雅黑" panose="020B0503020204020204" pitchFamily="34" charset="-122"/>
              <a:ea typeface="微软雅黑" panose="020B0503020204020204" pitchFamily="34" charset="-122"/>
            </a:endParaRPr>
          </a:p>
        </p:txBody>
      </p:sp>
      <p:pic>
        <p:nvPicPr>
          <p:cNvPr id="6" name="Picture 2" descr="C:\Users\ZCH\Desktop\CG-WORKSPACE\第二届mooc工具研讨会\cggrouptdc.png"/>
          <p:cNvPicPr>
            <a:picLocks noChangeAspect="1" noChangeArrowheads="1"/>
          </p:cNvPicPr>
          <p:nvPr/>
        </p:nvPicPr>
        <p:blipFill>
          <a:blip r:embed="rId4" cstate="print"/>
          <a:srcRect/>
          <a:stretch>
            <a:fillRect/>
          </a:stretch>
        </p:blipFill>
        <p:spPr bwMode="auto">
          <a:xfrm>
            <a:off x="3922621" y="1579722"/>
            <a:ext cx="2044541" cy="2801779"/>
          </a:xfrm>
          <a:prstGeom prst="rect">
            <a:avLst/>
          </a:prstGeom>
          <a:noFill/>
        </p:spPr>
      </p:pic>
      <p:sp>
        <p:nvSpPr>
          <p:cNvPr id="8" name="矩形 7"/>
          <p:cNvSpPr/>
          <p:nvPr/>
        </p:nvSpPr>
        <p:spPr>
          <a:xfrm>
            <a:off x="3307039" y="4394888"/>
            <a:ext cx="3839719" cy="300082"/>
          </a:xfrm>
          <a:prstGeom prst="rect">
            <a:avLst/>
          </a:prstGeom>
        </p:spPr>
        <p:txBody>
          <a:bodyPr wrap="square">
            <a:spAutoFit/>
          </a:bodyPr>
          <a:lstStyle/>
          <a:p>
            <a:r>
              <a:rPr lang="en-US" altLang="zh-CN" dirty="0" smtClean="0">
                <a:latin typeface="微软雅黑" panose="020B0503020204020204" pitchFamily="34" charset="-122"/>
                <a:ea typeface="微软雅黑" panose="020B0503020204020204" pitchFamily="34" charset="-122"/>
              </a:rPr>
              <a:t>QQ</a:t>
            </a:r>
            <a:r>
              <a:rPr lang="zh-CN" altLang="en-US" dirty="0" smtClean="0">
                <a:latin typeface="微软雅黑" panose="020B0503020204020204" pitchFamily="34" charset="-122"/>
                <a:ea typeface="微软雅黑" panose="020B0503020204020204" pitchFamily="34" charset="-122"/>
              </a:rPr>
              <a:t>群：</a:t>
            </a:r>
            <a:r>
              <a:rPr lang="en-US" altLang="zh-CN" dirty="0" smtClean="0">
                <a:latin typeface="微软雅黑" panose="020B0503020204020204" pitchFamily="34" charset="-122"/>
                <a:ea typeface="微软雅黑" panose="020B0503020204020204" pitchFamily="34" charset="-122"/>
              </a:rPr>
              <a:t>214085215</a:t>
            </a:r>
            <a:r>
              <a:rPr lang="zh-CN" altLang="en-US" dirty="0" smtClean="0">
                <a:latin typeface="微软雅黑" panose="020B0503020204020204" pitchFamily="34" charset="-122"/>
                <a:ea typeface="微软雅黑" panose="020B0503020204020204" pitchFamily="34" charset="-122"/>
              </a:rPr>
              <a:t>（实名：学校</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姓名 ）</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5"/>
          <p:cNvGrpSpPr/>
          <p:nvPr/>
        </p:nvGrpSpPr>
        <p:grpSpPr>
          <a:xfrm>
            <a:off x="22860" y="419100"/>
            <a:ext cx="9121140" cy="4684842"/>
            <a:chOff x="22860" y="371475"/>
            <a:chExt cx="9121140" cy="4684841"/>
          </a:xfrm>
        </p:grpSpPr>
        <p:sp>
          <p:nvSpPr>
            <p:cNvPr id="135" name="立方体 134"/>
            <p:cNvSpPr/>
            <p:nvPr/>
          </p:nvSpPr>
          <p:spPr>
            <a:xfrm>
              <a:off x="22860" y="2926080"/>
              <a:ext cx="990600" cy="1691640"/>
            </a:xfrm>
            <a:prstGeom prst="cube">
              <a:avLst>
                <a:gd name="adj" fmla="val 688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smtClean="0">
                  <a:latin typeface="微软雅黑" panose="020B0503020204020204" pitchFamily="34" charset="-122"/>
                  <a:ea typeface="微软雅黑" panose="020B0503020204020204" pitchFamily="34" charset="-122"/>
                </a:rPr>
                <a:t>教育大数据</a:t>
              </a:r>
              <a:endParaRPr lang="zh-CN" altLang="en-US" sz="1000" b="1" dirty="0">
                <a:latin typeface="微软雅黑" panose="020B0503020204020204" pitchFamily="34" charset="-122"/>
                <a:ea typeface="微软雅黑" panose="020B0503020204020204" pitchFamily="34" charset="-122"/>
              </a:endParaRPr>
            </a:p>
          </p:txBody>
        </p:sp>
        <p:sp>
          <p:nvSpPr>
            <p:cNvPr id="67" name="矩形 66"/>
            <p:cNvSpPr/>
            <p:nvPr/>
          </p:nvSpPr>
          <p:spPr>
            <a:xfrm>
              <a:off x="3105068" y="4733151"/>
              <a:ext cx="3019507" cy="323165"/>
            </a:xfrm>
            <a:prstGeom prst="rect">
              <a:avLst/>
            </a:prstGeom>
          </p:spPr>
          <p:txBody>
            <a:bodyPr wrap="square">
              <a:spAutoFit/>
            </a:bodyPr>
            <a:lstStyle/>
            <a:p>
              <a:r>
                <a:rPr lang="zh-CN" altLang="en-US" sz="1500" b="1" dirty="0" smtClean="0">
                  <a:latin typeface="微软雅黑" panose="020B0503020204020204" pitchFamily="34" charset="-122"/>
                  <a:ea typeface="微软雅黑" panose="020B0503020204020204" pitchFamily="34" charset="-122"/>
                </a:rPr>
                <a:t>计算机专业课一体化支撑平台</a:t>
              </a:r>
              <a:endParaRPr lang="en-US" altLang="zh-CN" sz="1500" b="1" dirty="0" smtClean="0">
                <a:latin typeface="微软雅黑" panose="020B0503020204020204" pitchFamily="34" charset="-122"/>
                <a:ea typeface="微软雅黑" panose="020B0503020204020204" pitchFamily="34" charset="-122"/>
              </a:endParaRPr>
            </a:p>
          </p:txBody>
        </p:sp>
        <p:sp>
          <p:nvSpPr>
            <p:cNvPr id="36" name="立方体 35"/>
            <p:cNvSpPr/>
            <p:nvPr/>
          </p:nvSpPr>
          <p:spPr>
            <a:xfrm>
              <a:off x="487681" y="3812554"/>
              <a:ext cx="8625840" cy="817615"/>
            </a:xfrm>
            <a:prstGeom prst="cube">
              <a:avLst>
                <a:gd name="adj" fmla="val 6888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7" name="TextBox 36"/>
            <p:cNvSpPr txBox="1"/>
            <p:nvPr/>
          </p:nvSpPr>
          <p:spPr>
            <a:xfrm>
              <a:off x="3724933" y="4381502"/>
              <a:ext cx="2313917" cy="276999"/>
            </a:xfrm>
            <a:prstGeom prst="rect">
              <a:avLst/>
            </a:prstGeom>
            <a:noFill/>
          </p:spPr>
          <p:txBody>
            <a:bodyPr wrap="square" rtlCol="0">
              <a:spAutoFit/>
            </a:bodyPr>
            <a:lstStyle/>
            <a:p>
              <a:r>
                <a:rPr lang="zh-CN" altLang="en-US" sz="1200" b="1" dirty="0" smtClean="0">
                  <a:solidFill>
                    <a:schemeClr val="bg1"/>
                  </a:solidFill>
                  <a:latin typeface="微软雅黑" panose="020B0503020204020204" pitchFamily="34" charset="-122"/>
                  <a:ea typeface="微软雅黑" panose="020B0503020204020204" pitchFamily="34" charset="-122"/>
                </a:rPr>
                <a:t>系统管理与自动化运维</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nvGrpSpPr>
            <p:cNvPr id="3" name="组合 43"/>
            <p:cNvGrpSpPr/>
            <p:nvPr/>
          </p:nvGrpSpPr>
          <p:grpSpPr>
            <a:xfrm>
              <a:off x="2903788" y="3855586"/>
              <a:ext cx="557036" cy="486212"/>
              <a:chOff x="1266502" y="238"/>
              <a:chExt cx="668789" cy="668789"/>
            </a:xfrm>
          </p:grpSpPr>
          <p:sp>
            <p:nvSpPr>
              <p:cNvPr id="45" name="椭圆 44"/>
              <p:cNvSpPr/>
              <p:nvPr/>
            </p:nvSpPr>
            <p:spPr>
              <a:xfrm>
                <a:off x="1266502" y="238"/>
                <a:ext cx="668789" cy="668789"/>
              </a:xfrm>
              <a:prstGeom prst="ellipse">
                <a:avLst/>
              </a:prstGeom>
              <a:ln>
                <a:noFill/>
              </a:ln>
            </p:spPr>
            <p:style>
              <a:lnRef idx="2">
                <a:schemeClr val="lt1">
                  <a:hueOff val="0"/>
                  <a:satOff val="0"/>
                  <a:lumOff val="0"/>
                  <a:alphaOff val="0"/>
                </a:schemeClr>
              </a:lnRef>
              <a:fillRef idx="1">
                <a:schemeClr val="accent5">
                  <a:alpha val="50000"/>
                  <a:hueOff val="-1241735"/>
                  <a:satOff val="4976"/>
                  <a:lumOff val="1078"/>
                  <a:alphaOff val="0"/>
                </a:schemeClr>
              </a:fillRef>
              <a:effectRef idx="0">
                <a:schemeClr val="accent5">
                  <a:alpha val="50000"/>
                  <a:hueOff val="-1241735"/>
                  <a:satOff val="4976"/>
                  <a:lumOff val="1078"/>
                  <a:alphaOff val="0"/>
                </a:schemeClr>
              </a:effectRef>
              <a:fontRef idx="minor">
                <a:schemeClr val="tx1"/>
              </a:fontRef>
            </p:style>
          </p:sp>
          <p:sp>
            <p:nvSpPr>
              <p:cNvPr id="46" name="椭圆 4"/>
              <p:cNvSpPr/>
              <p:nvPr/>
            </p:nvSpPr>
            <p:spPr>
              <a:xfrm>
                <a:off x="1364444" y="98180"/>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系统</a:t>
                </a:r>
                <a:endParaRPr lang="en-US" altLang="zh-CN" sz="1000" b="1" dirty="0" smtClean="0">
                  <a:latin typeface="微软雅黑" panose="020B0503020204020204" pitchFamily="34" charset="-122"/>
                  <a:ea typeface="微软雅黑" panose="020B0503020204020204" pitchFamily="34" charset="-122"/>
                </a:endParaRPr>
              </a:p>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备份</a:t>
                </a:r>
                <a:endParaRPr lang="zh-CN" altLang="en-US" sz="1000" b="1" dirty="0">
                  <a:latin typeface="微软雅黑" panose="020B0503020204020204" pitchFamily="34" charset="-122"/>
                  <a:ea typeface="微软雅黑" panose="020B0503020204020204" pitchFamily="34" charset="-122"/>
                </a:endParaRPr>
              </a:p>
            </p:txBody>
          </p:sp>
        </p:grpSp>
        <p:grpSp>
          <p:nvGrpSpPr>
            <p:cNvPr id="4" name="组合 46"/>
            <p:cNvGrpSpPr/>
            <p:nvPr/>
          </p:nvGrpSpPr>
          <p:grpSpPr>
            <a:xfrm>
              <a:off x="1079675" y="3855586"/>
              <a:ext cx="556492" cy="485737"/>
              <a:chOff x="650660" y="255369"/>
              <a:chExt cx="668789" cy="668789"/>
            </a:xfrm>
          </p:grpSpPr>
          <p:sp>
            <p:nvSpPr>
              <p:cNvPr id="48" name="椭圆 47"/>
              <p:cNvSpPr/>
              <p:nvPr/>
            </p:nvSpPr>
            <p:spPr>
              <a:xfrm>
                <a:off x="650660" y="255369"/>
                <a:ext cx="668789" cy="668789"/>
              </a:xfrm>
              <a:prstGeom prst="ellipse">
                <a:avLst/>
              </a:prstGeom>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49" name="椭圆 4"/>
              <p:cNvSpPr/>
              <p:nvPr/>
            </p:nvSpPr>
            <p:spPr>
              <a:xfrm>
                <a:off x="748602" y="353311"/>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多课程管理</a:t>
                </a:r>
                <a:endParaRPr lang="zh-CN" altLang="en-US" sz="1000" b="1" dirty="0">
                  <a:latin typeface="微软雅黑" panose="020B0503020204020204" pitchFamily="34" charset="-122"/>
                  <a:ea typeface="微软雅黑" panose="020B0503020204020204" pitchFamily="34" charset="-122"/>
                </a:endParaRPr>
              </a:p>
            </p:txBody>
          </p:sp>
        </p:grpSp>
        <p:grpSp>
          <p:nvGrpSpPr>
            <p:cNvPr id="6" name="组合 49"/>
            <p:cNvGrpSpPr/>
            <p:nvPr/>
          </p:nvGrpSpPr>
          <p:grpSpPr>
            <a:xfrm>
              <a:off x="3914904" y="3855586"/>
              <a:ext cx="557036" cy="486212"/>
              <a:chOff x="395430" y="871310"/>
              <a:chExt cx="668789" cy="668789"/>
            </a:xfrm>
          </p:grpSpPr>
          <p:sp>
            <p:nvSpPr>
              <p:cNvPr id="51" name="椭圆 50"/>
              <p:cNvSpPr/>
              <p:nvPr/>
            </p:nvSpPr>
            <p:spPr>
              <a:xfrm>
                <a:off x="395430" y="871310"/>
                <a:ext cx="668789" cy="668789"/>
              </a:xfrm>
              <a:prstGeom prst="ellipse">
                <a:avLst/>
              </a:prstGeom>
              <a:ln>
                <a:noFill/>
              </a:ln>
            </p:spPr>
            <p:style>
              <a:lnRef idx="2">
                <a:schemeClr val="lt1">
                  <a:hueOff val="0"/>
                  <a:satOff val="0"/>
                  <a:lumOff val="0"/>
                  <a:alphaOff val="0"/>
                </a:schemeClr>
              </a:lnRef>
              <a:fillRef idx="1">
                <a:schemeClr val="accent5">
                  <a:alpha val="50000"/>
                  <a:hueOff val="-8692142"/>
                  <a:satOff val="34835"/>
                  <a:lumOff val="7549"/>
                  <a:alphaOff val="0"/>
                </a:schemeClr>
              </a:fillRef>
              <a:effectRef idx="0">
                <a:schemeClr val="accent5">
                  <a:alpha val="50000"/>
                  <a:hueOff val="-8692142"/>
                  <a:satOff val="34835"/>
                  <a:lumOff val="7549"/>
                  <a:alphaOff val="0"/>
                </a:schemeClr>
              </a:effectRef>
              <a:fontRef idx="minor">
                <a:schemeClr val="tx1"/>
              </a:fontRef>
            </p:style>
          </p:sp>
          <p:sp>
            <p:nvSpPr>
              <p:cNvPr id="52" name="椭圆 4"/>
              <p:cNvSpPr/>
              <p:nvPr/>
            </p:nvSpPr>
            <p:spPr>
              <a:xfrm>
                <a:off x="493372" y="969252"/>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系统</a:t>
                </a:r>
                <a:endParaRPr lang="en-US" altLang="zh-CN" sz="1000" b="1" dirty="0" smtClean="0">
                  <a:latin typeface="微软雅黑" panose="020B0503020204020204" pitchFamily="34" charset="-122"/>
                  <a:ea typeface="微软雅黑" panose="020B0503020204020204" pitchFamily="34" charset="-122"/>
                </a:endParaRPr>
              </a:p>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升级</a:t>
                </a:r>
                <a:endParaRPr lang="zh-CN" altLang="en-US" sz="1000" b="1" dirty="0">
                  <a:latin typeface="微软雅黑" panose="020B0503020204020204" pitchFamily="34" charset="-122"/>
                  <a:ea typeface="微软雅黑" panose="020B0503020204020204" pitchFamily="34" charset="-122"/>
                </a:endParaRPr>
              </a:p>
            </p:txBody>
          </p:sp>
        </p:grpSp>
        <p:grpSp>
          <p:nvGrpSpPr>
            <p:cNvPr id="7" name="组合 55"/>
            <p:cNvGrpSpPr/>
            <p:nvPr/>
          </p:nvGrpSpPr>
          <p:grpSpPr>
            <a:xfrm>
              <a:off x="4990192" y="3847565"/>
              <a:ext cx="557036" cy="486212"/>
              <a:chOff x="1266502" y="1742382"/>
              <a:chExt cx="668789" cy="668789"/>
            </a:xfrm>
          </p:grpSpPr>
          <p:sp>
            <p:nvSpPr>
              <p:cNvPr id="57" name="椭圆 56"/>
              <p:cNvSpPr/>
              <p:nvPr/>
            </p:nvSpPr>
            <p:spPr>
              <a:xfrm>
                <a:off x="1266502" y="1742382"/>
                <a:ext cx="668789" cy="668789"/>
              </a:xfrm>
              <a:prstGeom prst="ellipse">
                <a:avLst/>
              </a:prstGeom>
              <a:ln>
                <a:noFill/>
              </a:ln>
            </p:spPr>
            <p:style>
              <a:lnRef idx="2">
                <a:schemeClr val="lt1">
                  <a:hueOff val="0"/>
                  <a:satOff val="0"/>
                  <a:lumOff val="0"/>
                  <a:alphaOff val="0"/>
                </a:schemeClr>
              </a:lnRef>
              <a:fillRef idx="1">
                <a:schemeClr val="accent5">
                  <a:alpha val="50000"/>
                  <a:hueOff val="-6208672"/>
                  <a:satOff val="24882"/>
                  <a:lumOff val="5392"/>
                  <a:alphaOff val="0"/>
                </a:schemeClr>
              </a:fillRef>
              <a:effectRef idx="0">
                <a:schemeClr val="accent5">
                  <a:alpha val="50000"/>
                  <a:hueOff val="-6208672"/>
                  <a:satOff val="24882"/>
                  <a:lumOff val="5392"/>
                  <a:alphaOff val="0"/>
                </a:schemeClr>
              </a:effectRef>
              <a:fontRef idx="minor">
                <a:schemeClr val="tx1"/>
              </a:fontRef>
            </p:style>
          </p:sp>
          <p:sp>
            <p:nvSpPr>
              <p:cNvPr id="58" name="椭圆 4"/>
              <p:cNvSpPr/>
              <p:nvPr/>
            </p:nvSpPr>
            <p:spPr>
              <a:xfrm>
                <a:off x="1364445" y="1840324"/>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系统</a:t>
                </a:r>
                <a:endParaRPr lang="en-US" altLang="zh-CN" sz="1000" b="1" dirty="0" smtClean="0">
                  <a:latin typeface="微软雅黑" panose="020B0503020204020204" pitchFamily="34" charset="-122"/>
                  <a:ea typeface="微软雅黑" panose="020B0503020204020204" pitchFamily="34" charset="-122"/>
                </a:endParaRPr>
              </a:p>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迁移</a:t>
                </a:r>
                <a:endParaRPr lang="zh-CN" altLang="en-US" sz="1000" b="1" dirty="0">
                  <a:latin typeface="微软雅黑" panose="020B0503020204020204" pitchFamily="34" charset="-122"/>
                  <a:ea typeface="微软雅黑" panose="020B0503020204020204" pitchFamily="34" charset="-122"/>
                </a:endParaRPr>
              </a:p>
            </p:txBody>
          </p:sp>
        </p:grpSp>
        <p:grpSp>
          <p:nvGrpSpPr>
            <p:cNvPr id="10" name="组合 61"/>
            <p:cNvGrpSpPr/>
            <p:nvPr/>
          </p:nvGrpSpPr>
          <p:grpSpPr>
            <a:xfrm>
              <a:off x="6024961" y="3842731"/>
              <a:ext cx="566725" cy="486212"/>
              <a:chOff x="650561" y="1487251"/>
              <a:chExt cx="668789" cy="668789"/>
            </a:xfrm>
          </p:grpSpPr>
          <p:sp>
            <p:nvSpPr>
              <p:cNvPr id="63" name="椭圆 62"/>
              <p:cNvSpPr/>
              <p:nvPr/>
            </p:nvSpPr>
            <p:spPr>
              <a:xfrm>
                <a:off x="650561" y="1487251"/>
                <a:ext cx="668789" cy="668789"/>
              </a:xfrm>
              <a:prstGeom prst="ellipse">
                <a:avLst/>
              </a:prstGeom>
              <a:ln>
                <a:noFill/>
              </a:ln>
            </p:spPr>
            <p:style>
              <a:lnRef idx="2">
                <a:schemeClr val="lt1">
                  <a:hueOff val="0"/>
                  <a:satOff val="0"/>
                  <a:lumOff val="0"/>
                  <a:alphaOff val="0"/>
                </a:schemeClr>
              </a:lnRef>
              <a:fillRef idx="1">
                <a:schemeClr val="accent5">
                  <a:alpha val="50000"/>
                  <a:hueOff val="-7450407"/>
                  <a:satOff val="29858"/>
                  <a:lumOff val="6471"/>
                  <a:alphaOff val="0"/>
                </a:schemeClr>
              </a:fillRef>
              <a:effectRef idx="0">
                <a:schemeClr val="accent5">
                  <a:alpha val="50000"/>
                  <a:hueOff val="-7450407"/>
                  <a:satOff val="29858"/>
                  <a:lumOff val="6471"/>
                  <a:alphaOff val="0"/>
                </a:schemeClr>
              </a:effectRef>
              <a:fontRef idx="minor">
                <a:schemeClr val="tx1"/>
              </a:fontRef>
            </p:style>
          </p:sp>
          <p:sp>
            <p:nvSpPr>
              <p:cNvPr id="64" name="椭圆 4"/>
              <p:cNvSpPr/>
              <p:nvPr/>
            </p:nvSpPr>
            <p:spPr>
              <a:xfrm>
                <a:off x="748503" y="1585193"/>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100" b="1" dirty="0" smtClean="0">
                    <a:latin typeface="微软雅黑" panose="020B0503020204020204" pitchFamily="34" charset="-122"/>
                    <a:ea typeface="微软雅黑" panose="020B0503020204020204" pitchFamily="34" charset="-122"/>
                  </a:rPr>
                  <a:t>系统性能</a:t>
                </a:r>
                <a:endParaRPr lang="zh-CN" altLang="en-US" sz="1100" b="1" dirty="0">
                  <a:latin typeface="微软雅黑" panose="020B0503020204020204" pitchFamily="34" charset="-122"/>
                  <a:ea typeface="微软雅黑" panose="020B0503020204020204" pitchFamily="34" charset="-122"/>
                </a:endParaRPr>
              </a:p>
            </p:txBody>
          </p:sp>
        </p:grpSp>
        <p:grpSp>
          <p:nvGrpSpPr>
            <p:cNvPr id="11" name="组合 67"/>
            <p:cNvGrpSpPr/>
            <p:nvPr/>
          </p:nvGrpSpPr>
          <p:grpSpPr>
            <a:xfrm>
              <a:off x="7043699" y="3855586"/>
              <a:ext cx="557036" cy="486212"/>
              <a:chOff x="650561" y="255369"/>
              <a:chExt cx="668789" cy="668789"/>
            </a:xfrm>
          </p:grpSpPr>
          <p:sp>
            <p:nvSpPr>
              <p:cNvPr id="69" name="椭圆 68"/>
              <p:cNvSpPr/>
              <p:nvPr/>
            </p:nvSpPr>
            <p:spPr>
              <a:xfrm>
                <a:off x="650561" y="255369"/>
                <a:ext cx="668789" cy="668789"/>
              </a:xfrm>
              <a:prstGeom prst="ellipse">
                <a:avLst/>
              </a:prstGeom>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70" name="椭圆 4"/>
              <p:cNvSpPr/>
              <p:nvPr/>
            </p:nvSpPr>
            <p:spPr>
              <a:xfrm>
                <a:off x="748503" y="353311"/>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系统</a:t>
                </a:r>
                <a:endParaRPr lang="en-US" altLang="zh-CN" sz="1000" b="1" dirty="0" smtClean="0">
                  <a:latin typeface="微软雅黑" panose="020B0503020204020204" pitchFamily="34" charset="-122"/>
                  <a:ea typeface="微软雅黑" panose="020B0503020204020204" pitchFamily="34" charset="-122"/>
                </a:endParaRPr>
              </a:p>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外观</a:t>
                </a:r>
                <a:endParaRPr lang="zh-CN" altLang="en-US" sz="1000" b="1" dirty="0">
                  <a:latin typeface="微软雅黑" panose="020B0503020204020204" pitchFamily="34" charset="-122"/>
                  <a:ea typeface="微软雅黑" panose="020B0503020204020204" pitchFamily="34" charset="-122"/>
                </a:endParaRPr>
              </a:p>
            </p:txBody>
          </p:sp>
        </p:grpSp>
        <p:grpSp>
          <p:nvGrpSpPr>
            <p:cNvPr id="14" name="组合 73"/>
            <p:cNvGrpSpPr/>
            <p:nvPr/>
          </p:nvGrpSpPr>
          <p:grpSpPr>
            <a:xfrm>
              <a:off x="1991731" y="3855586"/>
              <a:ext cx="557036" cy="486212"/>
              <a:chOff x="395430" y="871310"/>
              <a:chExt cx="668789" cy="668789"/>
            </a:xfrm>
          </p:grpSpPr>
          <p:sp>
            <p:nvSpPr>
              <p:cNvPr id="75" name="椭圆 74"/>
              <p:cNvSpPr/>
              <p:nvPr/>
            </p:nvSpPr>
            <p:spPr>
              <a:xfrm>
                <a:off x="395430" y="871310"/>
                <a:ext cx="668789" cy="668789"/>
              </a:xfrm>
              <a:prstGeom prst="ellipse">
                <a:avLst/>
              </a:prstGeom>
              <a:ln>
                <a:noFill/>
              </a:ln>
            </p:spPr>
            <p:style>
              <a:lnRef idx="2">
                <a:schemeClr val="lt1">
                  <a:hueOff val="0"/>
                  <a:satOff val="0"/>
                  <a:lumOff val="0"/>
                  <a:alphaOff val="0"/>
                </a:schemeClr>
              </a:lnRef>
              <a:fillRef idx="1">
                <a:schemeClr val="accent5">
                  <a:alpha val="50000"/>
                  <a:hueOff val="-8692142"/>
                  <a:satOff val="34835"/>
                  <a:lumOff val="7549"/>
                  <a:alphaOff val="0"/>
                </a:schemeClr>
              </a:fillRef>
              <a:effectRef idx="0">
                <a:schemeClr val="accent5">
                  <a:alpha val="50000"/>
                  <a:hueOff val="-8692142"/>
                  <a:satOff val="34835"/>
                  <a:lumOff val="7549"/>
                  <a:alphaOff val="0"/>
                </a:schemeClr>
              </a:effectRef>
              <a:fontRef idx="minor">
                <a:schemeClr val="tx1"/>
              </a:fontRef>
            </p:style>
          </p:sp>
          <p:sp>
            <p:nvSpPr>
              <p:cNvPr id="76" name="椭圆 4"/>
              <p:cNvSpPr/>
              <p:nvPr/>
            </p:nvSpPr>
            <p:spPr>
              <a:xfrm>
                <a:off x="493372" y="969252"/>
                <a:ext cx="472905" cy="47290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教师权限管理</a:t>
                </a:r>
                <a:endParaRPr lang="zh-CN" altLang="en-US" sz="1000" b="1" dirty="0">
                  <a:latin typeface="微软雅黑" panose="020B0503020204020204" pitchFamily="34" charset="-122"/>
                  <a:ea typeface="微软雅黑" panose="020B0503020204020204" pitchFamily="34" charset="-122"/>
                </a:endParaRPr>
              </a:p>
            </p:txBody>
          </p:sp>
        </p:grpSp>
        <p:sp>
          <p:nvSpPr>
            <p:cNvPr id="5" name="立方体 4"/>
            <p:cNvSpPr/>
            <p:nvPr/>
          </p:nvSpPr>
          <p:spPr>
            <a:xfrm>
              <a:off x="474398" y="2933770"/>
              <a:ext cx="7214182" cy="817615"/>
            </a:xfrm>
            <a:prstGeom prst="cube">
              <a:avLst>
                <a:gd name="adj" fmla="val 6888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5" name="Diagram group"/>
            <p:cNvGrpSpPr/>
            <p:nvPr/>
          </p:nvGrpSpPr>
          <p:grpSpPr>
            <a:xfrm>
              <a:off x="871777" y="2976802"/>
              <a:ext cx="474708" cy="467939"/>
              <a:chOff x="2346933" y="2472"/>
              <a:chExt cx="783024" cy="783024"/>
            </a:xfrm>
            <a:scene3d>
              <a:camera prst="orthographicFront">
                <a:rot lat="0" lon="0" rev="0"/>
              </a:camera>
              <a:lightRig rig="threePt" dir="t"/>
            </a:scene3d>
          </p:grpSpPr>
          <p:grpSp>
            <p:nvGrpSpPr>
              <p:cNvPr id="18" name="组合 6"/>
              <p:cNvGrpSpPr/>
              <p:nvPr/>
            </p:nvGrpSpPr>
            <p:grpSpPr>
              <a:xfrm>
                <a:off x="2346933" y="2472"/>
                <a:ext cx="783024" cy="783024"/>
                <a:chOff x="2346933" y="2472"/>
                <a:chExt cx="783024" cy="783024"/>
              </a:xfrm>
              <a:scene3d>
                <a:camera prst="orthographicFront">
                  <a:rot lat="0" lon="0" rev="0"/>
                </a:camera>
                <a:lightRig rig="threePt" dir="t"/>
              </a:scene3d>
            </p:grpSpPr>
            <p:sp>
              <p:nvSpPr>
                <p:cNvPr id="8" name="椭圆 7"/>
                <p:cNvSpPr/>
                <p:nvPr/>
              </p:nvSpPr>
              <p:spPr>
                <a:xfrm>
                  <a:off x="2346933" y="2472"/>
                  <a:ext cx="783024" cy="783024"/>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椭圆 4"/>
                <p:cNvSpPr/>
                <p:nvPr/>
              </p:nvSpPr>
              <p:spPr>
                <a:xfrm>
                  <a:off x="2461604" y="117143"/>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在线考试</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19" name="Diagram group"/>
            <p:cNvGrpSpPr/>
            <p:nvPr/>
          </p:nvGrpSpPr>
          <p:grpSpPr>
            <a:xfrm>
              <a:off x="1360080" y="2976802"/>
              <a:ext cx="515795" cy="467939"/>
              <a:chOff x="3231672" y="350700"/>
              <a:chExt cx="783024" cy="783024"/>
            </a:xfrm>
            <a:scene3d>
              <a:camera prst="orthographicFront">
                <a:rot lat="0" lon="0" rev="0"/>
              </a:camera>
              <a:lightRig rig="threePt" dir="t"/>
            </a:scene3d>
          </p:grpSpPr>
          <p:grpSp>
            <p:nvGrpSpPr>
              <p:cNvPr id="22" name="组合 10"/>
              <p:cNvGrpSpPr/>
              <p:nvPr/>
            </p:nvGrpSpPr>
            <p:grpSpPr>
              <a:xfrm>
                <a:off x="3231672" y="350700"/>
                <a:ext cx="783024" cy="783024"/>
                <a:chOff x="3231672" y="350700"/>
                <a:chExt cx="783024" cy="783024"/>
              </a:xfrm>
              <a:scene3d>
                <a:camera prst="orthographicFront">
                  <a:rot lat="0" lon="0" rev="0"/>
                </a:camera>
                <a:lightRig rig="threePt" dir="t"/>
              </a:scene3d>
            </p:grpSpPr>
            <p:sp>
              <p:nvSpPr>
                <p:cNvPr id="12" name="椭圆 11"/>
                <p:cNvSpPr/>
                <p:nvPr/>
              </p:nvSpPr>
              <p:spPr>
                <a:xfrm>
                  <a:off x="3231672" y="350700"/>
                  <a:ext cx="783024" cy="783024"/>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3" name="椭圆 4"/>
                <p:cNvSpPr/>
                <p:nvPr/>
              </p:nvSpPr>
              <p:spPr>
                <a:xfrm>
                  <a:off x="3346343" y="465371"/>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在线作业</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23" name="Diagram group"/>
            <p:cNvGrpSpPr/>
            <p:nvPr/>
          </p:nvGrpSpPr>
          <p:grpSpPr>
            <a:xfrm>
              <a:off x="1896510" y="2976802"/>
              <a:ext cx="508755" cy="467939"/>
              <a:chOff x="3668739" y="1232442"/>
              <a:chExt cx="783024" cy="783024"/>
            </a:xfrm>
            <a:scene3d>
              <a:camera prst="orthographicFront">
                <a:rot lat="0" lon="0" rev="0"/>
              </a:camera>
              <a:lightRig rig="threePt" dir="t"/>
            </a:scene3d>
          </p:grpSpPr>
          <p:grpSp>
            <p:nvGrpSpPr>
              <p:cNvPr id="26" name="组合 14"/>
              <p:cNvGrpSpPr/>
              <p:nvPr/>
            </p:nvGrpSpPr>
            <p:grpSpPr>
              <a:xfrm>
                <a:off x="3668739" y="1232442"/>
                <a:ext cx="783024" cy="783024"/>
                <a:chOff x="3668739" y="1232442"/>
                <a:chExt cx="783024" cy="783024"/>
              </a:xfrm>
              <a:scene3d>
                <a:camera prst="orthographicFront">
                  <a:rot lat="0" lon="0" rev="0"/>
                </a:camera>
                <a:lightRig rig="threePt" dir="t"/>
              </a:scene3d>
            </p:grpSpPr>
            <p:sp>
              <p:nvSpPr>
                <p:cNvPr id="16" name="椭圆 15"/>
                <p:cNvSpPr/>
                <p:nvPr/>
              </p:nvSpPr>
              <p:spPr>
                <a:xfrm>
                  <a:off x="3668739" y="1232442"/>
                  <a:ext cx="783024" cy="783024"/>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7" name="椭圆 4"/>
                <p:cNvSpPr/>
                <p:nvPr/>
              </p:nvSpPr>
              <p:spPr>
                <a:xfrm>
                  <a:off x="3783410" y="1347113"/>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在线答疑</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27" name="Diagram group"/>
            <p:cNvGrpSpPr/>
            <p:nvPr/>
          </p:nvGrpSpPr>
          <p:grpSpPr>
            <a:xfrm>
              <a:off x="2952822" y="2976802"/>
              <a:ext cx="503202" cy="467939"/>
              <a:chOff x="4221083" y="2235123"/>
              <a:chExt cx="783024" cy="783024"/>
            </a:xfrm>
            <a:scene3d>
              <a:camera prst="orthographicFront">
                <a:rot lat="0" lon="0" rev="0"/>
              </a:camera>
              <a:lightRig rig="threePt" dir="t"/>
            </a:scene3d>
          </p:grpSpPr>
          <p:grpSp>
            <p:nvGrpSpPr>
              <p:cNvPr id="30" name="组合 18"/>
              <p:cNvGrpSpPr/>
              <p:nvPr/>
            </p:nvGrpSpPr>
            <p:grpSpPr>
              <a:xfrm>
                <a:off x="4221083" y="2235123"/>
                <a:ext cx="783024" cy="783024"/>
                <a:chOff x="4221083" y="2235123"/>
                <a:chExt cx="783024" cy="783024"/>
              </a:xfrm>
              <a:scene3d>
                <a:camera prst="orthographicFront">
                  <a:rot lat="0" lon="0" rev="0"/>
                </a:camera>
                <a:lightRig rig="threePt" dir="t"/>
              </a:scene3d>
            </p:grpSpPr>
            <p:sp>
              <p:nvSpPr>
                <p:cNvPr id="20" name="椭圆 19"/>
                <p:cNvSpPr/>
                <p:nvPr/>
              </p:nvSpPr>
              <p:spPr>
                <a:xfrm>
                  <a:off x="4221083" y="2235123"/>
                  <a:ext cx="783024" cy="78302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椭圆 4"/>
                <p:cNvSpPr/>
                <p:nvPr/>
              </p:nvSpPr>
              <p:spPr>
                <a:xfrm>
                  <a:off x="4335754"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成绩管理</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31" name="Diagram group"/>
            <p:cNvGrpSpPr/>
            <p:nvPr/>
          </p:nvGrpSpPr>
          <p:grpSpPr>
            <a:xfrm>
              <a:off x="3481736" y="2976802"/>
              <a:ext cx="527742" cy="467939"/>
              <a:chOff x="2341915" y="2889576"/>
              <a:chExt cx="783024" cy="783024"/>
            </a:xfrm>
            <a:scene3d>
              <a:camera prst="orthographicFront">
                <a:rot lat="0" lon="0" rev="0"/>
              </a:camera>
              <a:lightRig rig="threePt" dir="t"/>
            </a:scene3d>
          </p:grpSpPr>
          <p:grpSp>
            <p:nvGrpSpPr>
              <p:cNvPr id="35" name="组合 22"/>
              <p:cNvGrpSpPr/>
              <p:nvPr/>
            </p:nvGrpSpPr>
            <p:grpSpPr>
              <a:xfrm>
                <a:off x="2341915" y="2889576"/>
                <a:ext cx="783024" cy="783024"/>
                <a:chOff x="2341915" y="2889576"/>
                <a:chExt cx="783024" cy="783024"/>
              </a:xfrm>
              <a:scene3d>
                <a:camera prst="orthographicFront">
                  <a:rot lat="0" lon="0" rev="0"/>
                </a:camera>
                <a:lightRig rig="threePt" dir="t"/>
              </a:scene3d>
            </p:grpSpPr>
            <p:sp>
              <p:nvSpPr>
                <p:cNvPr id="24" name="椭圆 23"/>
                <p:cNvSpPr/>
                <p:nvPr/>
              </p:nvSpPr>
              <p:spPr>
                <a:xfrm>
                  <a:off x="2341915" y="2889576"/>
                  <a:ext cx="783024" cy="783024"/>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5" name="椭圆 4"/>
                <p:cNvSpPr/>
                <p:nvPr/>
              </p:nvSpPr>
              <p:spPr>
                <a:xfrm>
                  <a:off x="2456586" y="3004247"/>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权限管理</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38" name="Diagram group"/>
            <p:cNvGrpSpPr/>
            <p:nvPr/>
          </p:nvGrpSpPr>
          <p:grpSpPr>
            <a:xfrm>
              <a:off x="4033538" y="2984823"/>
              <a:ext cx="497305" cy="467939"/>
              <a:chOff x="3288056" y="2889576"/>
              <a:chExt cx="783024" cy="783024"/>
            </a:xfrm>
            <a:scene3d>
              <a:camera prst="orthographicFront">
                <a:rot lat="0" lon="0" rev="0"/>
              </a:camera>
              <a:lightRig rig="threePt" dir="t"/>
            </a:scene3d>
          </p:grpSpPr>
          <p:grpSp>
            <p:nvGrpSpPr>
              <p:cNvPr id="39" name="组合 26"/>
              <p:cNvGrpSpPr/>
              <p:nvPr/>
            </p:nvGrpSpPr>
            <p:grpSpPr>
              <a:xfrm>
                <a:off x="3288056" y="2889576"/>
                <a:ext cx="783024" cy="783024"/>
                <a:chOff x="3288056" y="2889576"/>
                <a:chExt cx="783024" cy="783024"/>
              </a:xfrm>
              <a:scene3d>
                <a:camera prst="orthographicFront">
                  <a:rot lat="0" lon="0" rev="0"/>
                </a:camera>
                <a:lightRig rig="threePt" dir="t"/>
              </a:scene3d>
            </p:grpSpPr>
            <p:sp>
              <p:nvSpPr>
                <p:cNvPr id="28" name="椭圆 27"/>
                <p:cNvSpPr/>
                <p:nvPr/>
              </p:nvSpPr>
              <p:spPr>
                <a:xfrm>
                  <a:off x="3288056" y="2889576"/>
                  <a:ext cx="783024" cy="783024"/>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9" name="椭圆 4"/>
                <p:cNvSpPr/>
                <p:nvPr/>
              </p:nvSpPr>
              <p:spPr>
                <a:xfrm>
                  <a:off x="3402727" y="3004247"/>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资源管理</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40" name="Diagram group"/>
            <p:cNvGrpSpPr/>
            <p:nvPr/>
          </p:nvGrpSpPr>
          <p:grpSpPr>
            <a:xfrm>
              <a:off x="4554595" y="2976802"/>
              <a:ext cx="521684" cy="467939"/>
              <a:chOff x="1169144" y="1232442"/>
              <a:chExt cx="783024" cy="783024"/>
            </a:xfrm>
            <a:scene3d>
              <a:camera prst="orthographicFront">
                <a:rot lat="0" lon="0" rev="0"/>
              </a:camera>
              <a:lightRig rig="threePt" dir="t"/>
            </a:scene3d>
          </p:grpSpPr>
          <p:grpSp>
            <p:nvGrpSpPr>
              <p:cNvPr id="41" name="组合 30"/>
              <p:cNvGrpSpPr/>
              <p:nvPr/>
            </p:nvGrpSpPr>
            <p:grpSpPr>
              <a:xfrm>
                <a:off x="1169144" y="1232442"/>
                <a:ext cx="783024" cy="783024"/>
                <a:chOff x="1169144" y="1232442"/>
                <a:chExt cx="783024" cy="783024"/>
              </a:xfrm>
              <a:scene3d>
                <a:camera prst="orthographicFront">
                  <a:rot lat="0" lon="0" rev="0"/>
                </a:camera>
                <a:lightRig rig="threePt" dir="t"/>
              </a:scene3d>
            </p:grpSpPr>
            <p:sp>
              <p:nvSpPr>
                <p:cNvPr id="32" name="椭圆 31"/>
                <p:cNvSpPr/>
                <p:nvPr/>
              </p:nvSpPr>
              <p:spPr>
                <a:xfrm>
                  <a:off x="1169144" y="1232442"/>
                  <a:ext cx="783024" cy="783024"/>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3" name="椭圆 4"/>
                <p:cNvSpPr/>
                <p:nvPr/>
              </p:nvSpPr>
              <p:spPr>
                <a:xfrm>
                  <a:off x="1275386" y="1347113"/>
                  <a:ext cx="553683"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抄袭检测</a:t>
                  </a:r>
                  <a:endParaRPr lang="zh-CN" altLang="en-US" sz="1000" b="1" dirty="0">
                    <a:latin typeface="微软雅黑" panose="020B0503020204020204" pitchFamily="34" charset="-122"/>
                    <a:ea typeface="微软雅黑" panose="020B0503020204020204" pitchFamily="34" charset="-122"/>
                  </a:endParaRPr>
                </a:p>
              </p:txBody>
            </p:sp>
          </p:grpSp>
        </p:grpSp>
        <p:sp>
          <p:nvSpPr>
            <p:cNvPr id="34" name="TextBox 33"/>
            <p:cNvSpPr txBox="1"/>
            <p:nvPr/>
          </p:nvSpPr>
          <p:spPr>
            <a:xfrm>
              <a:off x="3168153" y="3512243"/>
              <a:ext cx="1313489" cy="276999"/>
            </a:xfrm>
            <a:prstGeom prst="rect">
              <a:avLst/>
            </a:prstGeom>
            <a:noFill/>
          </p:spPr>
          <p:txBody>
            <a:bodyPr wrap="square" rtlCol="0">
              <a:spAutoFit/>
            </a:bodyPr>
            <a:lstStyle/>
            <a:p>
              <a:r>
                <a:rPr lang="zh-CN" altLang="en-US" sz="1200" b="1" dirty="0" smtClean="0">
                  <a:solidFill>
                    <a:schemeClr val="bg1"/>
                  </a:solidFill>
                  <a:latin typeface="微软雅黑" panose="020B0503020204020204" pitchFamily="34" charset="-122"/>
                  <a:ea typeface="微软雅黑" panose="020B0503020204020204" pitchFamily="34" charset="-122"/>
                </a:rPr>
                <a:t>课程管理平台</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nvGrpSpPr>
            <p:cNvPr id="44" name="组合 40"/>
            <p:cNvGrpSpPr/>
            <p:nvPr/>
          </p:nvGrpSpPr>
          <p:grpSpPr>
            <a:xfrm>
              <a:off x="5091024" y="2982219"/>
              <a:ext cx="514644" cy="467939"/>
              <a:chOff x="3923987" y="2235123"/>
              <a:chExt cx="783024" cy="783024"/>
            </a:xfrm>
          </p:grpSpPr>
          <p:sp>
            <p:nvSpPr>
              <p:cNvPr id="42" name="椭圆 41"/>
              <p:cNvSpPr/>
              <p:nvPr/>
            </p:nvSpPr>
            <p:spPr>
              <a:xfrm>
                <a:off x="3923987" y="2235123"/>
                <a:ext cx="783024" cy="783024"/>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3" name="椭圆 4"/>
              <p:cNvSpPr/>
              <p:nvPr/>
            </p:nvSpPr>
            <p:spPr>
              <a:xfrm>
                <a:off x="4038658"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栏目定制</a:t>
                </a:r>
                <a:endParaRPr lang="zh-CN" altLang="en-US" sz="1000" b="1" dirty="0">
                  <a:latin typeface="微软雅黑" panose="020B0503020204020204" pitchFamily="34" charset="-122"/>
                  <a:ea typeface="微软雅黑" panose="020B0503020204020204" pitchFamily="34" charset="-122"/>
                </a:endParaRPr>
              </a:p>
            </p:txBody>
          </p:sp>
        </p:grpSp>
        <p:grpSp>
          <p:nvGrpSpPr>
            <p:cNvPr id="47" name="组合 79"/>
            <p:cNvGrpSpPr/>
            <p:nvPr/>
          </p:nvGrpSpPr>
          <p:grpSpPr>
            <a:xfrm>
              <a:off x="2424919" y="2976802"/>
              <a:ext cx="493694" cy="467939"/>
              <a:chOff x="2209401" y="2870122"/>
              <a:chExt cx="493694" cy="467939"/>
            </a:xfrm>
          </p:grpSpPr>
          <p:sp>
            <p:nvSpPr>
              <p:cNvPr id="84" name="椭圆 83"/>
              <p:cNvSpPr/>
              <p:nvPr/>
            </p:nvSpPr>
            <p:spPr>
              <a:xfrm>
                <a:off x="2209401" y="2870122"/>
                <a:ext cx="493694" cy="467939"/>
              </a:xfrm>
              <a:prstGeom prst="ellipse">
                <a:avLst/>
              </a:prstGeom>
              <a:scene3d>
                <a:camera prst="orthographicFront">
                  <a:rot lat="0" lon="0" rev="0"/>
                </a:camera>
                <a:lightRig rig="threePt" dir="t"/>
              </a:scene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85" name="椭圆 4"/>
              <p:cNvSpPr/>
              <p:nvPr/>
            </p:nvSpPr>
            <p:spPr>
              <a:xfrm>
                <a:off x="2272395" y="2938650"/>
                <a:ext cx="392270" cy="330883"/>
              </a:xfrm>
              <a:prstGeom prst="rect">
                <a:avLst/>
              </a:prstGeom>
              <a:scene3d>
                <a:camera prst="orthographicFront">
                  <a:rot lat="0" lon="0" rev="0"/>
                </a:camera>
                <a:lightRig rig="threePt" dir="t"/>
              </a:scene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学生管理</a:t>
                </a:r>
                <a:endParaRPr lang="zh-CN" altLang="en-US" sz="1000" b="1" dirty="0">
                  <a:latin typeface="微软雅黑" panose="020B0503020204020204" pitchFamily="34" charset="-122"/>
                  <a:ea typeface="微软雅黑" panose="020B0503020204020204" pitchFamily="34" charset="-122"/>
                </a:endParaRPr>
              </a:p>
            </p:txBody>
          </p:sp>
        </p:grpSp>
        <p:sp>
          <p:nvSpPr>
            <p:cNvPr id="73" name="立方体 72"/>
            <p:cNvSpPr/>
            <p:nvPr/>
          </p:nvSpPr>
          <p:spPr>
            <a:xfrm>
              <a:off x="7254240" y="2926779"/>
              <a:ext cx="1885914" cy="817615"/>
            </a:xfrm>
            <a:prstGeom prst="cube">
              <a:avLst>
                <a:gd name="adj" fmla="val 688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50" name="组合 40"/>
            <p:cNvGrpSpPr/>
            <p:nvPr/>
          </p:nvGrpSpPr>
          <p:grpSpPr>
            <a:xfrm>
              <a:off x="7637220" y="2966839"/>
              <a:ext cx="571897" cy="467939"/>
              <a:chOff x="3923987" y="2235123"/>
              <a:chExt cx="783024" cy="783024"/>
            </a:xfrm>
          </p:grpSpPr>
          <p:sp>
            <p:nvSpPr>
              <p:cNvPr id="77" name="椭圆 76"/>
              <p:cNvSpPr/>
              <p:nvPr/>
            </p:nvSpPr>
            <p:spPr>
              <a:xfrm>
                <a:off x="3923987" y="2235123"/>
                <a:ext cx="783024" cy="783024"/>
              </a:xfrm>
              <a:prstGeom prst="ellipse">
                <a:avLst/>
              </a:prstGeom>
              <a:solidFill>
                <a:srgbClr val="C00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8" name="椭圆 4"/>
              <p:cNvSpPr/>
              <p:nvPr/>
            </p:nvSpPr>
            <p:spPr>
              <a:xfrm>
                <a:off x="4038658"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en-US" altLang="zh-CN" sz="1000" b="1" dirty="0" smtClean="0">
                    <a:latin typeface="微软雅黑" panose="020B0503020204020204" pitchFamily="34" charset="-122"/>
                    <a:ea typeface="微软雅黑" panose="020B0503020204020204" pitchFamily="34" charset="-122"/>
                  </a:rPr>
                  <a:t>ACM</a:t>
                </a:r>
                <a:r>
                  <a:rPr lang="zh-CN" altLang="en-US" sz="1000" b="1" dirty="0" smtClean="0">
                    <a:latin typeface="微软雅黑" panose="020B0503020204020204" pitchFamily="34" charset="-122"/>
                    <a:ea typeface="微软雅黑" panose="020B0503020204020204" pitchFamily="34" charset="-122"/>
                  </a:rPr>
                  <a:t>竞赛</a:t>
                </a:r>
                <a:endParaRPr lang="zh-CN" altLang="en-US" sz="1000" b="1" dirty="0">
                  <a:latin typeface="微软雅黑" panose="020B0503020204020204" pitchFamily="34" charset="-122"/>
                  <a:ea typeface="微软雅黑" panose="020B0503020204020204" pitchFamily="34" charset="-122"/>
                </a:endParaRPr>
              </a:p>
            </p:txBody>
          </p:sp>
        </p:grpSp>
        <p:grpSp>
          <p:nvGrpSpPr>
            <p:cNvPr id="53" name="组合 40"/>
            <p:cNvGrpSpPr/>
            <p:nvPr/>
          </p:nvGrpSpPr>
          <p:grpSpPr>
            <a:xfrm>
              <a:off x="8217457" y="2968237"/>
              <a:ext cx="528555" cy="467939"/>
              <a:chOff x="3923987" y="2235123"/>
              <a:chExt cx="783024" cy="783024"/>
            </a:xfrm>
            <a:solidFill>
              <a:schemeClr val="accent2"/>
            </a:solidFill>
          </p:grpSpPr>
          <p:sp>
            <p:nvSpPr>
              <p:cNvPr id="83" name="椭圆 82"/>
              <p:cNvSpPr/>
              <p:nvPr/>
            </p:nvSpPr>
            <p:spPr>
              <a:xfrm>
                <a:off x="3923987" y="2235123"/>
                <a:ext cx="783024" cy="783024"/>
              </a:xfrm>
              <a:prstGeom prst="ellipse">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6" name="椭圆 4"/>
              <p:cNvSpPr/>
              <p:nvPr/>
            </p:nvSpPr>
            <p:spPr>
              <a:xfrm>
                <a:off x="4038658" y="2349794"/>
                <a:ext cx="553682" cy="55368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并行竞赛</a:t>
                </a:r>
                <a:endParaRPr lang="zh-CN" altLang="en-US" sz="1000" b="1" dirty="0">
                  <a:latin typeface="微软雅黑" panose="020B0503020204020204" pitchFamily="34" charset="-122"/>
                  <a:ea typeface="微软雅黑" panose="020B0503020204020204" pitchFamily="34" charset="-122"/>
                </a:endParaRPr>
              </a:p>
            </p:txBody>
          </p:sp>
        </p:grpSp>
        <p:sp>
          <p:nvSpPr>
            <p:cNvPr id="87" name="TextBox 86"/>
            <p:cNvSpPr txBox="1"/>
            <p:nvPr/>
          </p:nvSpPr>
          <p:spPr>
            <a:xfrm>
              <a:off x="7662602" y="3500920"/>
              <a:ext cx="601673" cy="276999"/>
            </a:xfrm>
            <a:prstGeom prst="rect">
              <a:avLst/>
            </a:prstGeom>
            <a:noFill/>
          </p:spPr>
          <p:txBody>
            <a:bodyPr wrap="square" rtlCol="0">
              <a:spAutoFit/>
            </a:bodyPr>
            <a:lstStyle/>
            <a:p>
              <a:r>
                <a:rPr lang="zh-CN" altLang="en-US" sz="1200" b="1" dirty="0" smtClean="0">
                  <a:solidFill>
                    <a:schemeClr val="bg1"/>
                  </a:solidFill>
                  <a:latin typeface="微软雅黑" panose="020B0503020204020204" pitchFamily="34" charset="-122"/>
                  <a:ea typeface="微软雅黑" panose="020B0503020204020204" pitchFamily="34" charset="-122"/>
                </a:rPr>
                <a:t>竞赛</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94" name="圆角矩形 93"/>
            <p:cNvSpPr/>
            <p:nvPr/>
          </p:nvSpPr>
          <p:spPr>
            <a:xfrm>
              <a:off x="7650480" y="1287781"/>
              <a:ext cx="1493520" cy="156951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b="1" u="sng" dirty="0" smtClean="0">
                  <a:latin typeface="微软雅黑" panose="020B0503020204020204" pitchFamily="34" charset="-122"/>
                  <a:ea typeface="微软雅黑" panose="020B0503020204020204" pitchFamily="34" charset="-122"/>
                </a:rPr>
                <a:t>acmoj.com</a:t>
              </a:r>
              <a:r>
                <a:rPr lang="zh-CN" altLang="en-US" sz="1100" b="1" u="sng" dirty="0" smtClean="0">
                  <a:latin typeface="微软雅黑" panose="020B0503020204020204" pitchFamily="34" charset="-122"/>
                  <a:ea typeface="微软雅黑" panose="020B0503020204020204" pitchFamily="34" charset="-122"/>
                </a:rPr>
                <a:t>竞赛在线</a:t>
              </a:r>
              <a:endParaRPr lang="en-US" altLang="zh-CN" sz="1100" b="1" u="sng" dirty="0" smtClean="0">
                <a:latin typeface="微软雅黑" panose="020B0503020204020204" pitchFamily="34" charset="-122"/>
                <a:ea typeface="微软雅黑" panose="020B0503020204020204" pitchFamily="34" charset="-122"/>
              </a:endParaRPr>
            </a:p>
          </p:txBody>
        </p:sp>
        <p:grpSp>
          <p:nvGrpSpPr>
            <p:cNvPr id="54" name="组合 40"/>
            <p:cNvGrpSpPr/>
            <p:nvPr/>
          </p:nvGrpSpPr>
          <p:grpSpPr>
            <a:xfrm>
              <a:off x="5625238" y="2992006"/>
              <a:ext cx="1705202" cy="467939"/>
              <a:chOff x="3923987" y="2235123"/>
              <a:chExt cx="783024" cy="783024"/>
            </a:xfrm>
          </p:grpSpPr>
          <p:sp>
            <p:nvSpPr>
              <p:cNvPr id="82" name="椭圆 81"/>
              <p:cNvSpPr/>
              <p:nvPr/>
            </p:nvSpPr>
            <p:spPr>
              <a:xfrm>
                <a:off x="3923987" y="2235123"/>
                <a:ext cx="783024" cy="783024"/>
              </a:xfrm>
              <a:prstGeom prst="ellipse">
                <a:avLst/>
              </a:prstGeom>
              <a:solidFill>
                <a:srgbClr val="C00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8" name="椭圆 4"/>
              <p:cNvSpPr/>
              <p:nvPr/>
            </p:nvSpPr>
            <p:spPr>
              <a:xfrm>
                <a:off x="4038658" y="2349794"/>
                <a:ext cx="553682" cy="553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800" b="1" dirty="0" smtClean="0">
                    <a:latin typeface="微软雅黑" panose="020B0503020204020204" pitchFamily="34" charset="-122"/>
                    <a:ea typeface="微软雅黑" panose="020B0503020204020204" pitchFamily="34" charset="-122"/>
                  </a:rPr>
                  <a:t>在线实验</a:t>
                </a:r>
                <a:endParaRPr lang="zh-CN" altLang="en-US" sz="1800" b="1" dirty="0">
                  <a:latin typeface="微软雅黑" panose="020B0503020204020204" pitchFamily="34" charset="-122"/>
                  <a:ea typeface="微软雅黑" panose="020B0503020204020204" pitchFamily="34" charset="-122"/>
                </a:endParaRPr>
              </a:p>
            </p:txBody>
          </p:sp>
        </p:grpSp>
        <p:sp>
          <p:nvSpPr>
            <p:cNvPr id="89" name="矩形 88"/>
            <p:cNvSpPr/>
            <p:nvPr/>
          </p:nvSpPr>
          <p:spPr>
            <a:xfrm>
              <a:off x="1053307" y="77416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程序设计课程</a:t>
              </a:r>
              <a:endParaRPr lang="en-US" altLang="zh-CN" sz="800" dirty="0" smtClean="0">
                <a:latin typeface="微软雅黑" panose="020B0503020204020204" pitchFamily="34" charset="-122"/>
                <a:ea typeface="微软雅黑" panose="020B0503020204020204" pitchFamily="34" charset="-122"/>
              </a:endParaRPr>
            </a:p>
            <a:p>
              <a:pPr algn="ctr"/>
              <a:r>
                <a:rPr lang="en-US" altLang="zh-CN" sz="700" dirty="0" smtClean="0">
                  <a:latin typeface="微软雅黑" panose="020B0503020204020204" pitchFamily="34" charset="-122"/>
                  <a:ea typeface="微软雅黑" panose="020B0503020204020204" pitchFamily="34" charset="-122"/>
                </a:rPr>
                <a:t>C</a:t>
              </a:r>
              <a:r>
                <a:rPr lang="zh-CN" altLang="en-US" sz="700" dirty="0" smtClean="0">
                  <a:latin typeface="微软雅黑" panose="020B0503020204020204" pitchFamily="34" charset="-122"/>
                  <a:ea typeface="微软雅黑" panose="020B0503020204020204" pitchFamily="34" charset="-122"/>
                </a:rPr>
                <a:t>、</a:t>
              </a:r>
              <a:r>
                <a:rPr lang="en-US" altLang="zh-CN" sz="700" dirty="0" smtClean="0">
                  <a:latin typeface="微软雅黑" panose="020B0503020204020204" pitchFamily="34" charset="-122"/>
                  <a:ea typeface="微软雅黑" panose="020B0503020204020204" pitchFamily="34" charset="-122"/>
                </a:rPr>
                <a:t>C++</a:t>
              </a:r>
              <a:r>
                <a:rPr lang="zh-CN" altLang="en-US" sz="700" dirty="0" smtClean="0">
                  <a:latin typeface="微软雅黑" panose="020B0503020204020204" pitchFamily="34" charset="-122"/>
                  <a:ea typeface="微软雅黑" panose="020B0503020204020204" pitchFamily="34" charset="-122"/>
                </a:rPr>
                <a:t>、</a:t>
              </a:r>
              <a:r>
                <a:rPr lang="en-US" altLang="zh-CN" sz="700" dirty="0" smtClean="0">
                  <a:latin typeface="微软雅黑" panose="020B0503020204020204" pitchFamily="34" charset="-122"/>
                  <a:ea typeface="微软雅黑" panose="020B0503020204020204" pitchFamily="34" charset="-122"/>
                </a:rPr>
                <a:t>Java</a:t>
              </a:r>
              <a:r>
                <a:rPr lang="zh-CN" altLang="en-US" sz="700" dirty="0" smtClean="0">
                  <a:latin typeface="微软雅黑" panose="020B0503020204020204" pitchFamily="34" charset="-122"/>
                  <a:ea typeface="微软雅黑" panose="020B0503020204020204" pitchFamily="34" charset="-122"/>
                </a:rPr>
                <a:t>、</a:t>
              </a:r>
              <a:r>
                <a:rPr lang="en-US" altLang="zh-CN" sz="700" dirty="0" smtClean="0">
                  <a:latin typeface="微软雅黑" panose="020B0503020204020204" pitchFamily="34" charset="-122"/>
                  <a:ea typeface="微软雅黑" panose="020B0503020204020204" pitchFamily="34" charset="-122"/>
                </a:rPr>
                <a:t>Python</a:t>
              </a:r>
              <a:r>
                <a:rPr lang="zh-CN" altLang="en-US" sz="700" dirty="0" smtClean="0">
                  <a:latin typeface="微软雅黑" panose="020B0503020204020204" pitchFamily="34" charset="-122"/>
                  <a:ea typeface="微软雅黑" panose="020B0503020204020204" pitchFamily="34" charset="-122"/>
                </a:rPr>
                <a:t>、</a:t>
              </a:r>
              <a:r>
                <a:rPr lang="en-US" altLang="zh-CN" sz="700" dirty="0" smtClean="0">
                  <a:latin typeface="微软雅黑" panose="020B0503020204020204" pitchFamily="34" charset="-122"/>
                  <a:ea typeface="微软雅黑" panose="020B0503020204020204" pitchFamily="34" charset="-122"/>
                </a:rPr>
                <a:t>C#</a:t>
              </a:r>
              <a:endParaRPr lang="zh-CN" altLang="en-US" sz="700" dirty="0">
                <a:latin typeface="微软雅黑" panose="020B0503020204020204" pitchFamily="34" charset="-122"/>
                <a:ea typeface="微软雅黑" panose="020B0503020204020204" pitchFamily="34" charset="-122"/>
              </a:endParaRPr>
            </a:p>
          </p:txBody>
        </p:sp>
        <p:sp>
          <p:nvSpPr>
            <p:cNvPr id="95" name="圆角矩形 94"/>
            <p:cNvSpPr/>
            <p:nvPr/>
          </p:nvSpPr>
          <p:spPr>
            <a:xfrm>
              <a:off x="1019683" y="2346541"/>
              <a:ext cx="1320845"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anose="020B0503020204020204" pitchFamily="34" charset="-122"/>
                  <a:ea typeface="微软雅黑" panose="020B0503020204020204" pitchFamily="34" charset="-122"/>
                </a:rPr>
                <a:t>程序自动评判、算法可视化、大数据性能等</a:t>
              </a:r>
              <a:endParaRPr lang="zh-CN" altLang="en-US" sz="1000" b="1" dirty="0">
                <a:latin typeface="微软雅黑" panose="020B0503020204020204" pitchFamily="34" charset="-122"/>
                <a:ea typeface="微软雅黑" panose="020B0503020204020204" pitchFamily="34" charset="-122"/>
              </a:endParaRPr>
            </a:p>
          </p:txBody>
        </p:sp>
        <p:sp>
          <p:nvSpPr>
            <p:cNvPr id="96" name="圆角矩形 95"/>
            <p:cNvSpPr/>
            <p:nvPr/>
          </p:nvSpPr>
          <p:spPr>
            <a:xfrm>
              <a:off x="4338286" y="2348708"/>
              <a:ext cx="711886"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smtClean="0">
                  <a:latin typeface="微软雅黑" panose="020B0503020204020204" pitchFamily="34" charset="-122"/>
                  <a:ea typeface="微软雅黑" panose="020B0503020204020204" pitchFamily="34" charset="-122"/>
                </a:rPr>
                <a:t>SQL</a:t>
              </a:r>
              <a:r>
                <a:rPr lang="zh-CN" altLang="en-US" sz="1000" b="1" dirty="0" smtClean="0">
                  <a:latin typeface="微软雅黑" panose="020B0503020204020204" pitchFamily="34" charset="-122"/>
                  <a:ea typeface="微软雅黑" panose="020B0503020204020204" pitchFamily="34" charset="-122"/>
                </a:rPr>
                <a:t>自动评测</a:t>
              </a:r>
              <a:endParaRPr lang="zh-CN" altLang="en-US" sz="1000" b="1" dirty="0">
                <a:latin typeface="微软雅黑" panose="020B0503020204020204" pitchFamily="34" charset="-122"/>
                <a:ea typeface="微软雅黑" panose="020B0503020204020204" pitchFamily="34" charset="-122"/>
              </a:endParaRPr>
            </a:p>
          </p:txBody>
        </p:sp>
        <p:sp>
          <p:nvSpPr>
            <p:cNvPr id="97" name="矩形 96"/>
            <p:cNvSpPr/>
            <p:nvPr/>
          </p:nvSpPr>
          <p:spPr>
            <a:xfrm>
              <a:off x="1053307" y="116278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数据结构与算法课程</a:t>
              </a:r>
              <a:endParaRPr lang="en-US" altLang="zh-CN" sz="800" dirty="0" smtClean="0">
                <a:latin typeface="微软雅黑" panose="020B0503020204020204" pitchFamily="34" charset="-122"/>
                <a:ea typeface="微软雅黑" panose="020B0503020204020204" pitchFamily="34" charset="-122"/>
              </a:endParaRPr>
            </a:p>
          </p:txBody>
        </p:sp>
        <p:sp>
          <p:nvSpPr>
            <p:cNvPr id="98" name="矩形 97"/>
            <p:cNvSpPr/>
            <p:nvPr/>
          </p:nvSpPr>
          <p:spPr>
            <a:xfrm>
              <a:off x="4354697" y="1940024"/>
              <a:ext cx="670308"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数据库系统概论</a:t>
              </a:r>
              <a:endParaRPr lang="en-US" altLang="zh-CN" sz="800" dirty="0" smtClean="0">
                <a:latin typeface="微软雅黑" panose="020B0503020204020204" pitchFamily="34" charset="-122"/>
                <a:ea typeface="微软雅黑" panose="020B0503020204020204" pitchFamily="34" charset="-122"/>
              </a:endParaRPr>
            </a:p>
          </p:txBody>
        </p:sp>
        <p:sp>
          <p:nvSpPr>
            <p:cNvPr id="99" name="矩形 98"/>
            <p:cNvSpPr/>
            <p:nvPr/>
          </p:nvSpPr>
          <p:spPr>
            <a:xfrm>
              <a:off x="1053307" y="155140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算法设计与分析</a:t>
              </a:r>
              <a:endParaRPr lang="en-US" altLang="zh-CN" sz="800" dirty="0" smtClean="0">
                <a:latin typeface="微软雅黑" panose="020B0503020204020204" pitchFamily="34" charset="-122"/>
                <a:ea typeface="微软雅黑" panose="020B0503020204020204" pitchFamily="34" charset="-122"/>
              </a:endParaRPr>
            </a:p>
          </p:txBody>
        </p:sp>
        <p:sp>
          <p:nvSpPr>
            <p:cNvPr id="100" name="矩形 99"/>
            <p:cNvSpPr/>
            <p:nvPr/>
          </p:nvSpPr>
          <p:spPr>
            <a:xfrm>
              <a:off x="1053307" y="1940024"/>
              <a:ext cx="125834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计算概论</a:t>
              </a:r>
              <a:endParaRPr lang="en-US" altLang="zh-CN" sz="800" dirty="0" smtClean="0">
                <a:latin typeface="微软雅黑" panose="020B0503020204020204" pitchFamily="34" charset="-122"/>
                <a:ea typeface="微软雅黑" panose="020B0503020204020204" pitchFamily="34" charset="-122"/>
              </a:endParaRPr>
            </a:p>
          </p:txBody>
        </p:sp>
        <p:sp>
          <p:nvSpPr>
            <p:cNvPr id="101" name="圆角矩形 100"/>
            <p:cNvSpPr/>
            <p:nvPr/>
          </p:nvSpPr>
          <p:spPr>
            <a:xfrm>
              <a:off x="2370680" y="2356328"/>
              <a:ext cx="992345"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anose="020B0503020204020204" pitchFamily="34" charset="-122"/>
                  <a:ea typeface="微软雅黑" panose="020B0503020204020204" pitchFamily="34" charset="-122"/>
                </a:rPr>
                <a:t>小组作业、小组互评、</a:t>
              </a:r>
              <a:r>
                <a:rPr lang="en-US" altLang="zh-CN" sz="1000" b="1" dirty="0" err="1" smtClean="0">
                  <a:latin typeface="微软雅黑" panose="020B0503020204020204" pitchFamily="34" charset="-122"/>
                  <a:ea typeface="微软雅黑" panose="020B0503020204020204" pitchFamily="34" charset="-122"/>
                </a:rPr>
                <a:t>Github</a:t>
              </a:r>
              <a:endParaRPr lang="zh-CN" altLang="en-US" sz="1000" b="1" dirty="0">
                <a:latin typeface="微软雅黑" panose="020B0503020204020204" pitchFamily="34" charset="-122"/>
                <a:ea typeface="微软雅黑" panose="020B0503020204020204" pitchFamily="34" charset="-122"/>
              </a:endParaRPr>
            </a:p>
          </p:txBody>
        </p:sp>
        <p:sp>
          <p:nvSpPr>
            <p:cNvPr id="102" name="矩形 101"/>
            <p:cNvSpPr/>
            <p:nvPr/>
          </p:nvSpPr>
          <p:spPr>
            <a:xfrm>
              <a:off x="2408464" y="76654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软件工程</a:t>
              </a:r>
              <a:endParaRPr lang="en-US" altLang="zh-CN" sz="800" dirty="0" smtClean="0">
                <a:latin typeface="微软雅黑" panose="020B0503020204020204" pitchFamily="34" charset="-122"/>
                <a:ea typeface="微软雅黑" panose="020B0503020204020204" pitchFamily="34" charset="-122"/>
              </a:endParaRPr>
            </a:p>
          </p:txBody>
        </p:sp>
        <p:sp>
          <p:nvSpPr>
            <p:cNvPr id="103" name="矩形 102"/>
            <p:cNvSpPr/>
            <p:nvPr/>
          </p:nvSpPr>
          <p:spPr>
            <a:xfrm>
              <a:off x="2408464" y="115516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面向对象设计</a:t>
              </a:r>
              <a:endParaRPr lang="en-US" altLang="zh-CN" sz="800" dirty="0" smtClean="0">
                <a:latin typeface="微软雅黑" panose="020B0503020204020204" pitchFamily="34" charset="-122"/>
                <a:ea typeface="微软雅黑" panose="020B0503020204020204" pitchFamily="34" charset="-122"/>
              </a:endParaRPr>
            </a:p>
          </p:txBody>
        </p:sp>
        <p:sp>
          <p:nvSpPr>
            <p:cNvPr id="104" name="矩形 103"/>
            <p:cNvSpPr/>
            <p:nvPr/>
          </p:nvSpPr>
          <p:spPr>
            <a:xfrm>
              <a:off x="2408464" y="154378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软件体系结构</a:t>
              </a:r>
              <a:endParaRPr lang="en-US" altLang="zh-CN" sz="800" dirty="0" smtClean="0">
                <a:latin typeface="微软雅黑" panose="020B0503020204020204" pitchFamily="34" charset="-122"/>
                <a:ea typeface="微软雅黑" panose="020B0503020204020204" pitchFamily="34" charset="-122"/>
              </a:endParaRPr>
            </a:p>
          </p:txBody>
        </p:sp>
        <p:sp>
          <p:nvSpPr>
            <p:cNvPr id="105" name="矩形 104"/>
            <p:cNvSpPr/>
            <p:nvPr/>
          </p:nvSpPr>
          <p:spPr>
            <a:xfrm>
              <a:off x="2408464" y="1932404"/>
              <a:ext cx="94613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软件测试</a:t>
              </a:r>
              <a:endParaRPr lang="en-US" altLang="zh-CN" sz="800" dirty="0" smtClean="0">
                <a:latin typeface="微软雅黑" panose="020B0503020204020204" pitchFamily="34" charset="-122"/>
                <a:ea typeface="微软雅黑" panose="020B0503020204020204" pitchFamily="34" charset="-122"/>
              </a:endParaRPr>
            </a:p>
          </p:txBody>
        </p:sp>
        <p:sp>
          <p:nvSpPr>
            <p:cNvPr id="106" name="圆角矩形 105"/>
            <p:cNvSpPr/>
            <p:nvPr/>
          </p:nvSpPr>
          <p:spPr>
            <a:xfrm>
              <a:off x="3392128" y="2348708"/>
              <a:ext cx="908525" cy="511728"/>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anose="020B0503020204020204" pitchFamily="34" charset="-122"/>
                  <a:ea typeface="微软雅黑" panose="020B0503020204020204" pitchFamily="34" charset="-122"/>
                </a:rPr>
                <a:t>并行与分布式程序自动评判</a:t>
              </a:r>
              <a:endParaRPr lang="zh-CN" altLang="en-US" sz="1000" b="1" dirty="0">
                <a:latin typeface="微软雅黑" panose="020B0503020204020204" pitchFamily="34" charset="-122"/>
                <a:ea typeface="微软雅黑" panose="020B0503020204020204" pitchFamily="34" charset="-122"/>
              </a:endParaRPr>
            </a:p>
          </p:txBody>
        </p:sp>
        <p:sp>
          <p:nvSpPr>
            <p:cNvPr id="107" name="矩形 106"/>
            <p:cNvSpPr/>
            <p:nvPr/>
          </p:nvSpPr>
          <p:spPr>
            <a:xfrm>
              <a:off x="3453173" y="77416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并行计算</a:t>
              </a:r>
              <a:endParaRPr lang="en-US" altLang="zh-CN" sz="800" dirty="0" smtClean="0">
                <a:latin typeface="微软雅黑" panose="020B0503020204020204" pitchFamily="34" charset="-122"/>
                <a:ea typeface="微软雅黑" panose="020B0503020204020204" pitchFamily="34" charset="-122"/>
              </a:endParaRPr>
            </a:p>
          </p:txBody>
        </p:sp>
        <p:sp>
          <p:nvSpPr>
            <p:cNvPr id="108" name="矩形 107"/>
            <p:cNvSpPr/>
            <p:nvPr/>
          </p:nvSpPr>
          <p:spPr>
            <a:xfrm>
              <a:off x="3453173" y="116278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多核程序设计</a:t>
              </a:r>
              <a:endParaRPr lang="en-US" altLang="zh-CN" sz="800" dirty="0" smtClean="0">
                <a:latin typeface="微软雅黑" panose="020B0503020204020204" pitchFamily="34" charset="-122"/>
                <a:ea typeface="微软雅黑" panose="020B0503020204020204" pitchFamily="34" charset="-122"/>
              </a:endParaRPr>
            </a:p>
          </p:txBody>
        </p:sp>
        <p:sp>
          <p:nvSpPr>
            <p:cNvPr id="109" name="矩形 108"/>
            <p:cNvSpPr/>
            <p:nvPr/>
          </p:nvSpPr>
          <p:spPr>
            <a:xfrm>
              <a:off x="3453173" y="155140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高性能计算</a:t>
              </a:r>
              <a:endParaRPr lang="en-US" altLang="zh-CN" sz="800" dirty="0" smtClean="0">
                <a:latin typeface="微软雅黑" panose="020B0503020204020204" pitchFamily="34" charset="-122"/>
                <a:ea typeface="微软雅黑" panose="020B0503020204020204" pitchFamily="34" charset="-122"/>
              </a:endParaRPr>
            </a:p>
          </p:txBody>
        </p:sp>
        <p:sp>
          <p:nvSpPr>
            <p:cNvPr id="110" name="矩形 109"/>
            <p:cNvSpPr/>
            <p:nvPr/>
          </p:nvSpPr>
          <p:spPr>
            <a:xfrm>
              <a:off x="3453173" y="1940024"/>
              <a:ext cx="80897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dirty="0" smtClean="0">
                  <a:latin typeface="微软雅黑" panose="020B0503020204020204" pitchFamily="34" charset="-122"/>
                  <a:ea typeface="微软雅黑" panose="020B0503020204020204" pitchFamily="34" charset="-122"/>
                </a:rPr>
                <a:t>MPI</a:t>
              </a:r>
              <a:r>
                <a:rPr lang="zh-CN" altLang="en-US" sz="800" dirty="0" smtClean="0">
                  <a:latin typeface="微软雅黑" panose="020B0503020204020204" pitchFamily="34" charset="-122"/>
                  <a:ea typeface="微软雅黑" panose="020B0503020204020204" pitchFamily="34" charset="-122"/>
                </a:rPr>
                <a:t>程序设计</a:t>
              </a:r>
              <a:endParaRPr lang="en-US" altLang="zh-CN" sz="800" dirty="0" smtClean="0">
                <a:latin typeface="微软雅黑" panose="020B0503020204020204" pitchFamily="34" charset="-122"/>
                <a:ea typeface="微软雅黑" panose="020B0503020204020204" pitchFamily="34" charset="-122"/>
              </a:endParaRPr>
            </a:p>
          </p:txBody>
        </p:sp>
        <p:sp>
          <p:nvSpPr>
            <p:cNvPr id="116" name="圆角矩形 115"/>
            <p:cNvSpPr/>
            <p:nvPr/>
          </p:nvSpPr>
          <p:spPr>
            <a:xfrm>
              <a:off x="5963037" y="2348708"/>
              <a:ext cx="684000" cy="51172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000" b="1" dirty="0" smtClean="0">
                  <a:latin typeface="微软雅黑" panose="020B0503020204020204" pitchFamily="34" charset="-122"/>
                  <a:ea typeface="微软雅黑" panose="020B0503020204020204" pitchFamily="34" charset="-122"/>
                </a:rPr>
                <a:t>OS</a:t>
              </a:r>
              <a:r>
                <a:rPr lang="zh-CN" altLang="en-US" sz="1000" b="1" dirty="0" smtClean="0">
                  <a:latin typeface="微软雅黑" panose="020B0503020204020204" pitchFamily="34" charset="-122"/>
                  <a:ea typeface="微软雅黑" panose="020B0503020204020204" pitchFamily="34" charset="-122"/>
                </a:rPr>
                <a:t>与编译实验环境</a:t>
              </a:r>
              <a:endParaRPr lang="zh-CN" altLang="en-US" sz="1000" b="1" dirty="0">
                <a:latin typeface="微软雅黑" panose="020B0503020204020204" pitchFamily="34" charset="-122"/>
                <a:ea typeface="微软雅黑" panose="020B0503020204020204" pitchFamily="34" charset="-122"/>
              </a:endParaRPr>
            </a:p>
          </p:txBody>
        </p:sp>
        <p:sp>
          <p:nvSpPr>
            <p:cNvPr id="117" name="矩形 116"/>
            <p:cNvSpPr/>
            <p:nvPr/>
          </p:nvSpPr>
          <p:spPr>
            <a:xfrm>
              <a:off x="5986383" y="1551404"/>
              <a:ext cx="64800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编译器</a:t>
              </a:r>
              <a:endParaRPr lang="en-US" altLang="zh-CN" sz="800" dirty="0" smtClean="0">
                <a:latin typeface="微软雅黑" panose="020B0503020204020204" pitchFamily="34" charset="-122"/>
                <a:ea typeface="微软雅黑" panose="020B0503020204020204" pitchFamily="34" charset="-122"/>
              </a:endParaRPr>
            </a:p>
            <a:p>
              <a:pPr algn="ctr"/>
              <a:r>
                <a:rPr lang="zh-CN" altLang="en-US" sz="800" dirty="0" smtClean="0">
                  <a:latin typeface="微软雅黑" panose="020B0503020204020204" pitchFamily="34" charset="-122"/>
                  <a:ea typeface="微软雅黑" panose="020B0503020204020204" pitchFamily="34" charset="-122"/>
                </a:rPr>
                <a:t>实验</a:t>
              </a:r>
              <a:endParaRPr lang="en-US" altLang="zh-CN" sz="800" dirty="0" smtClean="0">
                <a:latin typeface="微软雅黑" panose="020B0503020204020204" pitchFamily="34" charset="-122"/>
                <a:ea typeface="微软雅黑" panose="020B0503020204020204" pitchFamily="34" charset="-122"/>
              </a:endParaRPr>
            </a:p>
          </p:txBody>
        </p:sp>
        <p:sp>
          <p:nvSpPr>
            <p:cNvPr id="118" name="矩形 117"/>
            <p:cNvSpPr/>
            <p:nvPr/>
          </p:nvSpPr>
          <p:spPr>
            <a:xfrm>
              <a:off x="5986383" y="1940024"/>
              <a:ext cx="648000"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操作系统</a:t>
              </a:r>
              <a:endParaRPr lang="en-US" altLang="zh-CN" sz="800" dirty="0" smtClean="0">
                <a:latin typeface="微软雅黑" panose="020B0503020204020204" pitchFamily="34" charset="-122"/>
                <a:ea typeface="微软雅黑" panose="020B0503020204020204" pitchFamily="34" charset="-122"/>
              </a:endParaRPr>
            </a:p>
            <a:p>
              <a:pPr algn="ctr"/>
              <a:r>
                <a:rPr lang="zh-CN" altLang="en-US" sz="800" dirty="0" smtClean="0">
                  <a:latin typeface="微软雅黑" panose="020B0503020204020204" pitchFamily="34" charset="-122"/>
                  <a:ea typeface="微软雅黑" panose="020B0503020204020204" pitchFamily="34" charset="-122"/>
                </a:rPr>
                <a:t>实验</a:t>
              </a:r>
              <a:endParaRPr lang="en-US" altLang="zh-CN" sz="800" dirty="0" smtClean="0">
                <a:latin typeface="微软雅黑" panose="020B0503020204020204" pitchFamily="34" charset="-122"/>
                <a:ea typeface="微软雅黑" panose="020B0503020204020204" pitchFamily="34" charset="-122"/>
              </a:endParaRPr>
            </a:p>
          </p:txBody>
        </p:sp>
        <p:sp>
          <p:nvSpPr>
            <p:cNvPr id="119" name="圆角矩形 118"/>
            <p:cNvSpPr/>
            <p:nvPr/>
          </p:nvSpPr>
          <p:spPr>
            <a:xfrm>
              <a:off x="5107623" y="2348708"/>
              <a:ext cx="834724" cy="51172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anose="020B0503020204020204" pitchFamily="34" charset="-122"/>
                  <a:ea typeface="微软雅黑" panose="020B0503020204020204" pitchFamily="34" charset="-122"/>
                </a:rPr>
                <a:t>大数据与</a:t>
              </a:r>
              <a:r>
                <a:rPr lang="en-US" altLang="zh-CN" sz="1000" b="1" dirty="0" smtClean="0">
                  <a:latin typeface="微软雅黑" panose="020B0503020204020204" pitchFamily="34" charset="-122"/>
                  <a:ea typeface="微软雅黑" panose="020B0503020204020204" pitchFamily="34" charset="-122"/>
                </a:rPr>
                <a:t>AI</a:t>
              </a:r>
              <a:r>
                <a:rPr lang="zh-CN" altLang="en-US" sz="1000" b="1" dirty="0" smtClean="0">
                  <a:latin typeface="微软雅黑" panose="020B0503020204020204" pitchFamily="34" charset="-122"/>
                  <a:ea typeface="微软雅黑" panose="020B0503020204020204" pitchFamily="34" charset="-122"/>
                </a:rPr>
                <a:t>实验环境</a:t>
              </a:r>
              <a:endParaRPr lang="zh-CN" altLang="en-US" sz="1000" b="1" dirty="0">
                <a:latin typeface="微软雅黑" panose="020B0503020204020204" pitchFamily="34" charset="-122"/>
                <a:ea typeface="微软雅黑" panose="020B0503020204020204" pitchFamily="34" charset="-122"/>
              </a:endParaRPr>
            </a:p>
          </p:txBody>
        </p:sp>
        <p:sp>
          <p:nvSpPr>
            <p:cNvPr id="120" name="矩形 119"/>
            <p:cNvSpPr/>
            <p:nvPr/>
          </p:nvSpPr>
          <p:spPr>
            <a:xfrm>
              <a:off x="5159230" y="1550635"/>
              <a:ext cx="763398" cy="369116"/>
            </a:xfrm>
            <a:prstGeom prst="rect">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anose="020B0503020204020204" pitchFamily="34" charset="-122"/>
                  <a:ea typeface="微软雅黑" panose="020B0503020204020204" pitchFamily="34" charset="-122"/>
                </a:rPr>
                <a:t>大数据</a:t>
              </a:r>
              <a:endParaRPr lang="en-US" altLang="zh-CN" sz="800" dirty="0" smtClean="0">
                <a:solidFill>
                  <a:schemeClr val="tx1"/>
                </a:solidFill>
                <a:latin typeface="微软雅黑" panose="020B0503020204020204" pitchFamily="34" charset="-122"/>
                <a:ea typeface="微软雅黑" panose="020B0503020204020204" pitchFamily="34" charset="-122"/>
              </a:endParaRPr>
            </a:p>
            <a:p>
              <a:pPr algn="ctr"/>
              <a:r>
                <a:rPr lang="zh-CN" altLang="en-US" sz="800" dirty="0" smtClean="0">
                  <a:solidFill>
                    <a:schemeClr val="tx1"/>
                  </a:solidFill>
                  <a:latin typeface="微软雅黑" panose="020B0503020204020204" pitchFamily="34" charset="-122"/>
                  <a:ea typeface="微软雅黑" panose="020B0503020204020204" pitchFamily="34" charset="-122"/>
                </a:rPr>
                <a:t>实验</a:t>
              </a:r>
              <a:endParaRPr lang="en-US" altLang="zh-CN" sz="800" dirty="0" smtClean="0">
                <a:solidFill>
                  <a:schemeClr val="tx1"/>
                </a:solidFill>
                <a:latin typeface="微软雅黑" panose="020B0503020204020204" pitchFamily="34" charset="-122"/>
                <a:ea typeface="微软雅黑" panose="020B0503020204020204" pitchFamily="34" charset="-122"/>
              </a:endParaRPr>
            </a:p>
          </p:txBody>
        </p:sp>
        <p:sp>
          <p:nvSpPr>
            <p:cNvPr id="121" name="矩形 120"/>
            <p:cNvSpPr/>
            <p:nvPr/>
          </p:nvSpPr>
          <p:spPr>
            <a:xfrm>
              <a:off x="5159230" y="1939255"/>
              <a:ext cx="763398" cy="369116"/>
            </a:xfrm>
            <a:prstGeom prst="rect">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solidFill>
                    <a:schemeClr val="tx1"/>
                  </a:solidFill>
                  <a:latin typeface="微软雅黑" panose="020B0503020204020204" pitchFamily="34" charset="-122"/>
                  <a:ea typeface="微软雅黑" panose="020B0503020204020204" pitchFamily="34" charset="-122"/>
                </a:rPr>
                <a:t>人工智能</a:t>
              </a:r>
              <a:endParaRPr lang="en-US" altLang="zh-CN" sz="800" dirty="0" smtClean="0">
                <a:solidFill>
                  <a:schemeClr val="tx1"/>
                </a:solidFill>
                <a:latin typeface="微软雅黑" panose="020B0503020204020204" pitchFamily="34" charset="-122"/>
                <a:ea typeface="微软雅黑" panose="020B0503020204020204" pitchFamily="34" charset="-122"/>
              </a:endParaRPr>
            </a:p>
            <a:p>
              <a:pPr algn="ctr"/>
              <a:r>
                <a:rPr lang="zh-CN" altLang="en-US" sz="800" dirty="0" smtClean="0">
                  <a:solidFill>
                    <a:schemeClr val="tx1"/>
                  </a:solidFill>
                  <a:latin typeface="微软雅黑" panose="020B0503020204020204" pitchFamily="34" charset="-122"/>
                  <a:ea typeface="微软雅黑" panose="020B0503020204020204" pitchFamily="34" charset="-122"/>
                </a:rPr>
                <a:t>实验</a:t>
              </a:r>
              <a:endParaRPr lang="en-US" altLang="zh-CN" sz="800" dirty="0" smtClean="0">
                <a:solidFill>
                  <a:schemeClr val="tx1"/>
                </a:solidFill>
                <a:latin typeface="微软雅黑" panose="020B0503020204020204" pitchFamily="34" charset="-122"/>
                <a:ea typeface="微软雅黑" panose="020B0503020204020204" pitchFamily="34" charset="-122"/>
              </a:endParaRPr>
            </a:p>
          </p:txBody>
        </p:sp>
        <p:sp>
          <p:nvSpPr>
            <p:cNvPr id="122" name="圆角矩形 121"/>
            <p:cNvSpPr/>
            <p:nvPr/>
          </p:nvSpPr>
          <p:spPr>
            <a:xfrm>
              <a:off x="6688615" y="2356328"/>
              <a:ext cx="931385" cy="51172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000" b="1" dirty="0" smtClean="0">
                  <a:latin typeface="微软雅黑" panose="020B0503020204020204" pitchFamily="34" charset="-122"/>
                  <a:ea typeface="微软雅黑" panose="020B0503020204020204" pitchFamily="34" charset="-122"/>
                </a:rPr>
                <a:t>硬件在线实验环境</a:t>
              </a:r>
              <a:endParaRPr lang="zh-CN" altLang="en-US" sz="1000" b="1" dirty="0">
                <a:latin typeface="微软雅黑" panose="020B0503020204020204" pitchFamily="34" charset="-122"/>
                <a:ea typeface="微软雅黑" panose="020B0503020204020204" pitchFamily="34" charset="-122"/>
              </a:endParaRPr>
            </a:p>
          </p:txBody>
        </p:sp>
        <p:sp>
          <p:nvSpPr>
            <p:cNvPr id="123" name="矩形 122"/>
            <p:cNvSpPr/>
            <p:nvPr/>
          </p:nvSpPr>
          <p:spPr>
            <a:xfrm>
              <a:off x="6727201" y="1566644"/>
              <a:ext cx="87755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计算机组成原理</a:t>
              </a:r>
              <a:endParaRPr lang="en-US" altLang="zh-CN" sz="800" dirty="0" smtClean="0">
                <a:latin typeface="微软雅黑" panose="020B0503020204020204" pitchFamily="34" charset="-122"/>
                <a:ea typeface="微软雅黑" panose="020B0503020204020204" pitchFamily="34" charset="-122"/>
              </a:endParaRPr>
            </a:p>
            <a:p>
              <a:pPr algn="ctr"/>
              <a:r>
                <a:rPr lang="zh-CN" altLang="en-US" sz="800" dirty="0" smtClean="0">
                  <a:latin typeface="微软雅黑" panose="020B0503020204020204" pitchFamily="34" charset="-122"/>
                  <a:ea typeface="微软雅黑" panose="020B0503020204020204" pitchFamily="34" charset="-122"/>
                </a:rPr>
                <a:t>实验</a:t>
              </a:r>
              <a:endParaRPr lang="en-US" altLang="zh-CN" sz="800" dirty="0" smtClean="0">
                <a:latin typeface="微软雅黑" panose="020B0503020204020204" pitchFamily="34" charset="-122"/>
                <a:ea typeface="微软雅黑" panose="020B0503020204020204" pitchFamily="34" charset="-122"/>
              </a:endParaRPr>
            </a:p>
          </p:txBody>
        </p:sp>
        <p:sp>
          <p:nvSpPr>
            <p:cNvPr id="124" name="矩形 123"/>
            <p:cNvSpPr/>
            <p:nvPr/>
          </p:nvSpPr>
          <p:spPr>
            <a:xfrm>
              <a:off x="6727201" y="1955264"/>
              <a:ext cx="87755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计算机网络</a:t>
              </a:r>
              <a:endParaRPr lang="en-US" altLang="zh-CN" sz="800" dirty="0" smtClean="0">
                <a:latin typeface="微软雅黑" panose="020B0503020204020204" pitchFamily="34" charset="-122"/>
                <a:ea typeface="微软雅黑" panose="020B0503020204020204" pitchFamily="34" charset="-122"/>
              </a:endParaRPr>
            </a:p>
            <a:p>
              <a:pPr algn="ctr"/>
              <a:r>
                <a:rPr lang="zh-CN" altLang="en-US" sz="800" dirty="0" smtClean="0">
                  <a:latin typeface="微软雅黑" panose="020B0503020204020204" pitchFamily="34" charset="-122"/>
                  <a:ea typeface="微软雅黑" panose="020B0503020204020204" pitchFamily="34" charset="-122"/>
                </a:rPr>
                <a:t>远程实验</a:t>
              </a:r>
              <a:endParaRPr lang="en-US" altLang="zh-CN" sz="800" dirty="0" smtClean="0">
                <a:latin typeface="微软雅黑" panose="020B0503020204020204" pitchFamily="34" charset="-122"/>
                <a:ea typeface="微软雅黑" panose="020B0503020204020204" pitchFamily="34" charset="-122"/>
              </a:endParaRPr>
            </a:p>
          </p:txBody>
        </p:sp>
        <p:sp>
          <p:nvSpPr>
            <p:cNvPr id="125" name="矩形 124"/>
            <p:cNvSpPr/>
            <p:nvPr/>
          </p:nvSpPr>
          <p:spPr>
            <a:xfrm>
              <a:off x="6727201" y="1178024"/>
              <a:ext cx="877559"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嵌入式远程实验</a:t>
              </a:r>
              <a:endParaRPr lang="en-US" altLang="zh-CN" sz="800" dirty="0" smtClean="0">
                <a:latin typeface="微软雅黑" panose="020B0503020204020204" pitchFamily="34" charset="-122"/>
                <a:ea typeface="微软雅黑" panose="020B0503020204020204" pitchFamily="34" charset="-122"/>
              </a:endParaRPr>
            </a:p>
          </p:txBody>
        </p:sp>
        <p:sp>
          <p:nvSpPr>
            <p:cNvPr id="127" name="TextBox 126"/>
            <p:cNvSpPr txBox="1"/>
            <p:nvPr/>
          </p:nvSpPr>
          <p:spPr>
            <a:xfrm>
              <a:off x="2246712" y="371475"/>
              <a:ext cx="1379220" cy="300082"/>
            </a:xfrm>
            <a:prstGeom prst="rect">
              <a:avLst/>
            </a:prstGeom>
            <a:noFill/>
          </p:spPr>
          <p:txBody>
            <a:bodyPr wrap="square" rtlCol="0">
              <a:spAutoFit/>
            </a:bodyPr>
            <a:lstStyle/>
            <a:p>
              <a:pPr algn="ctr"/>
              <a:r>
                <a:rPr lang="zh-CN" altLang="en-US" b="1" dirty="0" smtClean="0">
                  <a:latin typeface="微软雅黑" panose="020B0503020204020204" pitchFamily="34" charset="-122"/>
                  <a:ea typeface="微软雅黑" panose="020B0503020204020204" pitchFamily="34" charset="-122"/>
                </a:rPr>
                <a:t>开发能力培养</a:t>
              </a:r>
              <a:endParaRPr lang="zh-CN" altLang="en-US" b="1" dirty="0">
                <a:latin typeface="微软雅黑" panose="020B0503020204020204" pitchFamily="34" charset="-122"/>
                <a:ea typeface="微软雅黑" panose="020B0503020204020204" pitchFamily="34" charset="-122"/>
              </a:endParaRPr>
            </a:p>
          </p:txBody>
        </p:sp>
        <p:sp>
          <p:nvSpPr>
            <p:cNvPr id="128" name="TextBox 127"/>
            <p:cNvSpPr txBox="1"/>
            <p:nvPr/>
          </p:nvSpPr>
          <p:spPr>
            <a:xfrm>
              <a:off x="6114666" y="371475"/>
              <a:ext cx="1379220" cy="300082"/>
            </a:xfrm>
            <a:prstGeom prst="rect">
              <a:avLst/>
            </a:prstGeom>
            <a:noFill/>
          </p:spPr>
          <p:txBody>
            <a:bodyPr wrap="square" rtlCol="0">
              <a:spAutoFit/>
            </a:bodyPr>
            <a:lstStyle/>
            <a:p>
              <a:pPr algn="ctr"/>
              <a:r>
                <a:rPr lang="zh-CN" altLang="en-US" b="1" dirty="0" smtClean="0">
                  <a:latin typeface="微软雅黑" panose="020B0503020204020204" pitchFamily="34" charset="-122"/>
                  <a:ea typeface="微软雅黑" panose="020B0503020204020204" pitchFamily="34" charset="-122"/>
                </a:rPr>
                <a:t>系统能力培养</a:t>
              </a:r>
              <a:endParaRPr lang="zh-CN" altLang="en-US" b="1" dirty="0">
                <a:latin typeface="微软雅黑" panose="020B0503020204020204" pitchFamily="34" charset="-122"/>
                <a:ea typeface="微软雅黑" panose="020B0503020204020204" pitchFamily="34" charset="-122"/>
              </a:endParaRPr>
            </a:p>
          </p:txBody>
        </p:sp>
        <p:sp>
          <p:nvSpPr>
            <p:cNvPr id="129" name="矩形 128"/>
            <p:cNvSpPr/>
            <p:nvPr/>
          </p:nvSpPr>
          <p:spPr>
            <a:xfrm>
              <a:off x="1057642" y="622935"/>
              <a:ext cx="3950586" cy="592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0" name="矩形 129"/>
            <p:cNvSpPr/>
            <p:nvPr/>
          </p:nvSpPr>
          <p:spPr>
            <a:xfrm>
              <a:off x="5947794" y="630555"/>
              <a:ext cx="1705606"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55" name="组合 67"/>
            <p:cNvGrpSpPr/>
            <p:nvPr/>
          </p:nvGrpSpPr>
          <p:grpSpPr>
            <a:xfrm>
              <a:off x="7935239" y="3863206"/>
              <a:ext cx="557036" cy="486212"/>
              <a:chOff x="650561" y="255369"/>
              <a:chExt cx="668789" cy="668789"/>
            </a:xfrm>
            <a:solidFill>
              <a:srgbClr val="FFC000"/>
            </a:solidFill>
          </p:grpSpPr>
          <p:sp>
            <p:nvSpPr>
              <p:cNvPr id="133" name="椭圆 132"/>
              <p:cNvSpPr/>
              <p:nvPr/>
            </p:nvSpPr>
            <p:spPr>
              <a:xfrm>
                <a:off x="650561" y="255369"/>
                <a:ext cx="668789" cy="668789"/>
              </a:xfrm>
              <a:prstGeom prst="ellipse">
                <a:avLst/>
              </a:prstGeom>
              <a:grpFill/>
              <a:ln>
                <a:noFill/>
              </a:ln>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sp>
          <p:sp>
            <p:nvSpPr>
              <p:cNvPr id="134" name="椭圆 4"/>
              <p:cNvSpPr/>
              <p:nvPr/>
            </p:nvSpPr>
            <p:spPr>
              <a:xfrm>
                <a:off x="748503" y="353311"/>
                <a:ext cx="472905" cy="472905"/>
              </a:xfrm>
              <a:prstGeom prst="rect">
                <a:avLst/>
              </a:prstGeom>
              <a:grpFill/>
              <a:ln>
                <a:noFill/>
              </a:ln>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统计</a:t>
                </a:r>
                <a:endParaRPr lang="en-US" altLang="zh-CN" sz="1000" b="1" dirty="0" smtClean="0">
                  <a:latin typeface="微软雅黑" panose="020B0503020204020204" pitchFamily="34" charset="-122"/>
                  <a:ea typeface="微软雅黑" panose="020B0503020204020204" pitchFamily="34" charset="-122"/>
                </a:endParaRPr>
              </a:p>
              <a:p>
                <a:pPr algn="ctr" defTabSz="44450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分析</a:t>
                </a:r>
                <a:endParaRPr lang="zh-CN" altLang="en-US" sz="1000" b="1" dirty="0">
                  <a:latin typeface="微软雅黑" panose="020B0503020204020204" pitchFamily="34" charset="-122"/>
                  <a:ea typeface="微软雅黑" panose="020B0503020204020204" pitchFamily="34" charset="-122"/>
                </a:endParaRPr>
              </a:p>
            </p:txBody>
          </p:sp>
        </p:grpSp>
        <p:grpSp>
          <p:nvGrpSpPr>
            <p:cNvPr id="56" name="Diagram group"/>
            <p:cNvGrpSpPr/>
            <p:nvPr/>
          </p:nvGrpSpPr>
          <p:grpSpPr>
            <a:xfrm>
              <a:off x="437437" y="2702482"/>
              <a:ext cx="474708" cy="467939"/>
              <a:chOff x="2346933" y="2472"/>
              <a:chExt cx="783024" cy="783024"/>
            </a:xfrm>
            <a:solidFill>
              <a:srgbClr val="00B050"/>
            </a:solidFill>
            <a:scene3d>
              <a:camera prst="orthographicFront">
                <a:rot lat="0" lon="0" rev="0"/>
              </a:camera>
              <a:lightRig rig="threePt" dir="t"/>
            </a:scene3d>
          </p:grpSpPr>
          <p:grpSp>
            <p:nvGrpSpPr>
              <p:cNvPr id="59" name="组合 6"/>
              <p:cNvGrpSpPr/>
              <p:nvPr/>
            </p:nvGrpSpPr>
            <p:grpSpPr>
              <a:xfrm>
                <a:off x="2346933" y="2472"/>
                <a:ext cx="783024" cy="783024"/>
                <a:chOff x="2346933" y="2472"/>
                <a:chExt cx="783024" cy="783024"/>
              </a:xfrm>
              <a:grpFill/>
              <a:scene3d>
                <a:camera prst="orthographicFront">
                  <a:rot lat="0" lon="0" rev="0"/>
                </a:camera>
                <a:lightRig rig="threePt" dir="t"/>
              </a:scene3d>
            </p:grpSpPr>
            <p:sp>
              <p:nvSpPr>
                <p:cNvPr id="139" name="椭圆 138"/>
                <p:cNvSpPr/>
                <p:nvPr/>
              </p:nvSpPr>
              <p:spPr>
                <a:xfrm>
                  <a:off x="2346933" y="2472"/>
                  <a:ext cx="783024" cy="783024"/>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0" name="椭圆 4"/>
                <p:cNvSpPr/>
                <p:nvPr/>
              </p:nvSpPr>
              <p:spPr>
                <a:xfrm>
                  <a:off x="2461604" y="117143"/>
                  <a:ext cx="553682" cy="5536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数据</a:t>
                  </a:r>
                  <a:r>
                    <a:rPr lang="en-US" altLang="zh-CN" sz="1000" b="1" dirty="0" smtClean="0">
                      <a:latin typeface="微软雅黑" panose="020B0503020204020204" pitchFamily="34" charset="-122"/>
                      <a:ea typeface="微软雅黑" panose="020B0503020204020204" pitchFamily="34" charset="-122"/>
                    </a:rPr>
                    <a:t>API</a:t>
                  </a:r>
                  <a:endParaRPr lang="zh-CN" altLang="en-US" sz="1000" b="1" dirty="0">
                    <a:latin typeface="微软雅黑" panose="020B0503020204020204" pitchFamily="34" charset="-122"/>
                    <a:ea typeface="微软雅黑" panose="020B0503020204020204" pitchFamily="34" charset="-122"/>
                  </a:endParaRPr>
                </a:p>
              </p:txBody>
            </p:sp>
          </p:grpSp>
        </p:grpSp>
        <p:grpSp>
          <p:nvGrpSpPr>
            <p:cNvPr id="60" name="Diagram group"/>
            <p:cNvGrpSpPr/>
            <p:nvPr/>
          </p:nvGrpSpPr>
          <p:grpSpPr>
            <a:xfrm>
              <a:off x="86917" y="3068242"/>
              <a:ext cx="474708" cy="467939"/>
              <a:chOff x="2346933" y="2472"/>
              <a:chExt cx="783024" cy="783024"/>
            </a:xfrm>
            <a:solidFill>
              <a:srgbClr val="00B050"/>
            </a:solidFill>
            <a:scene3d>
              <a:camera prst="orthographicFront">
                <a:rot lat="0" lon="0" rev="0"/>
              </a:camera>
              <a:lightRig rig="threePt" dir="t"/>
            </a:scene3d>
          </p:grpSpPr>
          <p:grpSp>
            <p:nvGrpSpPr>
              <p:cNvPr id="61" name="组合 6"/>
              <p:cNvGrpSpPr/>
              <p:nvPr/>
            </p:nvGrpSpPr>
            <p:grpSpPr>
              <a:xfrm>
                <a:off x="2346933" y="2472"/>
                <a:ext cx="783024" cy="783024"/>
                <a:chOff x="2346933" y="2472"/>
                <a:chExt cx="783024" cy="783024"/>
              </a:xfrm>
              <a:grpFill/>
              <a:scene3d>
                <a:camera prst="orthographicFront">
                  <a:rot lat="0" lon="0" rev="0"/>
                </a:camera>
                <a:lightRig rig="threePt" dir="t"/>
              </a:scene3d>
            </p:grpSpPr>
            <p:sp>
              <p:nvSpPr>
                <p:cNvPr id="143" name="椭圆 142"/>
                <p:cNvSpPr/>
                <p:nvPr/>
              </p:nvSpPr>
              <p:spPr>
                <a:xfrm>
                  <a:off x="2346933" y="2472"/>
                  <a:ext cx="783024" cy="783024"/>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4" name="椭圆 4"/>
                <p:cNvSpPr/>
                <p:nvPr/>
              </p:nvSpPr>
              <p:spPr>
                <a:xfrm>
                  <a:off x="2461604" y="117143"/>
                  <a:ext cx="553682" cy="5536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zh-CN" altLang="en-US" sz="1000" b="1" dirty="0" smtClean="0">
                      <a:latin typeface="微软雅黑" panose="020B0503020204020204" pitchFamily="34" charset="-122"/>
                      <a:ea typeface="微软雅黑" panose="020B0503020204020204" pitchFamily="34" charset="-122"/>
                    </a:rPr>
                    <a:t>数据挖掘</a:t>
                  </a:r>
                  <a:endParaRPr lang="zh-CN" altLang="en-US" sz="1000" b="1" dirty="0">
                    <a:latin typeface="微软雅黑" panose="020B0503020204020204" pitchFamily="34" charset="-122"/>
                    <a:ea typeface="微软雅黑" panose="020B0503020204020204" pitchFamily="34" charset="-122"/>
                  </a:endParaRPr>
                </a:p>
              </p:txBody>
            </p:sp>
          </p:grpSp>
        </p:grpSp>
      </p:grpSp>
      <p:sp>
        <p:nvSpPr>
          <p:cNvPr id="126" name="矩形 125"/>
          <p:cNvSpPr/>
          <p:nvPr/>
        </p:nvSpPr>
        <p:spPr>
          <a:xfrm flipV="1">
            <a:off x="7753350" y="676275"/>
            <a:ext cx="1285875" cy="4762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2" name="TextBox 131"/>
          <p:cNvSpPr txBox="1"/>
          <p:nvPr/>
        </p:nvSpPr>
        <p:spPr>
          <a:xfrm>
            <a:off x="7671435" y="419100"/>
            <a:ext cx="1379220" cy="276999"/>
          </a:xfrm>
          <a:prstGeom prst="rect">
            <a:avLst/>
          </a:prstGeom>
          <a:noFill/>
        </p:spPr>
        <p:txBody>
          <a:bodyPr wrap="square" lIns="68580" tIns="34290" rIns="68580" bIns="34290" rtlCol="0">
            <a:spAutoFit/>
          </a:bodyPr>
          <a:lstStyle/>
          <a:p>
            <a:pPr algn="ctr"/>
            <a:r>
              <a:rPr lang="zh-CN" altLang="en-US" b="1" dirty="0" smtClean="0">
                <a:latin typeface="微软雅黑" panose="020B0503020204020204" pitchFamily="34" charset="-122"/>
                <a:ea typeface="微软雅黑" panose="020B0503020204020204" pitchFamily="34" charset="-122"/>
              </a:rPr>
              <a:t>竞赛</a:t>
            </a:r>
            <a:endParaRPr lang="zh-CN" altLang="en-US" b="1" dirty="0">
              <a:latin typeface="微软雅黑" panose="020B0503020204020204" pitchFamily="34" charset="-122"/>
              <a:ea typeface="微软雅黑" panose="020B0503020204020204" pitchFamily="34" charset="-122"/>
            </a:endParaRPr>
          </a:p>
        </p:txBody>
      </p:sp>
      <p:sp>
        <p:nvSpPr>
          <p:cNvPr id="136" name="矩形 135"/>
          <p:cNvSpPr/>
          <p:nvPr/>
        </p:nvSpPr>
        <p:spPr>
          <a:xfrm>
            <a:off x="552450" y="0"/>
            <a:ext cx="7696200" cy="276999"/>
          </a:xfrm>
          <a:prstGeom prst="rect">
            <a:avLst/>
          </a:prstGeom>
        </p:spPr>
        <p:txBody>
          <a:bodyPr wrap="square" lIns="68580" tIns="34290" rIns="68580" bIns="34290">
            <a:spAutoFit/>
          </a:bodyPr>
          <a:lstStyle/>
          <a:p>
            <a:r>
              <a:rPr lang="zh-CN" altLang="zh-CN" dirty="0" smtClean="0">
                <a:latin typeface="微软雅黑" panose="020B0503020204020204" pitchFamily="34" charset="-122"/>
                <a:ea typeface="微软雅黑" panose="020B0503020204020204" pitchFamily="34" charset="-122"/>
              </a:rPr>
              <a:t>“系统能力”培养</a:t>
            </a:r>
            <a:r>
              <a:rPr lang="en-US" altLang="zh-CN" dirty="0" smtClean="0">
                <a:latin typeface="微软雅黑" panose="020B0503020204020204" pitchFamily="34" charset="-122"/>
                <a:ea typeface="微软雅黑" panose="020B0503020204020204" pitchFamily="34" charset="-122"/>
              </a:rPr>
              <a:t>  +</a:t>
            </a:r>
            <a:r>
              <a:rPr lang="zh-CN" altLang="zh-CN" dirty="0" smtClean="0">
                <a:latin typeface="微软雅黑" panose="020B0503020204020204" pitchFamily="34" charset="-122"/>
                <a:ea typeface="微软雅黑" panose="020B0503020204020204" pitchFamily="34" charset="-122"/>
              </a:rPr>
              <a:t>“软件能力”培养</a:t>
            </a:r>
            <a:r>
              <a:rPr lang="zh-CN" altLang="en-US" dirty="0" smtClean="0">
                <a:latin typeface="微软雅黑" panose="020B0503020204020204" pitchFamily="34" charset="-122"/>
                <a:ea typeface="微软雅黑" panose="020B0503020204020204" pitchFamily="34" charset="-122"/>
              </a:rPr>
              <a:t>，</a:t>
            </a:r>
            <a:r>
              <a:rPr lang="zh-CN" altLang="zh-CN" dirty="0" smtClean="0">
                <a:latin typeface="微软雅黑" panose="020B0503020204020204" pitchFamily="34" charset="-122"/>
                <a:ea typeface="微软雅黑" panose="020B0503020204020204" pitchFamily="34" charset="-122"/>
              </a:rPr>
              <a:t>覆盖计算机专业主要实验内容的软硬件综合在线实验体系</a:t>
            </a:r>
            <a:endParaRPr lang="zh-CN" altLang="en-US" dirty="0" smtClean="0">
              <a:latin typeface="微软雅黑" panose="020B0503020204020204" pitchFamily="34" charset="-122"/>
              <a:ea typeface="微软雅黑" panose="020B0503020204020204" pitchFamily="34" charset="-122"/>
            </a:endParaRPr>
          </a:p>
        </p:txBody>
      </p:sp>
      <p:sp>
        <p:nvSpPr>
          <p:cNvPr id="137" name="矩形 136"/>
          <p:cNvSpPr/>
          <p:nvPr/>
        </p:nvSpPr>
        <p:spPr>
          <a:xfrm>
            <a:off x="4354698" y="1594621"/>
            <a:ext cx="670307" cy="36911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dirty="0" smtClean="0">
                <a:latin typeface="微软雅黑" panose="020B0503020204020204" pitchFamily="34" charset="-122"/>
                <a:ea typeface="微软雅黑" panose="020B0503020204020204" pitchFamily="34" charset="-122"/>
              </a:rPr>
              <a:t>数据库系统原理</a:t>
            </a:r>
            <a:endParaRPr lang="en-US" altLang="zh-CN" sz="800" dirty="0" smtClean="0">
              <a:latin typeface="微软雅黑" panose="020B0503020204020204" pitchFamily="34" charset="-122"/>
              <a:ea typeface="微软雅黑" panose="020B0503020204020204" pitchFamily="34" charset="-122"/>
            </a:endParaRPr>
          </a:p>
        </p:txBody>
      </p:sp>
      <p:sp>
        <p:nvSpPr>
          <p:cNvPr id="138" name="矩形 137"/>
          <p:cNvSpPr/>
          <p:nvPr/>
        </p:nvSpPr>
        <p:spPr>
          <a:xfrm>
            <a:off x="4993477" y="781015"/>
            <a:ext cx="972000" cy="592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1" name="TextBox 140"/>
          <p:cNvSpPr txBox="1"/>
          <p:nvPr/>
        </p:nvSpPr>
        <p:spPr>
          <a:xfrm>
            <a:off x="4815770" y="496000"/>
            <a:ext cx="1379220" cy="276999"/>
          </a:xfrm>
          <a:prstGeom prst="rect">
            <a:avLst/>
          </a:prstGeom>
          <a:noFill/>
        </p:spPr>
        <p:txBody>
          <a:bodyPr wrap="square" rtlCol="0">
            <a:spAutoFit/>
          </a:bodyPr>
          <a:lstStyle/>
          <a:p>
            <a:pPr algn="ctr"/>
            <a:r>
              <a:rPr lang="zh-CN" altLang="en-US" sz="1200" b="1" dirty="0" smtClean="0">
                <a:latin typeface="微软雅黑" panose="020B0503020204020204" pitchFamily="34" charset="-122"/>
                <a:ea typeface="微软雅黑" panose="020B0503020204020204" pitchFamily="34" charset="-122"/>
              </a:rPr>
              <a:t>新兴专业</a:t>
            </a:r>
            <a:endParaRPr lang="zh-CN" altLang="en-US" sz="1200" b="1" dirty="0">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a:spLocks noChangeArrowheads="1"/>
          </p:cNvSpPr>
          <p:nvPr/>
        </p:nvSpPr>
        <p:spPr bwMode="auto">
          <a:xfrm>
            <a:off x="1021019" y="1223218"/>
            <a:ext cx="61438" cy="2367270"/>
          </a:xfrm>
          <a:prstGeom prst="rect">
            <a:avLst/>
          </a:prstGeom>
          <a:solidFill>
            <a:srgbClr val="D20000"/>
          </a:solidFill>
          <a:ln w="9525">
            <a:noFill/>
            <a:miter lim="800000"/>
          </a:ln>
        </p:spPr>
        <p:txBody>
          <a:bodyPr lIns="68580" tIns="34290" rIns="68580" bIns="34290" anchor="ctr"/>
          <a:lstStyle/>
          <a:p>
            <a:pPr algn="ctr">
              <a:defRPr/>
            </a:pPr>
            <a:endParaRPr lang="zh-CN" altLang="en-US" kern="0"/>
          </a:p>
        </p:txBody>
      </p:sp>
      <p:sp>
        <p:nvSpPr>
          <p:cNvPr id="17" name="矩形 70"/>
          <p:cNvSpPr>
            <a:spLocks noChangeArrowheads="1"/>
          </p:cNvSpPr>
          <p:nvPr/>
        </p:nvSpPr>
        <p:spPr bwMode="auto">
          <a:xfrm>
            <a:off x="1021019" y="4225850"/>
            <a:ext cx="53579" cy="656273"/>
          </a:xfrm>
          <a:prstGeom prst="rect">
            <a:avLst/>
          </a:prstGeom>
          <a:solidFill>
            <a:srgbClr val="4B525A"/>
          </a:solidFill>
          <a:ln w="9525">
            <a:noFill/>
            <a:miter lim="800000"/>
          </a:ln>
        </p:spPr>
        <p:txBody>
          <a:bodyPr lIns="68580" tIns="34290" rIns="68580" bIns="34290" anchor="ctr"/>
          <a:lstStyle/>
          <a:p>
            <a:pPr algn="ctr">
              <a:defRPr/>
            </a:pPr>
            <a:endParaRPr lang="zh-CN" altLang="en-US" kern="0"/>
          </a:p>
        </p:txBody>
      </p:sp>
      <p:grpSp>
        <p:nvGrpSpPr>
          <p:cNvPr id="2" name="Group 18"/>
          <p:cNvGrpSpPr/>
          <p:nvPr/>
        </p:nvGrpSpPr>
        <p:grpSpPr bwMode="auto">
          <a:xfrm>
            <a:off x="1183414" y="754668"/>
            <a:ext cx="3086581" cy="3219120"/>
            <a:chOff x="-1" y="-224020"/>
            <a:chExt cx="4116310" cy="4298308"/>
          </a:xfrm>
        </p:grpSpPr>
        <p:sp>
          <p:nvSpPr>
            <p:cNvPr id="20" name="文本框 44"/>
            <p:cNvSpPr txBox="1">
              <a:spLocks noChangeArrowheads="1"/>
            </p:cNvSpPr>
            <p:nvPr/>
          </p:nvSpPr>
          <p:spPr bwMode="auto">
            <a:xfrm>
              <a:off x="0" y="-224020"/>
              <a:ext cx="2674843" cy="49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defRPr/>
              </a:pPr>
              <a:r>
                <a:rPr lang="en-US" altLang="zh-CN" sz="1800" b="1" kern="0" dirty="0" smtClean="0">
                  <a:latin typeface="微软雅黑" panose="020B0503020204020204" pitchFamily="34" charset="-122"/>
                  <a:ea typeface="微软雅黑" panose="020B0503020204020204" pitchFamily="34" charset="-122"/>
                </a:rPr>
                <a:t>CG</a:t>
              </a:r>
              <a:r>
                <a:rPr lang="zh-CN" altLang="en-US" sz="1800" b="1" kern="0" dirty="0" smtClean="0">
                  <a:latin typeface="微软雅黑" panose="020B0503020204020204" pitchFamily="34" charset="-122"/>
                  <a:ea typeface="微软雅黑" panose="020B0503020204020204" pitchFamily="34" charset="-122"/>
                </a:rPr>
                <a:t>平台特色</a:t>
              </a:r>
              <a:endParaRPr lang="zh-CN" altLang="en-US" sz="1800" b="1" kern="0" dirty="0">
                <a:latin typeface="微软雅黑" panose="020B0503020204020204" pitchFamily="34" charset="-122"/>
                <a:ea typeface="微软雅黑" panose="020B0503020204020204" pitchFamily="34" charset="-122"/>
              </a:endParaRPr>
            </a:p>
          </p:txBody>
        </p:sp>
        <p:sp>
          <p:nvSpPr>
            <p:cNvPr id="21" name="文本框 14"/>
            <p:cNvSpPr txBox="1">
              <a:spLocks noChangeArrowheads="1"/>
            </p:cNvSpPr>
            <p:nvPr/>
          </p:nvSpPr>
          <p:spPr bwMode="auto">
            <a:xfrm>
              <a:off x="-1" y="252392"/>
              <a:ext cx="4116310" cy="382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1" action="ppaction://hlinksldjump"/>
                </a:rPr>
                <a:t>面向计算机专业的课程管理与考试平台</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2" action="ppaction://hlinksldjump"/>
                </a:rPr>
                <a:t>程序设计</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3" action="ppaction://hlinksldjump"/>
                </a:rPr>
                <a:t>数据结构与算法</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4" action="ppaction://hlinksldjump"/>
                </a:rPr>
                <a:t>编程竞赛</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5" action="ppaction://hlinksldjump"/>
                </a:rPr>
                <a:t>并行计算</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6" action="ppaction://hlinksldjump"/>
                </a:rPr>
                <a:t>软件工程</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7" action="ppaction://hlinksldjump"/>
                </a:rPr>
                <a:t>数据库</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8" action="ppaction://hlinksldjump"/>
                </a:rPr>
                <a:t>操作系统实验</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9" action="ppaction://hlinksldjump"/>
                </a:rPr>
                <a:t>计算机组成原理实验</a:t>
              </a:r>
              <a:endParaRPr lang="en-US" altLang="zh-CN" sz="120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200" dirty="0" smtClean="0">
                  <a:latin typeface="微软雅黑" panose="020B0503020204020204" pitchFamily="34" charset="-122"/>
                  <a:ea typeface="微软雅黑" panose="020B0503020204020204" pitchFamily="34" charset="-122"/>
                  <a:hlinkClick r:id="rId10" action="ppaction://hlinksldjump"/>
                </a:rPr>
                <a:t>编译技术</a:t>
              </a:r>
              <a:endParaRPr lang="zh-CN" altLang="en-US" sz="1200" dirty="0">
                <a:latin typeface="微软雅黑" panose="020B0503020204020204" pitchFamily="34" charset="-122"/>
                <a:ea typeface="微软雅黑" panose="020B0503020204020204" pitchFamily="34" charset="-122"/>
              </a:endParaRPr>
            </a:p>
          </p:txBody>
        </p:sp>
      </p:grpSp>
      <p:grpSp>
        <p:nvGrpSpPr>
          <p:cNvPr id="3" name="Group 21"/>
          <p:cNvGrpSpPr/>
          <p:nvPr/>
        </p:nvGrpSpPr>
        <p:grpSpPr bwMode="auto">
          <a:xfrm>
            <a:off x="1183415" y="4147262"/>
            <a:ext cx="2887266" cy="842048"/>
            <a:chOff x="0" y="0"/>
            <a:chExt cx="3850501" cy="1122444"/>
          </a:xfrm>
        </p:grpSpPr>
        <p:sp>
          <p:nvSpPr>
            <p:cNvPr id="23" name="文本框 47"/>
            <p:cNvSpPr txBox="1">
              <a:spLocks noChangeArrowheads="1"/>
            </p:cNvSpPr>
            <p:nvPr/>
          </p:nvSpPr>
          <p:spPr bwMode="auto">
            <a:xfrm>
              <a:off x="0" y="0"/>
              <a:ext cx="2674843" cy="49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defRPr/>
              </a:pPr>
              <a:r>
                <a:rPr lang="en-US" altLang="zh-CN" sz="1800" b="1" kern="0" dirty="0" smtClean="0">
                  <a:latin typeface="微软雅黑" panose="020B0503020204020204" pitchFamily="34" charset="-122"/>
                  <a:ea typeface="微软雅黑" panose="020B0503020204020204" pitchFamily="34" charset="-122"/>
                </a:rPr>
                <a:t>CG</a:t>
              </a:r>
              <a:r>
                <a:rPr lang="zh-CN" altLang="en-US" sz="1800" b="1" kern="0" dirty="0" smtClean="0">
                  <a:latin typeface="微软雅黑" panose="020B0503020204020204" pitchFamily="34" charset="-122"/>
                  <a:ea typeface="微软雅黑" panose="020B0503020204020204" pitchFamily="34" charset="-122"/>
                </a:rPr>
                <a:t>生态环境</a:t>
              </a:r>
              <a:endParaRPr lang="zh-CN" altLang="en-US" sz="1800" b="1" kern="0" dirty="0">
                <a:latin typeface="微软雅黑" panose="020B0503020204020204" pitchFamily="34" charset="-122"/>
                <a:ea typeface="微软雅黑" panose="020B0503020204020204" pitchFamily="34" charset="-122"/>
              </a:endParaRPr>
            </a:p>
          </p:txBody>
        </p:sp>
        <p:sp>
          <p:nvSpPr>
            <p:cNvPr id="24" name="文本框 14"/>
            <p:cNvSpPr txBox="1">
              <a:spLocks noChangeArrowheads="1"/>
            </p:cNvSpPr>
            <p:nvPr/>
          </p:nvSpPr>
          <p:spPr bwMode="auto">
            <a:xfrm>
              <a:off x="0" y="353199"/>
              <a:ext cx="3850501" cy="76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228600" indent="-228600" algn="just">
                <a:lnSpc>
                  <a:spcPct val="150000"/>
                </a:lnSpc>
                <a:buFont typeface="+mj-lt"/>
                <a:buAutoNum type="arabicPeriod"/>
                <a:defRPr/>
              </a:pPr>
              <a:r>
                <a:rPr lang="en-US" altLang="zh-CN" sz="1050" dirty="0" smtClean="0">
                  <a:latin typeface="微软雅黑" panose="020B0503020204020204" pitchFamily="34" charset="-122"/>
                  <a:ea typeface="微软雅黑" panose="020B0503020204020204" pitchFamily="34" charset="-122"/>
                  <a:hlinkClick r:id="rId11" action="ppaction://hlinksldjump"/>
                </a:rPr>
                <a:t>CG</a:t>
              </a:r>
              <a:r>
                <a:rPr lang="zh-CN" altLang="en-US" sz="1050" dirty="0" smtClean="0">
                  <a:latin typeface="微软雅黑" panose="020B0503020204020204" pitchFamily="34" charset="-122"/>
                  <a:ea typeface="微软雅黑" panose="020B0503020204020204" pitchFamily="34" charset="-122"/>
                  <a:hlinkClick r:id="rId11" action="ppaction://hlinksldjump"/>
                </a:rPr>
                <a:t>质量控制</a:t>
              </a:r>
              <a:endParaRPr lang="en-US" altLang="zh-CN" sz="105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hlinkClick r:id="rId12" action="ppaction://hlinksldjump"/>
                </a:rPr>
                <a:t>生态环境建设与发展方向</a:t>
              </a:r>
              <a:endParaRPr lang="zh-CN" altLang="en-US" sz="1050" dirty="0">
                <a:latin typeface="微软雅黑" panose="020B0503020204020204" pitchFamily="34" charset="-122"/>
                <a:ea typeface="微软雅黑" panose="020B0503020204020204" pitchFamily="34" charset="-122"/>
              </a:endParaRPr>
            </a:p>
          </p:txBody>
        </p:sp>
      </p:grpSp>
      <p:sp>
        <p:nvSpPr>
          <p:cNvPr id="28" name="标题 1"/>
          <p:cNvSpPr>
            <a:spLocks noGrp="1"/>
          </p:cNvSpPr>
          <p:nvPr>
            <p:ph type="title"/>
          </p:nvPr>
        </p:nvSpPr>
        <p:spPr>
          <a:xfrm>
            <a:off x="457200" y="5953"/>
            <a:ext cx="8229600" cy="857250"/>
          </a:xfrm>
        </p:spPr>
        <p:txBody>
          <a:bodyPr>
            <a:normAutofit/>
          </a:bodyPr>
          <a:lstStyle/>
          <a:p>
            <a:pPr algn="ct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汇报大纲</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29" name="文本框 14"/>
          <p:cNvSpPr txBox="1">
            <a:spLocks noChangeArrowheads="1"/>
          </p:cNvSpPr>
          <p:nvPr/>
        </p:nvSpPr>
        <p:spPr bwMode="auto">
          <a:xfrm>
            <a:off x="4867580" y="1096086"/>
            <a:ext cx="30865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228600" indent="-228600" algn="just">
              <a:lnSpc>
                <a:spcPct val="150000"/>
              </a:lnSpc>
              <a:buAutoNum type="arabicPeriod" startAt="10"/>
              <a:defRPr/>
            </a:pPr>
            <a:r>
              <a:rPr lang="zh-CN" altLang="en-US" sz="1200" b="1" dirty="0" smtClean="0">
                <a:latin typeface="微软雅黑" panose="020B0503020204020204" pitchFamily="34" charset="-122"/>
                <a:ea typeface="微软雅黑" panose="020B0503020204020204" pitchFamily="34" charset="-122"/>
              </a:rPr>
              <a:t>  </a:t>
            </a:r>
            <a:r>
              <a:rPr lang="zh-CN" altLang="en-US" sz="1200" b="1" dirty="0" smtClean="0">
                <a:latin typeface="微软雅黑" panose="020B0503020204020204" pitchFamily="34" charset="-122"/>
                <a:ea typeface="微软雅黑" panose="020B0503020204020204" pitchFamily="34" charset="-122"/>
                <a:hlinkClick r:id="rId13" action="ppaction://hlinksldjump"/>
              </a:rPr>
              <a:t>大数据实验环境与体系</a:t>
            </a:r>
            <a:endParaRPr lang="en-US" altLang="zh-CN" sz="1200" b="1" dirty="0" smtClean="0">
              <a:latin typeface="微软雅黑" panose="020B0503020204020204" pitchFamily="34" charset="-122"/>
              <a:ea typeface="微软雅黑" panose="020B0503020204020204" pitchFamily="34" charset="-122"/>
            </a:endParaRPr>
          </a:p>
          <a:p>
            <a:pPr marL="228600" indent="-228600" algn="just">
              <a:lnSpc>
                <a:spcPct val="150000"/>
              </a:lnSpc>
              <a:buAutoNum type="arabicPeriod" startAt="10"/>
              <a:defRPr/>
            </a:pPr>
            <a:r>
              <a:rPr lang="en-US" altLang="zh-CN" sz="1200" b="1" dirty="0" smtClean="0">
                <a:latin typeface="微软雅黑" panose="020B0503020204020204" pitchFamily="34" charset="-122"/>
                <a:ea typeface="微软雅黑" panose="020B0503020204020204" pitchFamily="34" charset="-122"/>
              </a:rPr>
              <a:t>  </a:t>
            </a:r>
            <a:r>
              <a:rPr lang="zh-CN" altLang="en-US" sz="1200" b="1" dirty="0" smtClean="0">
                <a:latin typeface="微软雅黑" panose="020B0503020204020204" pitchFamily="34" charset="-122"/>
                <a:ea typeface="微软雅黑" panose="020B0503020204020204" pitchFamily="34" charset="-122"/>
                <a:hlinkClick r:id="rId14" action="ppaction://hlinksldjump"/>
              </a:rPr>
              <a:t>人工智能实验环境与体系</a:t>
            </a:r>
            <a:endParaRPr lang="en-US" altLang="zh-CN" sz="1200" b="1" dirty="0" smtClean="0">
              <a:latin typeface="微软雅黑" panose="020B0503020204020204" pitchFamily="34" charset="-122"/>
              <a:ea typeface="微软雅黑" panose="020B0503020204020204" pitchFamily="34" charset="-122"/>
            </a:endParaRPr>
          </a:p>
          <a:p>
            <a:pPr marL="228600" indent="-228600" algn="just">
              <a:lnSpc>
                <a:spcPct val="150000"/>
              </a:lnSpc>
              <a:buAutoNum type="arabicPeriod" startAt="10"/>
              <a:defRPr/>
            </a:pPr>
            <a:r>
              <a:rPr lang="en-US" altLang="zh-CN" sz="1200" b="1" dirty="0" smtClean="0">
                <a:latin typeface="微软雅黑" panose="020B0503020204020204" pitchFamily="34" charset="-122"/>
                <a:ea typeface="微软雅黑" panose="020B0503020204020204" pitchFamily="34" charset="-122"/>
              </a:rPr>
              <a:t>  </a:t>
            </a:r>
            <a:r>
              <a:rPr lang="zh-CN" altLang="en-US" sz="1200" b="1" dirty="0" smtClean="0">
                <a:latin typeface="微软雅黑" panose="020B0503020204020204" pitchFamily="34" charset="-122"/>
                <a:ea typeface="微软雅黑" panose="020B0503020204020204" pitchFamily="34" charset="-122"/>
                <a:hlinkClick r:id="rId15" action="ppaction://hlinksldjump"/>
              </a:rPr>
              <a:t>信息安全实验环境与体系</a:t>
            </a:r>
            <a:endParaRPr lang="en-US" altLang="zh-CN" sz="1200" b="1" dirty="0" smtClean="0">
              <a:latin typeface="微软雅黑" panose="020B0503020204020204" pitchFamily="34" charset="-122"/>
              <a:ea typeface="微软雅黑" panose="020B0503020204020204" pitchFamily="34" charset="-122"/>
            </a:endParaRPr>
          </a:p>
          <a:p>
            <a:pPr marL="228600" indent="-228600" algn="just">
              <a:lnSpc>
                <a:spcPct val="150000"/>
              </a:lnSpc>
              <a:buAutoNum type="arabicPeriod" startAt="10"/>
              <a:defRPr/>
            </a:pPr>
            <a:r>
              <a:rPr lang="en-US" altLang="zh-CN" sz="1200" b="1" dirty="0" smtClean="0">
                <a:latin typeface="微软雅黑" panose="020B0503020204020204" pitchFamily="34" charset="-122"/>
                <a:ea typeface="微软雅黑" panose="020B0503020204020204" pitchFamily="34" charset="-122"/>
              </a:rPr>
              <a:t>  </a:t>
            </a:r>
            <a:r>
              <a:rPr lang="en-US" altLang="zh-CN" sz="1200" b="1" dirty="0" smtClean="0">
                <a:latin typeface="微软雅黑" panose="020B0503020204020204" pitchFamily="34" charset="-122"/>
                <a:ea typeface="微软雅黑" panose="020B0503020204020204" pitchFamily="34" charset="-122"/>
                <a:hlinkClick r:id="rId16" action="ppaction://hlinksldjump"/>
              </a:rPr>
              <a:t>AI</a:t>
            </a:r>
            <a:r>
              <a:rPr lang="zh-CN" altLang="en-US" sz="1200" b="1" dirty="0" smtClean="0">
                <a:latin typeface="微软雅黑" panose="020B0503020204020204" pitchFamily="34" charset="-122"/>
                <a:ea typeface="微软雅黑" panose="020B0503020204020204" pitchFamily="34" charset="-122"/>
                <a:hlinkClick r:id="rId16" action="ppaction://hlinksldjump"/>
              </a:rPr>
              <a:t>科研平台</a:t>
            </a:r>
            <a:endParaRPr lang="en-US" altLang="zh-CN" sz="1200" b="1" dirty="0" smtClean="0">
              <a:latin typeface="微软雅黑" panose="020B0503020204020204" pitchFamily="34" charset="-122"/>
              <a:ea typeface="微软雅黑" panose="020B0503020204020204" pitchFamily="34" charset="-122"/>
            </a:endParaRPr>
          </a:p>
        </p:txBody>
      </p:sp>
      <p:sp>
        <p:nvSpPr>
          <p:cNvPr id="18" name="矩形 70"/>
          <p:cNvSpPr>
            <a:spLocks noChangeArrowheads="1"/>
          </p:cNvSpPr>
          <p:nvPr/>
        </p:nvSpPr>
        <p:spPr bwMode="auto">
          <a:xfrm>
            <a:off x="4769422" y="4217825"/>
            <a:ext cx="53579" cy="656273"/>
          </a:xfrm>
          <a:prstGeom prst="rect">
            <a:avLst/>
          </a:prstGeom>
          <a:solidFill>
            <a:srgbClr val="4B525A"/>
          </a:solidFill>
          <a:ln w="9525">
            <a:noFill/>
            <a:miter lim="800000"/>
          </a:ln>
        </p:spPr>
        <p:txBody>
          <a:bodyPr lIns="68580" tIns="34290" rIns="68580" bIns="34290" anchor="ctr"/>
          <a:lstStyle/>
          <a:p>
            <a:pPr algn="ctr">
              <a:defRPr/>
            </a:pPr>
            <a:endParaRPr lang="zh-CN" altLang="en-US" kern="0"/>
          </a:p>
        </p:txBody>
      </p:sp>
      <p:grpSp>
        <p:nvGrpSpPr>
          <p:cNvPr id="19" name="Group 21"/>
          <p:cNvGrpSpPr/>
          <p:nvPr/>
        </p:nvGrpSpPr>
        <p:grpSpPr bwMode="auto">
          <a:xfrm>
            <a:off x="4931818" y="4139237"/>
            <a:ext cx="2887266" cy="842048"/>
            <a:chOff x="0" y="0"/>
            <a:chExt cx="3850501" cy="1122443"/>
          </a:xfrm>
        </p:grpSpPr>
        <p:sp>
          <p:nvSpPr>
            <p:cNvPr id="26" name="文本框 47"/>
            <p:cNvSpPr txBox="1">
              <a:spLocks noChangeArrowheads="1"/>
            </p:cNvSpPr>
            <p:nvPr/>
          </p:nvSpPr>
          <p:spPr bwMode="auto">
            <a:xfrm>
              <a:off x="0" y="0"/>
              <a:ext cx="2674843" cy="49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defRPr/>
              </a:pPr>
              <a:r>
                <a:rPr lang="en-US" altLang="zh-CN" sz="1800" b="1" kern="0" dirty="0" smtClean="0">
                  <a:latin typeface="微软雅黑" panose="020B0503020204020204" pitchFamily="34" charset="-122"/>
                  <a:ea typeface="微软雅黑" panose="020B0503020204020204" pitchFamily="34" charset="-122"/>
                </a:rPr>
                <a:t>CG@</a:t>
              </a:r>
              <a:r>
                <a:rPr lang="zh-CN" altLang="en-US" sz="1800" b="1" kern="0" dirty="0" smtClean="0">
                  <a:latin typeface="微软雅黑" panose="020B0503020204020204" pitchFamily="34" charset="-122"/>
                  <a:ea typeface="微软雅黑" panose="020B0503020204020204" pitchFamily="34" charset="-122"/>
                </a:rPr>
                <a:t>北航</a:t>
              </a:r>
              <a:endParaRPr lang="zh-CN" altLang="en-US" sz="1800" b="1" kern="0" dirty="0">
                <a:latin typeface="微软雅黑" panose="020B0503020204020204" pitchFamily="34" charset="-122"/>
                <a:ea typeface="微软雅黑" panose="020B0503020204020204" pitchFamily="34" charset="-122"/>
              </a:endParaRPr>
            </a:p>
          </p:txBody>
        </p:sp>
        <p:sp>
          <p:nvSpPr>
            <p:cNvPr id="27" name="文本框 14"/>
            <p:cNvSpPr txBox="1">
              <a:spLocks noChangeArrowheads="1"/>
            </p:cNvSpPr>
            <p:nvPr/>
          </p:nvSpPr>
          <p:spPr bwMode="auto">
            <a:xfrm>
              <a:off x="0" y="353199"/>
              <a:ext cx="3850501" cy="76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hlinkClick r:id="rId17" action="ppaction://hlinksldjump"/>
                </a:rPr>
                <a:t>程序设计</a:t>
              </a:r>
              <a:endParaRPr lang="en-US" altLang="zh-CN" sz="1050" dirty="0" smtClean="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rabicPeriod"/>
                <a:defRPr/>
              </a:pPr>
              <a:r>
                <a:rPr lang="zh-CN" altLang="en-US" sz="1050" dirty="0" smtClean="0">
                  <a:latin typeface="微软雅黑" panose="020B0503020204020204" pitchFamily="34" charset="-122"/>
                  <a:ea typeface="微软雅黑" panose="020B0503020204020204" pitchFamily="34" charset="-122"/>
                  <a:hlinkClick r:id="rId18" action="ppaction://hlinksldjump"/>
                </a:rPr>
                <a:t>在线实验</a:t>
              </a:r>
              <a:endParaRPr lang="zh-CN" altLang="en-US" sz="1050" dirty="0">
                <a:latin typeface="微软雅黑" panose="020B0503020204020204" pitchFamily="34" charset="-122"/>
                <a:ea typeface="微软雅黑" panose="020B0503020204020204" pitchFamily="34" charset="-122"/>
              </a:endParaRPr>
            </a:p>
          </p:txBody>
        </p:sp>
      </p:grpSp>
      <p:sp>
        <p:nvSpPr>
          <p:cNvPr id="22" name="矩形 21"/>
          <p:cNvSpPr>
            <a:spLocks noChangeArrowheads="1"/>
          </p:cNvSpPr>
          <p:nvPr/>
        </p:nvSpPr>
        <p:spPr bwMode="auto">
          <a:xfrm>
            <a:off x="4770898" y="1223218"/>
            <a:ext cx="61438" cy="2367270"/>
          </a:xfrm>
          <a:prstGeom prst="rect">
            <a:avLst/>
          </a:prstGeom>
          <a:solidFill>
            <a:srgbClr val="D20000"/>
          </a:solidFill>
          <a:ln w="9525">
            <a:noFill/>
            <a:miter lim="800000"/>
          </a:ln>
        </p:spPr>
        <p:txBody>
          <a:bodyPr lIns="68580" tIns="34290" rIns="68580" bIns="34290" anchor="ctr"/>
          <a:lstStyle/>
          <a:p>
            <a:pPr algn="ctr">
              <a:defRPr/>
            </a:pPr>
            <a:endParaRPr lang="zh-CN" altLang="en-US" kern="0"/>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燕尾形 106"/>
          <p:cNvSpPr/>
          <p:nvPr/>
        </p:nvSpPr>
        <p:spPr>
          <a:xfrm rot="5400000">
            <a:off x="590715" y="1349460"/>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chemeClr val="tx1"/>
              </a:solidFill>
            </a:endParaRPr>
          </a:p>
        </p:txBody>
      </p:sp>
      <p:cxnSp>
        <p:nvCxnSpPr>
          <p:cNvPr id="108" name="直接连接符 107"/>
          <p:cNvCxnSpPr/>
          <p:nvPr/>
        </p:nvCxnSpPr>
        <p:spPr>
          <a:xfrm>
            <a:off x="725695" y="1781395"/>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9" name="矩形 108"/>
          <p:cNvSpPr/>
          <p:nvPr/>
        </p:nvSpPr>
        <p:spPr>
          <a:xfrm>
            <a:off x="978378" y="1202789"/>
            <a:ext cx="2889202" cy="323141"/>
          </a:xfrm>
          <a:prstGeom prst="rect">
            <a:avLst/>
          </a:prstGeom>
        </p:spPr>
        <p:txBody>
          <a:bodyPr wrap="none" lIns="68555" tIns="34278" rIns="68555" bIns="34278">
            <a:spAutoFit/>
          </a:bodyPr>
          <a:lstStyle/>
          <a:p>
            <a:r>
              <a:rPr lang="zh-CN" altLang="en-US" sz="1650" b="1" dirty="0" smtClean="0">
                <a:solidFill>
                  <a:schemeClr val="tx1">
                    <a:lumMod val="75000"/>
                    <a:lumOff val="25000"/>
                  </a:schemeClr>
                </a:solidFill>
                <a:latin typeface="微软雅黑" panose="020B0503020204020204" pitchFamily="34" charset="-122"/>
                <a:ea typeface="微软雅黑" panose="020B0503020204020204" pitchFamily="34" charset="-122"/>
              </a:rPr>
              <a:t>唯一支持“算法与数据结构”</a:t>
            </a:r>
            <a:endParaRPr lang="en-US" altLang="zh-CN" sz="165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0" name="矩形 47"/>
          <p:cNvSpPr>
            <a:spLocks noChangeArrowheads="1"/>
          </p:cNvSpPr>
          <p:nvPr/>
        </p:nvSpPr>
        <p:spPr bwMode="auto">
          <a:xfrm>
            <a:off x="968659" y="1513761"/>
            <a:ext cx="2483629" cy="26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lvl="1" indent="0">
              <a:lnSpc>
                <a:spcPct val="120000"/>
              </a:lnSpc>
              <a:spcBef>
                <a:spcPct val="0"/>
              </a:spcBef>
              <a:buNone/>
            </a:pPr>
            <a:r>
              <a:rPr lang="zh-CN" altLang="en-US" sz="1050" dirty="0" smtClean="0">
                <a:solidFill>
                  <a:srgbClr val="333333"/>
                </a:solidFill>
                <a:sym typeface="微软雅黑" panose="020B0503020204020204" pitchFamily="34" charset="-122"/>
              </a:rPr>
              <a:t>支持算法时间复杂度分析，算法可视化</a:t>
            </a:r>
            <a:endParaRPr lang="en-US" altLang="zh-CN" sz="1050" dirty="0" smtClean="0">
              <a:solidFill>
                <a:srgbClr val="333333"/>
              </a:solidFill>
              <a:sym typeface="微软雅黑" panose="020B0503020204020204" pitchFamily="34" charset="-122"/>
            </a:endParaRPr>
          </a:p>
        </p:txBody>
      </p:sp>
      <p:sp>
        <p:nvSpPr>
          <p:cNvPr id="111" name="燕尾形 110"/>
          <p:cNvSpPr/>
          <p:nvPr/>
        </p:nvSpPr>
        <p:spPr>
          <a:xfrm rot="5400000">
            <a:off x="590715" y="2375307"/>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chemeClr val="tx1"/>
              </a:solidFill>
            </a:endParaRPr>
          </a:p>
        </p:txBody>
      </p:sp>
      <p:cxnSp>
        <p:nvCxnSpPr>
          <p:cNvPr id="112" name="直接连接符 111"/>
          <p:cNvCxnSpPr/>
          <p:nvPr/>
        </p:nvCxnSpPr>
        <p:spPr>
          <a:xfrm>
            <a:off x="725695" y="2807242"/>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3" name="矩形 112"/>
          <p:cNvSpPr/>
          <p:nvPr/>
        </p:nvSpPr>
        <p:spPr>
          <a:xfrm>
            <a:off x="978378" y="2245414"/>
            <a:ext cx="2600661"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唯一支持并行程序自动评测</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4" name="矩形 47"/>
          <p:cNvSpPr>
            <a:spLocks noChangeArrowheads="1"/>
          </p:cNvSpPr>
          <p:nvPr/>
        </p:nvSpPr>
        <p:spPr bwMode="auto">
          <a:xfrm>
            <a:off x="968659" y="2556386"/>
            <a:ext cx="2483629" cy="24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smtClean="0">
                <a:solidFill>
                  <a:srgbClr val="333333"/>
                </a:solidFill>
                <a:sym typeface="微软雅黑" panose="020B0503020204020204" pitchFamily="34" charset="-122"/>
              </a:rPr>
              <a:t>正确性 </a:t>
            </a:r>
            <a:r>
              <a:rPr lang="en-US" altLang="zh-CN" sz="1050" dirty="0" smtClean="0">
                <a:solidFill>
                  <a:srgbClr val="333333"/>
                </a:solidFill>
                <a:sym typeface="微软雅黑" panose="020B0503020204020204" pitchFamily="34" charset="-122"/>
              </a:rPr>
              <a:t>+ </a:t>
            </a:r>
            <a:r>
              <a:rPr lang="zh-CN" altLang="en-US" sz="1050" dirty="0" smtClean="0">
                <a:solidFill>
                  <a:srgbClr val="333333"/>
                </a:solidFill>
                <a:sym typeface="微软雅黑" panose="020B0503020204020204" pitchFamily="34" charset="-122"/>
              </a:rPr>
              <a:t>可扩展性 </a:t>
            </a:r>
            <a:r>
              <a:rPr lang="en-US" altLang="zh-CN" sz="1050" dirty="0" smtClean="0">
                <a:solidFill>
                  <a:srgbClr val="333333"/>
                </a:solidFill>
                <a:sym typeface="微软雅黑" panose="020B0503020204020204" pitchFamily="34" charset="-122"/>
              </a:rPr>
              <a:t>+ </a:t>
            </a:r>
            <a:r>
              <a:rPr lang="zh-CN" altLang="en-US" sz="1050" dirty="0" smtClean="0">
                <a:solidFill>
                  <a:srgbClr val="333333"/>
                </a:solidFill>
                <a:sym typeface="微软雅黑" panose="020B0503020204020204" pitchFamily="34" charset="-122"/>
              </a:rPr>
              <a:t>性能全面量化</a:t>
            </a:r>
            <a:endParaRPr lang="zh-CN" altLang="en-US" sz="1050" dirty="0">
              <a:solidFill>
                <a:srgbClr val="333333"/>
              </a:solidFill>
              <a:sym typeface="微软雅黑" panose="020B0503020204020204" pitchFamily="34" charset="-122"/>
            </a:endParaRPr>
          </a:p>
        </p:txBody>
      </p:sp>
      <p:sp>
        <p:nvSpPr>
          <p:cNvPr id="115" name="燕尾形 114"/>
          <p:cNvSpPr/>
          <p:nvPr/>
        </p:nvSpPr>
        <p:spPr>
          <a:xfrm rot="5400000">
            <a:off x="590715" y="3455145"/>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chemeClr val="tx1"/>
              </a:solidFill>
            </a:endParaRPr>
          </a:p>
        </p:txBody>
      </p:sp>
      <p:cxnSp>
        <p:nvCxnSpPr>
          <p:cNvPr id="116" name="直接连接符 115"/>
          <p:cNvCxnSpPr/>
          <p:nvPr/>
        </p:nvCxnSpPr>
        <p:spPr>
          <a:xfrm>
            <a:off x="725695" y="3887081"/>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7" name="矩形 116"/>
          <p:cNvSpPr/>
          <p:nvPr/>
        </p:nvSpPr>
        <p:spPr>
          <a:xfrm>
            <a:off x="978378" y="3308475"/>
            <a:ext cx="2190293"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唯一全面支持在线考试</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8" name="矩形 47"/>
          <p:cNvSpPr>
            <a:spLocks noChangeArrowheads="1"/>
          </p:cNvSpPr>
          <p:nvPr/>
        </p:nvSpPr>
        <p:spPr bwMode="auto">
          <a:xfrm>
            <a:off x="968658" y="3619447"/>
            <a:ext cx="2923833" cy="26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smtClean="0">
                <a:solidFill>
                  <a:srgbClr val="333333"/>
                </a:solidFill>
                <a:sym typeface="微软雅黑" panose="020B0503020204020204" pitchFamily="34" charset="-122"/>
              </a:rPr>
              <a:t>支持大并发、高可靠、安全、全面的监考机制</a:t>
            </a:r>
            <a:endParaRPr lang="zh-CN" altLang="en-US" sz="1050" dirty="0" smtClean="0">
              <a:solidFill>
                <a:srgbClr val="333333"/>
              </a:solidFill>
              <a:sym typeface="微软雅黑" panose="020B0503020204020204" pitchFamily="34" charset="-122"/>
            </a:endParaRPr>
          </a:p>
        </p:txBody>
      </p:sp>
      <p:sp>
        <p:nvSpPr>
          <p:cNvPr id="119" name="标题 1"/>
          <p:cNvSpPr txBox="1"/>
          <p:nvPr/>
        </p:nvSpPr>
        <p:spPr bwMode="auto">
          <a:xfrm>
            <a:off x="647700" y="1"/>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平台的独特之处</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20" name="燕尾形 119"/>
          <p:cNvSpPr/>
          <p:nvPr/>
        </p:nvSpPr>
        <p:spPr>
          <a:xfrm rot="5400000">
            <a:off x="5172507" y="1342469"/>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chemeClr val="tx1"/>
              </a:solidFill>
            </a:endParaRPr>
          </a:p>
        </p:txBody>
      </p:sp>
      <p:cxnSp>
        <p:nvCxnSpPr>
          <p:cNvPr id="121" name="直接连接符 120"/>
          <p:cNvCxnSpPr/>
          <p:nvPr/>
        </p:nvCxnSpPr>
        <p:spPr>
          <a:xfrm>
            <a:off x="5307487" y="1774404"/>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2" name="矩形 121"/>
          <p:cNvSpPr/>
          <p:nvPr/>
        </p:nvSpPr>
        <p:spPr>
          <a:xfrm>
            <a:off x="5560170" y="1195798"/>
            <a:ext cx="2600661"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唯一支持在线虚拟实验环境</a:t>
            </a:r>
            <a:endParaRPr lang="en-US" altLang="zh-CN" sz="1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3" name="矩形 47"/>
          <p:cNvSpPr>
            <a:spLocks noChangeArrowheads="1"/>
          </p:cNvSpPr>
          <p:nvPr/>
        </p:nvSpPr>
        <p:spPr bwMode="auto">
          <a:xfrm>
            <a:off x="5550451" y="1506770"/>
            <a:ext cx="2964375" cy="26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lvl="1" indent="0">
              <a:lnSpc>
                <a:spcPct val="120000"/>
              </a:lnSpc>
              <a:spcBef>
                <a:spcPct val="0"/>
              </a:spcBef>
              <a:buNone/>
            </a:pPr>
            <a:r>
              <a:rPr lang="zh-CN" altLang="en-US" sz="1050" dirty="0" smtClean="0">
                <a:solidFill>
                  <a:srgbClr val="333333"/>
                </a:solidFill>
                <a:sym typeface="微软雅黑" panose="020B0503020204020204" pitchFamily="34" charset="-122"/>
              </a:rPr>
              <a:t>支持随时随地实验及实训、学习过程监控与分析</a:t>
            </a:r>
            <a:endParaRPr lang="en-US" altLang="zh-CN" sz="1050" dirty="0" smtClean="0">
              <a:solidFill>
                <a:srgbClr val="333333"/>
              </a:solidFill>
              <a:sym typeface="微软雅黑" panose="020B0503020204020204" pitchFamily="34" charset="-122"/>
            </a:endParaRPr>
          </a:p>
        </p:txBody>
      </p:sp>
      <p:sp>
        <p:nvSpPr>
          <p:cNvPr id="124" name="燕尾形 123"/>
          <p:cNvSpPr/>
          <p:nvPr/>
        </p:nvSpPr>
        <p:spPr>
          <a:xfrm rot="5400000">
            <a:off x="5172507" y="2368316"/>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chemeClr val="tx1"/>
              </a:solidFill>
            </a:endParaRPr>
          </a:p>
        </p:txBody>
      </p:sp>
      <p:cxnSp>
        <p:nvCxnSpPr>
          <p:cNvPr id="125" name="直接连接符 124"/>
          <p:cNvCxnSpPr/>
          <p:nvPr/>
        </p:nvCxnSpPr>
        <p:spPr>
          <a:xfrm>
            <a:off x="5307487" y="2800251"/>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6" name="矩形 125"/>
          <p:cNvSpPr/>
          <p:nvPr/>
        </p:nvSpPr>
        <p:spPr>
          <a:xfrm>
            <a:off x="5560170" y="2238423"/>
            <a:ext cx="2395477"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唯一具备完善的课程管理</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7" name="矩形 47"/>
          <p:cNvSpPr>
            <a:spLocks noChangeArrowheads="1"/>
          </p:cNvSpPr>
          <p:nvPr/>
        </p:nvSpPr>
        <p:spPr bwMode="auto">
          <a:xfrm>
            <a:off x="5550451" y="2549395"/>
            <a:ext cx="2964375" cy="26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smtClean="0">
                <a:solidFill>
                  <a:srgbClr val="333333"/>
                </a:solidFill>
                <a:sym typeface="微软雅黑" panose="020B0503020204020204" pitchFamily="34" charset="-122"/>
              </a:rPr>
              <a:t>支持所有的课程、极佳的用户体验、完备的功能</a:t>
            </a:r>
            <a:endParaRPr lang="zh-CN" altLang="en-US" sz="1050" dirty="0">
              <a:solidFill>
                <a:srgbClr val="333333"/>
              </a:solidFill>
              <a:sym typeface="微软雅黑" panose="020B0503020204020204" pitchFamily="34" charset="-122"/>
            </a:endParaRPr>
          </a:p>
        </p:txBody>
      </p:sp>
      <p:sp>
        <p:nvSpPr>
          <p:cNvPr id="128" name="燕尾形 127"/>
          <p:cNvSpPr/>
          <p:nvPr/>
        </p:nvSpPr>
        <p:spPr>
          <a:xfrm rot="5400000">
            <a:off x="5172507" y="3448154"/>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chemeClr val="tx1"/>
              </a:solidFill>
            </a:endParaRPr>
          </a:p>
        </p:txBody>
      </p:sp>
      <p:cxnSp>
        <p:nvCxnSpPr>
          <p:cNvPr id="129" name="直接连接符 128"/>
          <p:cNvCxnSpPr/>
          <p:nvPr/>
        </p:nvCxnSpPr>
        <p:spPr>
          <a:xfrm>
            <a:off x="5307487" y="3880090"/>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0" name="矩形 129"/>
          <p:cNvSpPr/>
          <p:nvPr/>
        </p:nvSpPr>
        <p:spPr>
          <a:xfrm>
            <a:off x="5560170" y="3301484"/>
            <a:ext cx="2190293"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唯一支持自动在线运维</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1" name="矩形 47"/>
          <p:cNvSpPr>
            <a:spLocks noChangeArrowheads="1"/>
          </p:cNvSpPr>
          <p:nvPr/>
        </p:nvSpPr>
        <p:spPr bwMode="auto">
          <a:xfrm>
            <a:off x="5550450" y="3612456"/>
            <a:ext cx="2923833" cy="24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smtClean="0">
                <a:solidFill>
                  <a:srgbClr val="333333"/>
                </a:solidFill>
                <a:sym typeface="微软雅黑" panose="020B0503020204020204" pitchFamily="34" charset="-122"/>
              </a:rPr>
              <a:t>保持系统长期、可靠运行</a:t>
            </a:r>
            <a:endParaRPr lang="zh-CN" altLang="en-US" sz="1050" dirty="0" smtClean="0">
              <a:solidFill>
                <a:srgbClr val="333333"/>
              </a:solidFill>
              <a:sym typeface="微软雅黑" panose="020B0503020204020204" pitchFamily="34" charset="-122"/>
            </a:endParaRPr>
          </a:p>
        </p:txBody>
      </p:sp>
      <p:sp>
        <p:nvSpPr>
          <p:cNvPr id="32" name="燕尾形 31"/>
          <p:cNvSpPr/>
          <p:nvPr/>
        </p:nvSpPr>
        <p:spPr>
          <a:xfrm rot="5400000">
            <a:off x="583449" y="4393092"/>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chemeClr val="tx1"/>
              </a:solidFill>
            </a:endParaRPr>
          </a:p>
        </p:txBody>
      </p:sp>
      <p:cxnSp>
        <p:nvCxnSpPr>
          <p:cNvPr id="33" name="直接连接符 32"/>
          <p:cNvCxnSpPr/>
          <p:nvPr/>
        </p:nvCxnSpPr>
        <p:spPr>
          <a:xfrm>
            <a:off x="718429" y="4825028"/>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971112" y="4246422"/>
            <a:ext cx="1985108"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最具技术深度的平台</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矩形 47"/>
          <p:cNvSpPr>
            <a:spLocks noChangeArrowheads="1"/>
          </p:cNvSpPr>
          <p:nvPr/>
        </p:nvSpPr>
        <p:spPr bwMode="auto">
          <a:xfrm>
            <a:off x="961392" y="4557394"/>
            <a:ext cx="2923833" cy="26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smtClean="0">
                <a:solidFill>
                  <a:srgbClr val="333333"/>
                </a:solidFill>
                <a:sym typeface="微软雅黑" panose="020B0503020204020204" pitchFamily="34" charset="-122"/>
              </a:rPr>
              <a:t>每一门课程的支撑技术都处于国内顶尖水平！</a:t>
            </a:r>
            <a:endParaRPr lang="zh-CN" altLang="en-US" sz="1050" dirty="0" smtClean="0">
              <a:solidFill>
                <a:srgbClr val="333333"/>
              </a:solidFill>
              <a:sym typeface="微软雅黑" panose="020B0503020204020204" pitchFamily="34" charset="-122"/>
            </a:endParaRPr>
          </a:p>
        </p:txBody>
      </p:sp>
      <p:sp>
        <p:nvSpPr>
          <p:cNvPr id="31" name="燕尾形 30"/>
          <p:cNvSpPr/>
          <p:nvPr/>
        </p:nvSpPr>
        <p:spPr>
          <a:xfrm rot="5400000">
            <a:off x="5179483" y="4393093"/>
            <a:ext cx="269960" cy="431936"/>
          </a:xfrm>
          <a:prstGeom prst="chevron">
            <a:avLst/>
          </a:prstGeom>
          <a:solidFill>
            <a:srgbClr val="4B5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chemeClr val="tx1"/>
              </a:solidFill>
            </a:endParaRPr>
          </a:p>
        </p:txBody>
      </p:sp>
      <p:cxnSp>
        <p:nvCxnSpPr>
          <p:cNvPr id="36" name="直接连接符 35"/>
          <p:cNvCxnSpPr/>
          <p:nvPr/>
        </p:nvCxnSpPr>
        <p:spPr>
          <a:xfrm>
            <a:off x="5314463" y="4825029"/>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5567146" y="4246423"/>
            <a:ext cx="2190293" cy="315447"/>
          </a:xfrm>
          <a:prstGeom prst="rect">
            <a:avLst/>
          </a:prstGeom>
        </p:spPr>
        <p:txBody>
          <a:bodyPr wrap="none" lIns="68555" tIns="34278" rIns="68555" bIns="34278">
            <a:spAutoFit/>
          </a:bodyPr>
          <a:lstStyle/>
          <a:p>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唯一的一体化支撑平台</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矩形 47"/>
          <p:cNvSpPr>
            <a:spLocks noChangeArrowheads="1"/>
          </p:cNvSpPr>
          <p:nvPr/>
        </p:nvSpPr>
        <p:spPr bwMode="auto">
          <a:xfrm>
            <a:off x="5557427" y="4557395"/>
            <a:ext cx="3297816" cy="26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smtClean="0">
                <a:solidFill>
                  <a:srgbClr val="333333"/>
                </a:solidFill>
                <a:sym typeface="微软雅黑" panose="020B0503020204020204" pitchFamily="34" charset="-122"/>
              </a:rPr>
              <a:t>良好体验和稳定性的前提下，有机融合各个专业功能</a:t>
            </a:r>
            <a:endParaRPr lang="zh-CN" altLang="en-US" sz="1050" dirty="0" smtClean="0">
              <a:solidFill>
                <a:srgbClr val="333333"/>
              </a:solidFill>
              <a:sym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647700" y="1"/>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平台：课程管理 </a:t>
            </a: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 </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作业</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nvGrpSpPr>
          <p:cNvPr id="2" name="组合 13"/>
          <p:cNvGrpSpPr/>
          <p:nvPr/>
        </p:nvGrpSpPr>
        <p:grpSpPr>
          <a:xfrm>
            <a:off x="221235" y="1363455"/>
            <a:ext cx="2891081" cy="613694"/>
            <a:chOff x="544923" y="2418093"/>
            <a:chExt cx="4750103" cy="818259"/>
          </a:xfrm>
        </p:grpSpPr>
        <p:sp>
          <p:nvSpPr>
            <p:cNvPr id="8" name="矩形 7"/>
            <p:cNvSpPr/>
            <p:nvPr/>
          </p:nvSpPr>
          <p:spPr>
            <a:xfrm>
              <a:off x="544923" y="2787425"/>
              <a:ext cx="4750103" cy="448927"/>
            </a:xfrm>
            <a:prstGeom prst="rect">
              <a:avLst/>
            </a:prstGeom>
            <a:noFill/>
          </p:spPr>
          <p:txBody>
            <a:bodyPr wrap="square">
              <a:spAutoFit/>
            </a:bodyPr>
            <a:lstStyle/>
            <a:p>
              <a:pPr>
                <a:lnSpc>
                  <a:spcPct val="150000"/>
                </a:lnSpc>
              </a:pPr>
              <a:r>
                <a:rPr lang="zh-CN" altLang="en-US" sz="1200" dirty="0" smtClean="0">
                  <a:solidFill>
                    <a:sysClr val="windowText" lastClr="000000"/>
                  </a:solidFill>
                  <a:latin typeface="微软雅黑" panose="020B0503020204020204" pitchFamily="34" charset="-122"/>
                  <a:ea typeface="微软雅黑" panose="020B0503020204020204" pitchFamily="34" charset="-122"/>
                </a:rPr>
                <a:t>自己掌控。</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框 26"/>
            <p:cNvSpPr txBox="1"/>
            <p:nvPr/>
          </p:nvSpPr>
          <p:spPr>
            <a:xfrm>
              <a:off x="544923" y="2418093"/>
              <a:ext cx="1203748" cy="410369"/>
            </a:xfrm>
            <a:prstGeom prst="rect">
              <a:avLst/>
            </a:prstGeom>
            <a:noFill/>
          </p:spPr>
          <p:txBody>
            <a:bodyPr wrap="none" rtlCol="0">
              <a:spAutoFit/>
            </a:bodyPr>
            <a:lstStyle/>
            <a:p>
              <a:pPr fontAlgn="base">
                <a:spcBef>
                  <a:spcPct val="0"/>
                </a:spcBef>
                <a:spcAft>
                  <a:spcPct val="0"/>
                </a:spcAft>
              </a:pPr>
              <a:r>
                <a:rPr lang="zh-CN" altLang="en-US" sz="1400" b="1" dirty="0" smtClean="0">
                  <a:solidFill>
                    <a:prstClr val="black"/>
                  </a:solidFill>
                  <a:latin typeface="微软雅黑" panose="020B0503020204020204" pitchFamily="34" charset="-122"/>
                  <a:ea typeface="微软雅黑" panose="020B0503020204020204" pitchFamily="34" charset="-122"/>
                </a:rPr>
                <a:t>手工选题</a:t>
              </a:r>
              <a:endParaRPr lang="en-US" altLang="zh-CN" sz="1400" b="1" dirty="0">
                <a:solidFill>
                  <a:prstClr val="black"/>
                </a:solidFill>
                <a:latin typeface="微软雅黑" panose="020B0503020204020204" pitchFamily="34" charset="-122"/>
                <a:ea typeface="微软雅黑" panose="020B0503020204020204" pitchFamily="34" charset="-122"/>
              </a:endParaRPr>
            </a:p>
          </p:txBody>
        </p:sp>
      </p:grpSp>
      <p:grpSp>
        <p:nvGrpSpPr>
          <p:cNvPr id="3" name="组合 13"/>
          <p:cNvGrpSpPr/>
          <p:nvPr/>
        </p:nvGrpSpPr>
        <p:grpSpPr>
          <a:xfrm>
            <a:off x="214244" y="2891651"/>
            <a:ext cx="2965184" cy="646331"/>
            <a:chOff x="544923" y="2418093"/>
            <a:chExt cx="4750103" cy="861775"/>
          </a:xfrm>
        </p:grpSpPr>
        <p:sp>
          <p:nvSpPr>
            <p:cNvPr id="12" name="矩形 11"/>
            <p:cNvSpPr/>
            <p:nvPr/>
          </p:nvSpPr>
          <p:spPr>
            <a:xfrm>
              <a:off x="544923" y="2787425"/>
              <a:ext cx="4750103" cy="492443"/>
            </a:xfrm>
            <a:prstGeom prst="rect">
              <a:avLst/>
            </a:prstGeom>
            <a:noFill/>
          </p:spPr>
          <p:txBody>
            <a:bodyPr wrap="square">
              <a:spAutoFit/>
            </a:bodyPr>
            <a:lstStyle/>
            <a:p>
              <a:pPr>
                <a:lnSpc>
                  <a:spcPct val="150000"/>
                </a:lnSpc>
              </a:pPr>
              <a:r>
                <a:rPr lang="zh-CN" altLang="en-US" sz="1200" dirty="0" smtClean="0">
                  <a:solidFill>
                    <a:sysClr val="windowText" lastClr="000000"/>
                  </a:solidFill>
                  <a:latin typeface="微软雅黑" panose="020B0503020204020204" pitchFamily="34" charset="-122"/>
                  <a:ea typeface="微软雅黑" panose="020B0503020204020204" pitchFamily="34" charset="-122"/>
                </a:rPr>
                <a:t>为学生随机分配题目。</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文本框 26"/>
            <p:cNvSpPr txBox="1"/>
            <p:nvPr/>
          </p:nvSpPr>
          <p:spPr>
            <a:xfrm>
              <a:off x="544923" y="2418093"/>
              <a:ext cx="1203748" cy="410370"/>
            </a:xfrm>
            <a:prstGeom prst="rect">
              <a:avLst/>
            </a:prstGeom>
            <a:noFill/>
          </p:spPr>
          <p:txBody>
            <a:bodyPr wrap="none" rtlCol="0">
              <a:spAutoFit/>
            </a:bodyPr>
            <a:lstStyle/>
            <a:p>
              <a:pPr fontAlgn="base">
                <a:spcBef>
                  <a:spcPct val="0"/>
                </a:spcBef>
                <a:spcAft>
                  <a:spcPct val="0"/>
                </a:spcAft>
              </a:pPr>
              <a:r>
                <a:rPr lang="zh-CN" altLang="en-US" sz="1400" b="1" dirty="0" smtClean="0">
                  <a:solidFill>
                    <a:prstClr val="black"/>
                  </a:solidFill>
                  <a:latin typeface="微软雅黑" panose="020B0503020204020204" pitchFamily="34" charset="-122"/>
                  <a:ea typeface="微软雅黑" panose="020B0503020204020204" pitchFamily="34" charset="-122"/>
                </a:rPr>
                <a:t>随机作业</a:t>
              </a:r>
              <a:endParaRPr lang="en-US" altLang="zh-CN" sz="1400" b="1" dirty="0">
                <a:solidFill>
                  <a:prstClr val="black"/>
                </a:solidFill>
                <a:latin typeface="微软雅黑" panose="020B0503020204020204" pitchFamily="34" charset="-122"/>
                <a:ea typeface="微软雅黑" panose="020B0503020204020204" pitchFamily="34" charset="-122"/>
              </a:endParaRPr>
            </a:p>
          </p:txBody>
        </p:sp>
      </p:grpSp>
      <p:grpSp>
        <p:nvGrpSpPr>
          <p:cNvPr id="4" name="组合 13"/>
          <p:cNvGrpSpPr/>
          <p:nvPr/>
        </p:nvGrpSpPr>
        <p:grpSpPr>
          <a:xfrm>
            <a:off x="192947" y="2111474"/>
            <a:ext cx="2936147" cy="613694"/>
            <a:chOff x="544923" y="2418093"/>
            <a:chExt cx="4750103" cy="818259"/>
          </a:xfrm>
        </p:grpSpPr>
        <p:sp>
          <p:nvSpPr>
            <p:cNvPr id="15" name="矩形 14"/>
            <p:cNvSpPr/>
            <p:nvPr/>
          </p:nvSpPr>
          <p:spPr>
            <a:xfrm>
              <a:off x="544923" y="2787425"/>
              <a:ext cx="4750103" cy="448927"/>
            </a:xfrm>
            <a:prstGeom prst="rect">
              <a:avLst/>
            </a:prstGeom>
            <a:noFill/>
          </p:spPr>
          <p:txBody>
            <a:bodyPr wrap="square">
              <a:spAutoFit/>
            </a:bodyPr>
            <a:lstStyle/>
            <a:p>
              <a:pPr>
                <a:lnSpc>
                  <a:spcPct val="150000"/>
                </a:lnSpc>
              </a:pPr>
              <a:r>
                <a:rPr lang="zh-CN" altLang="en-US" sz="1200" dirty="0" smtClean="0">
                  <a:solidFill>
                    <a:sysClr val="windowText" lastClr="000000"/>
                  </a:solidFill>
                  <a:latin typeface="微软雅黑" panose="020B0503020204020204" pitchFamily="34" charset="-122"/>
                  <a:ea typeface="微软雅黑" panose="020B0503020204020204" pitchFamily="34" charset="-122"/>
                </a:rPr>
                <a:t>系统帮忙布置作业。</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文本框 26"/>
            <p:cNvSpPr txBox="1"/>
            <p:nvPr/>
          </p:nvSpPr>
          <p:spPr>
            <a:xfrm>
              <a:off x="544923" y="2418093"/>
              <a:ext cx="1203748" cy="410370"/>
            </a:xfrm>
            <a:prstGeom prst="rect">
              <a:avLst/>
            </a:prstGeom>
            <a:noFill/>
          </p:spPr>
          <p:txBody>
            <a:bodyPr wrap="none" rtlCol="0">
              <a:spAutoFit/>
            </a:bodyPr>
            <a:lstStyle/>
            <a:p>
              <a:pPr fontAlgn="base">
                <a:spcBef>
                  <a:spcPct val="0"/>
                </a:spcBef>
                <a:spcAft>
                  <a:spcPct val="0"/>
                </a:spcAft>
              </a:pPr>
              <a:r>
                <a:rPr lang="zh-CN" altLang="en-US" sz="1400" b="1" dirty="0" smtClean="0">
                  <a:solidFill>
                    <a:prstClr val="black"/>
                  </a:solidFill>
                  <a:latin typeface="微软雅黑" panose="020B0503020204020204" pitchFamily="34" charset="-122"/>
                  <a:ea typeface="微软雅黑" panose="020B0503020204020204" pitchFamily="34" charset="-122"/>
                </a:rPr>
                <a:t>自动出题</a:t>
              </a:r>
              <a:endParaRPr lang="en-US" altLang="zh-CN" sz="1400" b="1" dirty="0">
                <a:solidFill>
                  <a:prstClr val="black"/>
                </a:solidFill>
                <a:latin typeface="微软雅黑" panose="020B0503020204020204" pitchFamily="34" charset="-122"/>
                <a:ea typeface="微软雅黑" panose="020B0503020204020204" pitchFamily="34" charset="-122"/>
              </a:endParaRPr>
            </a:p>
          </p:txBody>
        </p:sp>
      </p:grpSp>
      <p:grpSp>
        <p:nvGrpSpPr>
          <p:cNvPr id="5" name="组合 13"/>
          <p:cNvGrpSpPr/>
          <p:nvPr/>
        </p:nvGrpSpPr>
        <p:grpSpPr>
          <a:xfrm>
            <a:off x="207253" y="3690004"/>
            <a:ext cx="2913452" cy="613694"/>
            <a:chOff x="544923" y="2418093"/>
            <a:chExt cx="4750103" cy="818259"/>
          </a:xfrm>
        </p:grpSpPr>
        <p:sp>
          <p:nvSpPr>
            <p:cNvPr id="18" name="矩形 17"/>
            <p:cNvSpPr/>
            <p:nvPr/>
          </p:nvSpPr>
          <p:spPr>
            <a:xfrm>
              <a:off x="544923" y="2787425"/>
              <a:ext cx="4750103" cy="448927"/>
            </a:xfrm>
            <a:prstGeom prst="rect">
              <a:avLst/>
            </a:prstGeom>
            <a:noFill/>
          </p:spPr>
          <p:txBody>
            <a:bodyPr wrap="square">
              <a:spAutoFit/>
            </a:bodyPr>
            <a:lstStyle/>
            <a:p>
              <a:pPr>
                <a:lnSpc>
                  <a:spcPct val="150000"/>
                </a:lnSpc>
              </a:pPr>
              <a:r>
                <a:rPr lang="zh-CN" altLang="en-US" sz="1200" dirty="0" smtClean="0">
                  <a:solidFill>
                    <a:sysClr val="windowText" lastClr="000000"/>
                  </a:solidFill>
                  <a:latin typeface="微软雅黑" panose="020B0503020204020204" pitchFamily="34" charset="-122"/>
                  <a:ea typeface="微软雅黑" panose="020B0503020204020204" pitchFamily="34" charset="-122"/>
                </a:rPr>
                <a:t>学生自由分组、互评。</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文本框 26"/>
            <p:cNvSpPr txBox="1"/>
            <p:nvPr/>
          </p:nvSpPr>
          <p:spPr>
            <a:xfrm>
              <a:off x="544923" y="2418093"/>
              <a:ext cx="1203748" cy="410370"/>
            </a:xfrm>
            <a:prstGeom prst="rect">
              <a:avLst/>
            </a:prstGeom>
            <a:noFill/>
          </p:spPr>
          <p:txBody>
            <a:bodyPr wrap="none" rtlCol="0">
              <a:spAutoFit/>
            </a:bodyPr>
            <a:lstStyle/>
            <a:p>
              <a:pPr fontAlgn="base">
                <a:spcBef>
                  <a:spcPct val="0"/>
                </a:spcBef>
                <a:spcAft>
                  <a:spcPct val="0"/>
                </a:spcAft>
              </a:pPr>
              <a:r>
                <a:rPr lang="zh-CN" altLang="en-US" sz="1400" b="1" dirty="0" smtClean="0">
                  <a:solidFill>
                    <a:prstClr val="black"/>
                  </a:solidFill>
                  <a:latin typeface="微软雅黑" panose="020B0503020204020204" pitchFamily="34" charset="-122"/>
                  <a:ea typeface="微软雅黑" panose="020B0503020204020204" pitchFamily="34" charset="-122"/>
                </a:rPr>
                <a:t>小组作业</a:t>
              </a:r>
              <a:endParaRPr lang="en-US" altLang="zh-CN" sz="1400" b="1" dirty="0">
                <a:solidFill>
                  <a:prstClr val="black"/>
                </a:solidFill>
                <a:latin typeface="微软雅黑" panose="020B0503020204020204" pitchFamily="34" charset="-122"/>
                <a:ea typeface="微软雅黑" panose="020B0503020204020204" pitchFamily="34" charset="-122"/>
              </a:endParaRPr>
            </a:p>
          </p:txBody>
        </p:sp>
      </p:grpSp>
      <p:pic>
        <p:nvPicPr>
          <p:cNvPr id="2051" name="Picture 3"/>
          <p:cNvPicPr>
            <a:picLocks noChangeAspect="1" noChangeArrowheads="1"/>
          </p:cNvPicPr>
          <p:nvPr/>
        </p:nvPicPr>
        <p:blipFill>
          <a:blip r:embed="rId1" cstate="print"/>
          <a:srcRect/>
          <a:stretch>
            <a:fillRect/>
          </a:stretch>
        </p:blipFill>
        <p:spPr bwMode="auto">
          <a:xfrm>
            <a:off x="2156460" y="1224578"/>
            <a:ext cx="6987540" cy="2843022"/>
          </a:xfrm>
          <a:prstGeom prst="rect">
            <a:avLst/>
          </a:prstGeom>
          <a:noFill/>
          <a:ln w="9525">
            <a:noFill/>
            <a:miter lim="800000"/>
            <a:headEnd/>
            <a:tailEnd/>
          </a:ln>
        </p:spPr>
      </p:pic>
      <p:sp>
        <p:nvSpPr>
          <p:cNvPr id="21" name="TextBox 20"/>
          <p:cNvSpPr txBox="1"/>
          <p:nvPr/>
        </p:nvSpPr>
        <p:spPr>
          <a:xfrm>
            <a:off x="6801025" y="2847363"/>
            <a:ext cx="1381125" cy="447675"/>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5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还可以补交</a:t>
            </a:r>
            <a:endParaRPr lang="zh-CN" altLang="en-US" sz="1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2018-07-13_10-50-38.bmp"/>
          <p:cNvPicPr>
            <a:picLocks noChangeAspect="1"/>
          </p:cNvPicPr>
          <p:nvPr/>
        </p:nvPicPr>
        <p:blipFill>
          <a:blip r:embed="rId1" cstate="print"/>
          <a:stretch>
            <a:fillRect/>
          </a:stretch>
        </p:blipFill>
        <p:spPr>
          <a:xfrm>
            <a:off x="580722" y="1612329"/>
            <a:ext cx="6686026" cy="3413726"/>
          </a:xfrm>
          <a:prstGeom prst="rect">
            <a:avLst/>
          </a:prstGeom>
        </p:spPr>
      </p:pic>
      <p:sp>
        <p:nvSpPr>
          <p:cNvPr id="6" name="标题 1"/>
          <p:cNvSpPr txBox="1"/>
          <p:nvPr/>
        </p:nvSpPr>
        <p:spPr bwMode="auto">
          <a:xfrm>
            <a:off x="647700" y="1"/>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平台：课程管理 </a:t>
            </a: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 </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考试</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7" name="内容占位符 2"/>
          <p:cNvSpPr>
            <a:spLocks noGrp="1"/>
          </p:cNvSpPr>
          <p:nvPr>
            <p:ph idx="1"/>
          </p:nvPr>
        </p:nvSpPr>
        <p:spPr>
          <a:xfrm>
            <a:off x="469259" y="932991"/>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全方位支持</a:t>
            </a:r>
            <a:r>
              <a:rPr lang="zh-CN" altLang="en-US" b="1" dirty="0" smtClean="0">
                <a:solidFill>
                  <a:srgbClr val="C00000"/>
                </a:solidFill>
                <a:latin typeface="微软雅黑" panose="020B0503020204020204" pitchFamily="34" charset="-122"/>
                <a:ea typeface="微软雅黑" panose="020B0503020204020204" pitchFamily="34" charset="-122"/>
              </a:rPr>
              <a:t>在线考试：</a:t>
            </a:r>
            <a:r>
              <a:rPr lang="zh-CN" altLang="en-US" sz="2100" b="1" dirty="0" smtClean="0">
                <a:latin typeface="微软雅黑" panose="020B0503020204020204" pitchFamily="34" charset="-122"/>
                <a:ea typeface="微软雅黑" panose="020B0503020204020204" pitchFamily="34" charset="-122"/>
              </a:rPr>
              <a:t>自动组卷</a:t>
            </a:r>
            <a:endParaRPr lang="en-US" altLang="zh-CN" sz="2100" b="1" dirty="0" smtClean="0">
              <a:latin typeface="微软雅黑" panose="020B0503020204020204" pitchFamily="34" charset="-122"/>
              <a:ea typeface="微软雅黑" panose="020B0503020204020204" pitchFamily="34" charset="-122"/>
            </a:endParaRPr>
          </a:p>
          <a:p>
            <a:pPr lvl="1"/>
            <a:r>
              <a:rPr lang="zh-CN" altLang="en-US" sz="1800" dirty="0" smtClean="0">
                <a:latin typeface="微软雅黑" panose="020B0503020204020204" pitchFamily="34" charset="-122"/>
                <a:ea typeface="微软雅黑" panose="020B0503020204020204" pitchFamily="34" charset="-122"/>
              </a:rPr>
              <a:t>帮助教师组卷，规则包括：知识点分布、章节、难度、使用频度</a:t>
            </a:r>
            <a:endParaRPr lang="zh-CN" altLang="en-US" sz="1800" dirty="0">
              <a:latin typeface="微软雅黑" panose="020B0503020204020204" pitchFamily="34" charset="-122"/>
              <a:ea typeface="微软雅黑" panose="020B0503020204020204" pitchFamily="34" charset="-122"/>
            </a:endParaRPr>
          </a:p>
        </p:txBody>
      </p:sp>
      <p:sp>
        <p:nvSpPr>
          <p:cNvPr id="22" name="TextBox 21"/>
          <p:cNvSpPr txBox="1"/>
          <p:nvPr/>
        </p:nvSpPr>
        <p:spPr>
          <a:xfrm>
            <a:off x="5099705" y="3222358"/>
            <a:ext cx="1381125" cy="447675"/>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5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自动组卷</a:t>
            </a:r>
            <a:endParaRPr lang="zh-CN" altLang="en-US" sz="1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647700" y="1"/>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平台：课程管理 </a:t>
            </a: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 </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考试</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7" name="内容占位符 2"/>
          <p:cNvSpPr>
            <a:spLocks noGrp="1"/>
          </p:cNvSpPr>
          <p:nvPr>
            <p:ph idx="1"/>
          </p:nvPr>
        </p:nvSpPr>
        <p:spPr>
          <a:xfrm>
            <a:off x="469259" y="932991"/>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全方位支持</a:t>
            </a:r>
            <a:r>
              <a:rPr lang="zh-CN" altLang="en-US" b="1" dirty="0" smtClean="0">
                <a:solidFill>
                  <a:srgbClr val="C00000"/>
                </a:solidFill>
                <a:latin typeface="微软雅黑" panose="020B0503020204020204" pitchFamily="34" charset="-122"/>
                <a:ea typeface="微软雅黑" panose="020B0503020204020204" pitchFamily="34" charset="-122"/>
              </a:rPr>
              <a:t>在线考试：学生端</a:t>
            </a:r>
            <a:r>
              <a:rPr lang="zh-CN" altLang="en-US" b="1" dirty="0" smtClean="0">
                <a:latin typeface="微软雅黑" panose="020B0503020204020204" pitchFamily="34" charset="-122"/>
                <a:ea typeface="微软雅黑" panose="020B0503020204020204" pitchFamily="34" charset="-122"/>
              </a:rPr>
              <a:t>随机抽题</a:t>
            </a:r>
            <a:r>
              <a:rPr lang="zh-CN" altLang="en-US" sz="2100" b="1" dirty="0" smtClean="0">
                <a:latin typeface="微软雅黑" panose="020B0503020204020204" pitchFamily="34" charset="-122"/>
                <a:ea typeface="微软雅黑" panose="020B0503020204020204" pitchFamily="34" charset="-122"/>
              </a:rPr>
              <a:t>组卷</a:t>
            </a:r>
            <a:endParaRPr lang="en-US" altLang="zh-CN" sz="2100" b="1" dirty="0" smtClean="0">
              <a:latin typeface="微软雅黑" panose="020B0503020204020204" pitchFamily="34" charset="-122"/>
              <a:ea typeface="微软雅黑" panose="020B0503020204020204" pitchFamily="34" charset="-122"/>
            </a:endParaRPr>
          </a:p>
          <a:p>
            <a:pPr lvl="1"/>
            <a:r>
              <a:rPr lang="zh-CN" altLang="en-US" b="1" dirty="0" smtClean="0">
                <a:latin typeface="微软雅黑" panose="020B0503020204020204" pitchFamily="34" charset="-122"/>
                <a:ea typeface="微软雅黑" panose="020B0503020204020204" pitchFamily="34" charset="-122"/>
              </a:rPr>
              <a:t>随机抽题组卷</a:t>
            </a:r>
            <a:r>
              <a:rPr lang="zh-CN" altLang="en-US" dirty="0" smtClean="0">
                <a:latin typeface="微软雅黑" panose="020B0503020204020204" pitchFamily="34" charset="-122"/>
                <a:ea typeface="微软雅黑" panose="020B0503020204020204" pitchFamily="34" charset="-122"/>
              </a:rPr>
              <a:t>：题型分布、知识点分布、难度分布、题目数量</a:t>
            </a:r>
            <a:endParaRPr lang="zh-CN" altLang="en-US" dirty="0">
              <a:latin typeface="微软雅黑" panose="020B0503020204020204" pitchFamily="34" charset="-122"/>
              <a:ea typeface="微软雅黑" panose="020B0503020204020204" pitchFamily="34" charset="-122"/>
            </a:endParaRPr>
          </a:p>
        </p:txBody>
      </p:sp>
      <p:pic>
        <p:nvPicPr>
          <p:cNvPr id="7" name="Picture 4"/>
          <p:cNvPicPr>
            <a:picLocks noChangeAspect="1" noChangeArrowheads="1"/>
          </p:cNvPicPr>
          <p:nvPr/>
        </p:nvPicPr>
        <p:blipFill>
          <a:blip r:embed="rId1" cstate="print"/>
          <a:srcRect/>
          <a:stretch>
            <a:fillRect/>
          </a:stretch>
        </p:blipFill>
        <p:spPr bwMode="auto">
          <a:xfrm>
            <a:off x="285750" y="2491008"/>
            <a:ext cx="5815013" cy="2652492"/>
          </a:xfrm>
          <a:prstGeom prst="rect">
            <a:avLst/>
          </a:prstGeom>
          <a:noFill/>
          <a:ln w="9525">
            <a:noFill/>
            <a:miter lim="800000"/>
            <a:headEnd/>
            <a:tailEnd/>
          </a:ln>
        </p:spPr>
      </p:pic>
      <p:pic>
        <p:nvPicPr>
          <p:cNvPr id="8" name="Picture 3"/>
          <p:cNvPicPr>
            <a:picLocks noChangeAspect="1" noChangeArrowheads="1"/>
          </p:cNvPicPr>
          <p:nvPr/>
        </p:nvPicPr>
        <p:blipFill>
          <a:blip r:embed="rId2" cstate="print"/>
          <a:srcRect/>
          <a:stretch>
            <a:fillRect/>
          </a:stretch>
        </p:blipFill>
        <p:spPr bwMode="auto">
          <a:xfrm>
            <a:off x="5572125" y="1915507"/>
            <a:ext cx="3143250" cy="3227993"/>
          </a:xfrm>
          <a:prstGeom prst="rect">
            <a:avLst/>
          </a:prstGeom>
          <a:noFill/>
          <a:ln w="9525">
            <a:noFill/>
            <a:miter lim="800000"/>
            <a:headEnd/>
            <a:tailEnd/>
          </a:ln>
        </p:spPr>
      </p:pic>
      <p:sp>
        <p:nvSpPr>
          <p:cNvPr id="9" name="TextBox 8"/>
          <p:cNvSpPr txBox="1"/>
          <p:nvPr/>
        </p:nvSpPr>
        <p:spPr>
          <a:xfrm>
            <a:off x="1847850" y="3648075"/>
            <a:ext cx="1666875" cy="447675"/>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5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学生端随机组卷</a:t>
            </a:r>
            <a:endParaRPr lang="zh-CN" altLang="en-US" sz="1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1" cstate="print"/>
          <a:srcRect/>
          <a:stretch>
            <a:fillRect/>
          </a:stretch>
        </p:blipFill>
        <p:spPr bwMode="auto">
          <a:xfrm>
            <a:off x="2172755" y="1728150"/>
            <a:ext cx="6958013" cy="3395663"/>
          </a:xfrm>
          <a:prstGeom prst="rect">
            <a:avLst/>
          </a:prstGeom>
          <a:noFill/>
          <a:ln w="9525">
            <a:noFill/>
            <a:miter lim="800000"/>
            <a:headEnd/>
            <a:tailEnd/>
          </a:ln>
        </p:spPr>
      </p:pic>
      <p:sp>
        <p:nvSpPr>
          <p:cNvPr id="3" name="内容占位符 2"/>
          <p:cNvSpPr>
            <a:spLocks noGrp="1"/>
          </p:cNvSpPr>
          <p:nvPr>
            <p:ph idx="1"/>
          </p:nvPr>
        </p:nvSpPr>
        <p:spPr>
          <a:xfrm>
            <a:off x="628650" y="1000103"/>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全方位支持</a:t>
            </a:r>
            <a:r>
              <a:rPr lang="zh-CN" altLang="en-US" b="1" dirty="0" smtClean="0">
                <a:solidFill>
                  <a:srgbClr val="C00000"/>
                </a:solidFill>
                <a:latin typeface="微软雅黑" panose="020B0503020204020204" pitchFamily="34" charset="-122"/>
                <a:ea typeface="微软雅黑" panose="020B0503020204020204" pitchFamily="34" charset="-122"/>
              </a:rPr>
              <a:t>在线考试：</a:t>
            </a:r>
            <a:r>
              <a:rPr lang="zh-CN" altLang="en-US" b="1" dirty="0" smtClean="0">
                <a:latin typeface="微软雅黑" panose="020B0503020204020204" pitchFamily="34" charset="-122"/>
                <a:ea typeface="微软雅黑" panose="020B0503020204020204" pitchFamily="34" charset="-122"/>
              </a:rPr>
              <a:t>在线监考</a:t>
            </a:r>
            <a:endParaRPr lang="en-US" altLang="zh-CN" b="1" dirty="0" smtClean="0">
              <a:latin typeface="微软雅黑" panose="020B0503020204020204" pitchFamily="34" charset="-122"/>
              <a:ea typeface="微软雅黑" panose="020B0503020204020204" pitchFamily="34" charset="-122"/>
            </a:endParaRPr>
          </a:p>
          <a:p>
            <a:pPr lvl="1"/>
            <a:r>
              <a:rPr lang="zh-CN" altLang="en-US" dirty="0" smtClean="0">
                <a:latin typeface="微软雅黑" panose="020B0503020204020204" pitchFamily="34" charset="-122"/>
                <a:ea typeface="微软雅黑" panose="020B0503020204020204" pitchFamily="34" charset="-122"/>
              </a:rPr>
              <a:t>能够识别</a:t>
            </a:r>
            <a:r>
              <a:rPr lang="en-US" altLang="zh-CN" b="1" dirty="0" smtClean="0">
                <a:latin typeface="微软雅黑" panose="020B0503020204020204" pitchFamily="34" charset="-122"/>
                <a:ea typeface="微软雅黑" panose="020B0503020204020204" pitchFamily="34" charset="-122"/>
              </a:rPr>
              <a:t>NAT</a:t>
            </a:r>
            <a:r>
              <a:rPr lang="zh-CN" altLang="en-US" dirty="0" smtClean="0">
                <a:latin typeface="微软雅黑" panose="020B0503020204020204" pitchFamily="34" charset="-122"/>
                <a:ea typeface="微软雅黑" panose="020B0503020204020204" pitchFamily="34" charset="-122"/>
              </a:rPr>
              <a:t>网络和</a:t>
            </a:r>
            <a:r>
              <a:rPr lang="zh-CN" altLang="en-US" b="1" dirty="0" smtClean="0">
                <a:latin typeface="微软雅黑" panose="020B0503020204020204" pitchFamily="34" charset="-122"/>
                <a:ea typeface="微软雅黑" panose="020B0503020204020204" pitchFamily="34" charset="-122"/>
              </a:rPr>
              <a:t>反向代理</a:t>
            </a:r>
            <a:r>
              <a:rPr lang="zh-CN" altLang="en-US" dirty="0" smtClean="0">
                <a:latin typeface="微软雅黑" panose="020B0503020204020204" pitchFamily="34" charset="-122"/>
                <a:ea typeface="微软雅黑" panose="020B0503020204020204" pitchFamily="34" charset="-122"/>
              </a:rPr>
              <a:t>网络下的，客户端真实</a:t>
            </a:r>
            <a:r>
              <a:rPr lang="en-US" altLang="zh-CN" dirty="0" smtClean="0">
                <a:latin typeface="微软雅黑" panose="020B0503020204020204" pitchFamily="34" charset="-122"/>
                <a:ea typeface="微软雅黑" panose="020B0503020204020204" pitchFamily="34" charset="-122"/>
              </a:rPr>
              <a:t>IP</a:t>
            </a:r>
            <a:r>
              <a:rPr lang="zh-CN" altLang="en-US" dirty="0" smtClean="0">
                <a:latin typeface="微软雅黑" panose="020B0503020204020204" pitchFamily="34" charset="-122"/>
                <a:ea typeface="微软雅黑" panose="020B0503020204020204" pitchFamily="34" charset="-122"/>
              </a:rPr>
              <a:t>地址</a:t>
            </a:r>
            <a:endParaRPr lang="zh-CN" altLang="en-US" dirty="0" smtClean="0">
              <a:latin typeface="微软雅黑" panose="020B0503020204020204" pitchFamily="34" charset="-122"/>
              <a:ea typeface="微软雅黑" panose="020B0503020204020204" pitchFamily="34" charset="-122"/>
            </a:endParaRPr>
          </a:p>
          <a:p>
            <a:endParaRPr lang="zh-CN" altLang="en-US" dirty="0"/>
          </a:p>
        </p:txBody>
      </p:sp>
      <p:sp>
        <p:nvSpPr>
          <p:cNvPr id="9" name="TextBox 8"/>
          <p:cNvSpPr txBox="1"/>
          <p:nvPr/>
        </p:nvSpPr>
        <p:spPr>
          <a:xfrm>
            <a:off x="5295900" y="4867275"/>
            <a:ext cx="809625" cy="276225"/>
          </a:xfrm>
          <a:prstGeom prst="rect">
            <a:avLst/>
          </a:prstGeom>
          <a:solidFill>
            <a:srgbClr val="C00000"/>
          </a:solidFill>
          <a:ln>
            <a:solidFill>
              <a:srgbClr val="C00000"/>
            </a:solidFill>
          </a:ln>
        </p:spPr>
        <p:txBody>
          <a:bodyPr wrap="square" lIns="68580" tIns="34290" rIns="68580" bIns="34290" rtlCol="0" anchor="ctr">
            <a:no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多套试卷</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8105775" y="2571751"/>
            <a:ext cx="828675" cy="542924"/>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试卷分发规则</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114300" y="2409826"/>
            <a:ext cx="2171700" cy="523874"/>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可监控内网</a:t>
            </a:r>
            <a:r>
              <a:rPr lang="en-US" altLang="zh-CN" b="1" dirty="0" smtClean="0">
                <a:solidFill>
                  <a:schemeClr val="bg1"/>
                </a:solidFill>
                <a:latin typeface="微软雅黑" panose="020B0503020204020204" pitchFamily="34" charset="-122"/>
                <a:ea typeface="微软雅黑" panose="020B0503020204020204" pitchFamily="34" charset="-122"/>
              </a:rPr>
              <a:t>IP</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r>
              <a:rPr lang="en-US" altLang="zh-CN" sz="1200" dirty="0" smtClean="0">
                <a:solidFill>
                  <a:schemeClr val="bg1"/>
                </a:solidFill>
                <a:latin typeface="微软雅黑" panose="020B0503020204020204" pitchFamily="34" charset="-122"/>
                <a:ea typeface="微软雅黑" panose="020B0503020204020204" pitchFamily="34" charset="-122"/>
              </a:rPr>
              <a:t>(</a:t>
            </a:r>
            <a:r>
              <a:rPr lang="zh-CN" altLang="en-US" sz="1200" dirty="0" smtClean="0">
                <a:solidFill>
                  <a:schemeClr val="bg1"/>
                </a:solidFill>
                <a:latin typeface="微软雅黑" panose="020B0503020204020204" pitchFamily="34" charset="-122"/>
                <a:ea typeface="微软雅黑" panose="020B0503020204020204" pitchFamily="34" charset="-122"/>
              </a:rPr>
              <a:t>机房通过</a:t>
            </a:r>
            <a:r>
              <a:rPr lang="en-US" altLang="zh-CN" sz="1200" dirty="0" smtClean="0">
                <a:solidFill>
                  <a:schemeClr val="bg1"/>
                </a:solidFill>
                <a:latin typeface="微软雅黑" panose="020B0503020204020204" pitchFamily="34" charset="-122"/>
                <a:ea typeface="微软雅黑" panose="020B0503020204020204" pitchFamily="34" charset="-122"/>
              </a:rPr>
              <a:t>NAT</a:t>
            </a:r>
            <a:r>
              <a:rPr lang="zh-CN" altLang="en-US" sz="1200" dirty="0" smtClean="0">
                <a:solidFill>
                  <a:schemeClr val="bg1"/>
                </a:solidFill>
                <a:latin typeface="微软雅黑" panose="020B0503020204020204" pitchFamily="34" charset="-122"/>
                <a:ea typeface="微软雅黑" panose="020B0503020204020204" pitchFamily="34" charset="-122"/>
              </a:rPr>
              <a:t>上网</a:t>
            </a:r>
            <a:r>
              <a:rPr lang="en-US" altLang="zh-CN" sz="1200" dirty="0" smtClean="0">
                <a:solidFill>
                  <a:schemeClr val="bg1"/>
                </a:solidFill>
                <a:latin typeface="微软雅黑" panose="020B0503020204020204" pitchFamily="34" charset="-122"/>
                <a:ea typeface="微软雅黑" panose="020B0503020204020204" pitchFamily="34" charset="-122"/>
              </a:rPr>
              <a:t>)</a:t>
            </a:r>
            <a:endParaRPr lang="zh-CN" altLang="en-US" sz="1200" dirty="0">
              <a:solidFill>
                <a:schemeClr val="bg1"/>
              </a:solidFill>
              <a:latin typeface="微软雅黑" panose="020B0503020204020204" pitchFamily="34" charset="-122"/>
              <a:ea typeface="微软雅黑" panose="020B0503020204020204" pitchFamily="34" charset="-122"/>
            </a:endParaRPr>
          </a:p>
        </p:txBody>
      </p:sp>
      <p:cxnSp>
        <p:nvCxnSpPr>
          <p:cNvPr id="12" name="直接连接符 11"/>
          <p:cNvCxnSpPr>
            <a:stCxn id="10" idx="3"/>
          </p:cNvCxnSpPr>
          <p:nvPr/>
        </p:nvCxnSpPr>
        <p:spPr>
          <a:xfrm>
            <a:off x="2286000" y="2671764"/>
            <a:ext cx="1285875" cy="156686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3825" y="3133725"/>
            <a:ext cx="2143125" cy="447675"/>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支持</a:t>
            </a:r>
            <a:r>
              <a:rPr lang="en-US" altLang="zh-CN" b="1" dirty="0" smtClean="0">
                <a:solidFill>
                  <a:schemeClr val="bg1"/>
                </a:solidFill>
                <a:latin typeface="微软雅黑" panose="020B0503020204020204" pitchFamily="34" charset="-122"/>
                <a:ea typeface="微软雅黑" panose="020B0503020204020204" pitchFamily="34" charset="-122"/>
              </a:rPr>
              <a:t>IP</a:t>
            </a:r>
            <a:r>
              <a:rPr lang="zh-CN" altLang="en-US" b="1" dirty="0" smtClean="0">
                <a:solidFill>
                  <a:schemeClr val="bg1"/>
                </a:solidFill>
                <a:latin typeface="微软雅黑" panose="020B0503020204020204" pitchFamily="34" charset="-122"/>
                <a:ea typeface="微软雅黑" panose="020B0503020204020204" pitchFamily="34" charset="-122"/>
              </a:rPr>
              <a:t>绑定</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100" dirty="0" smtClean="0">
                <a:solidFill>
                  <a:schemeClr val="bg1"/>
                </a:solidFill>
                <a:latin typeface="微软雅黑" panose="020B0503020204020204" pitchFamily="34" charset="-122"/>
                <a:ea typeface="微软雅黑" panose="020B0503020204020204" pitchFamily="34" charset="-122"/>
              </a:rPr>
              <a:t>（一个账号对应一台机器）</a:t>
            </a:r>
            <a:endParaRPr lang="zh-CN" altLang="en-US" sz="1100" dirty="0">
              <a:solidFill>
                <a:schemeClr val="bg1"/>
              </a:solidFill>
              <a:latin typeface="微软雅黑" panose="020B0503020204020204" pitchFamily="34" charset="-122"/>
              <a:ea typeface="微软雅黑" panose="020B0503020204020204" pitchFamily="34" charset="-122"/>
            </a:endParaRPr>
          </a:p>
        </p:txBody>
      </p:sp>
      <p:cxnSp>
        <p:nvCxnSpPr>
          <p:cNvPr id="15" name="直接连接符 14"/>
          <p:cNvCxnSpPr>
            <a:stCxn id="14" idx="3"/>
          </p:cNvCxnSpPr>
          <p:nvPr/>
        </p:nvCxnSpPr>
        <p:spPr>
          <a:xfrm>
            <a:off x="2266950" y="3357562"/>
            <a:ext cx="1285875" cy="103346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3350" y="3771901"/>
            <a:ext cx="2143125" cy="466724"/>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IP</a:t>
            </a:r>
            <a:r>
              <a:rPr lang="zh-CN" altLang="en-US" b="1" dirty="0" smtClean="0">
                <a:solidFill>
                  <a:schemeClr val="bg1"/>
                </a:solidFill>
                <a:latin typeface="微软雅黑" panose="020B0503020204020204" pitchFamily="34" charset="-122"/>
                <a:ea typeface="微软雅黑" panose="020B0503020204020204" pitchFamily="34" charset="-122"/>
              </a:rPr>
              <a:t>地址访问控制</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100" dirty="0" smtClean="0">
                <a:solidFill>
                  <a:schemeClr val="bg1"/>
                </a:solidFill>
                <a:latin typeface="微软雅黑" panose="020B0503020204020204" pitchFamily="34" charset="-122"/>
                <a:ea typeface="微软雅黑" panose="020B0503020204020204" pitchFamily="34" charset="-122"/>
              </a:rPr>
              <a:t>（只允许特定的</a:t>
            </a:r>
            <a:r>
              <a:rPr lang="en-US" altLang="zh-CN" sz="1100" dirty="0" smtClean="0">
                <a:solidFill>
                  <a:schemeClr val="bg1"/>
                </a:solidFill>
                <a:latin typeface="微软雅黑" panose="020B0503020204020204" pitchFamily="34" charset="-122"/>
                <a:ea typeface="微软雅黑" panose="020B0503020204020204" pitchFamily="34" charset="-122"/>
              </a:rPr>
              <a:t>IP</a:t>
            </a:r>
            <a:r>
              <a:rPr lang="zh-CN" altLang="en-US" sz="1100" dirty="0" smtClean="0">
                <a:solidFill>
                  <a:schemeClr val="bg1"/>
                </a:solidFill>
                <a:latin typeface="微软雅黑" panose="020B0503020204020204" pitchFamily="34" charset="-122"/>
                <a:ea typeface="微软雅黑" panose="020B0503020204020204" pitchFamily="34" charset="-122"/>
              </a:rPr>
              <a:t>地址访问考试）</a:t>
            </a:r>
            <a:endParaRPr lang="zh-CN" altLang="en-US" sz="1100" dirty="0">
              <a:solidFill>
                <a:schemeClr val="bg1"/>
              </a:solidFill>
              <a:latin typeface="微软雅黑" panose="020B0503020204020204" pitchFamily="34" charset="-122"/>
              <a:ea typeface="微软雅黑" panose="020B0503020204020204" pitchFamily="34" charset="-122"/>
            </a:endParaRPr>
          </a:p>
        </p:txBody>
      </p:sp>
      <p:cxnSp>
        <p:nvCxnSpPr>
          <p:cNvPr id="19" name="直接连接符 18"/>
          <p:cNvCxnSpPr>
            <a:stCxn id="18" idx="3"/>
          </p:cNvCxnSpPr>
          <p:nvPr/>
        </p:nvCxnSpPr>
        <p:spPr>
          <a:xfrm>
            <a:off x="2276475" y="4005264"/>
            <a:ext cx="1295400" cy="48101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33350" y="4476751"/>
            <a:ext cx="2143125" cy="466724"/>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栏目关闭</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100" dirty="0" smtClean="0">
                <a:solidFill>
                  <a:schemeClr val="bg1"/>
                </a:solidFill>
                <a:latin typeface="微软雅黑" panose="020B0503020204020204" pitchFamily="34" charset="-122"/>
                <a:ea typeface="微软雅黑" panose="020B0503020204020204" pitchFamily="34" charset="-122"/>
              </a:rPr>
              <a:t>（关闭答疑论坛、作业等栏目）</a:t>
            </a:r>
            <a:endParaRPr lang="zh-CN" altLang="en-US" sz="1100" dirty="0">
              <a:solidFill>
                <a:schemeClr val="bg1"/>
              </a:solidFill>
              <a:latin typeface="微软雅黑" panose="020B0503020204020204" pitchFamily="34" charset="-122"/>
              <a:ea typeface="微软雅黑" panose="020B0503020204020204" pitchFamily="34" charset="-122"/>
            </a:endParaRPr>
          </a:p>
        </p:txBody>
      </p:sp>
      <p:cxnSp>
        <p:nvCxnSpPr>
          <p:cNvPr id="37" name="直接连接符 36"/>
          <p:cNvCxnSpPr>
            <a:stCxn id="36" idx="3"/>
          </p:cNvCxnSpPr>
          <p:nvPr/>
        </p:nvCxnSpPr>
        <p:spPr>
          <a:xfrm flipV="1">
            <a:off x="2276475" y="4667251"/>
            <a:ext cx="1304925" cy="4286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标题 1"/>
          <p:cNvSpPr txBox="1"/>
          <p:nvPr/>
        </p:nvSpPr>
        <p:spPr bwMode="auto">
          <a:xfrm>
            <a:off x="647700" y="1"/>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平台：课程管理 </a:t>
            </a: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 </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考试</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6" name="TextBox 15"/>
          <p:cNvSpPr txBox="1"/>
          <p:nvPr/>
        </p:nvSpPr>
        <p:spPr>
          <a:xfrm>
            <a:off x="6731379" y="3403659"/>
            <a:ext cx="1246551" cy="542924"/>
          </a:xfrm>
          <a:prstGeom prst="rect">
            <a:avLst/>
          </a:prstGeom>
          <a:solidFill>
            <a:srgbClr val="C00000"/>
          </a:solidFill>
          <a:ln>
            <a:solidFill>
              <a:srgbClr val="C00000"/>
            </a:solidFill>
          </a:ln>
        </p:spPr>
        <p:txBody>
          <a:bodyPr wrap="square" lIns="68580" tIns="34290" rIns="68580" bIns="34290" rtlCol="0" anchor="ctr">
            <a:noAutofit/>
          </a:bodyP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考试辅助功能</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37196" y="1078662"/>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全方位支持</a:t>
            </a:r>
            <a:r>
              <a:rPr lang="zh-CN" altLang="en-US" b="1" dirty="0" smtClean="0">
                <a:solidFill>
                  <a:srgbClr val="C00000"/>
                </a:solidFill>
                <a:latin typeface="微软雅黑" panose="020B0503020204020204" pitchFamily="34" charset="-122"/>
                <a:ea typeface="微软雅黑" panose="020B0503020204020204" pitchFamily="34" charset="-122"/>
              </a:rPr>
              <a:t>在线考试：</a:t>
            </a:r>
            <a:r>
              <a:rPr lang="zh-CN" altLang="en-US" b="1" dirty="0" smtClean="0">
                <a:latin typeface="微软雅黑" panose="020B0503020204020204" pitchFamily="34" charset="-122"/>
                <a:ea typeface="微软雅黑" panose="020B0503020204020204" pitchFamily="34" charset="-122"/>
              </a:rPr>
              <a:t>在线监考</a:t>
            </a:r>
            <a:endParaRPr lang="en-US" altLang="zh-CN" b="1" dirty="0" smtClean="0">
              <a:latin typeface="微软雅黑" panose="020B0503020204020204" pitchFamily="34" charset="-122"/>
              <a:ea typeface="微软雅黑" panose="020B0503020204020204" pitchFamily="34" charset="-122"/>
            </a:endParaRPr>
          </a:p>
          <a:p>
            <a:pPr lvl="1"/>
            <a:r>
              <a:rPr lang="zh-CN" altLang="en-US" dirty="0" smtClean="0">
                <a:latin typeface="微软雅黑" panose="020B0503020204020204" pitchFamily="34" charset="-122"/>
                <a:ea typeface="微软雅黑" panose="020B0503020204020204" pitchFamily="34" charset="-122"/>
              </a:rPr>
              <a:t>实时监测学生交换账号互相抄袭、异地替考</a:t>
            </a:r>
            <a:endParaRPr lang="zh-CN" altLang="en-US" dirty="0">
              <a:latin typeface="微软雅黑" panose="020B0503020204020204" pitchFamily="34" charset="-122"/>
              <a:ea typeface="微软雅黑" panose="020B0503020204020204" pitchFamily="34" charset="-122"/>
            </a:endParaRPr>
          </a:p>
        </p:txBody>
      </p:sp>
      <p:sp>
        <p:nvSpPr>
          <p:cNvPr id="5" name="矩形 4"/>
          <p:cNvSpPr/>
          <p:nvPr/>
        </p:nvSpPr>
        <p:spPr>
          <a:xfrm>
            <a:off x="5334000" y="2216090"/>
            <a:ext cx="3810000" cy="461661"/>
          </a:xfrm>
          <a:prstGeom prst="rect">
            <a:avLst/>
          </a:prstGeom>
        </p:spPr>
        <p:txBody>
          <a:bodyPr wrap="square" lIns="91436" tIns="45718" rIns="91436" bIns="45718">
            <a:spAutoFit/>
          </a:bodyPr>
          <a:lstStyle/>
          <a:p>
            <a:pPr algn="ctr" defTabSz="914400"/>
            <a:r>
              <a:rPr lang="zh-CN" altLang="en-US" sz="2400" b="1" dirty="0" smtClean="0">
                <a:solidFill>
                  <a:prstClr val="black"/>
                </a:solidFill>
                <a:latin typeface="微软雅黑" panose="020B0503020204020204" pitchFamily="34" charset="-122"/>
                <a:ea typeface="微软雅黑" panose="020B0503020204020204" pitchFamily="34" charset="-122"/>
              </a:rPr>
              <a:t>交换账号</a:t>
            </a:r>
            <a:endParaRPr lang="en-US" altLang="zh-CN" sz="2400" b="1" dirty="0" smtClean="0">
              <a:solidFill>
                <a:prstClr val="black"/>
              </a:solidFill>
              <a:latin typeface="微软雅黑" panose="020B0503020204020204" pitchFamily="34" charset="-122"/>
              <a:ea typeface="微软雅黑" panose="020B0503020204020204" pitchFamily="34" charset="-122"/>
            </a:endParaRPr>
          </a:p>
        </p:txBody>
      </p:sp>
      <p:sp>
        <p:nvSpPr>
          <p:cNvPr id="9" name="标题 1"/>
          <p:cNvSpPr txBox="1"/>
          <p:nvPr/>
        </p:nvSpPr>
        <p:spPr bwMode="auto">
          <a:xfrm>
            <a:off x="647700" y="1"/>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平台：课程管理 </a:t>
            </a: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 </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考试</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0" name="矩形 9"/>
          <p:cNvSpPr/>
          <p:nvPr/>
        </p:nvSpPr>
        <p:spPr>
          <a:xfrm>
            <a:off x="5324026" y="2799872"/>
            <a:ext cx="3810000" cy="461661"/>
          </a:xfrm>
          <a:prstGeom prst="rect">
            <a:avLst/>
          </a:prstGeom>
        </p:spPr>
        <p:txBody>
          <a:bodyPr wrap="square" lIns="91436" tIns="45718" rIns="91436" bIns="45718">
            <a:spAutoFit/>
          </a:bodyPr>
          <a:lstStyle/>
          <a:p>
            <a:pPr algn="ctr" defTabSz="914400"/>
            <a:r>
              <a:rPr lang="zh-CN" altLang="en-US" sz="2400" b="1" dirty="0" smtClean="0">
                <a:solidFill>
                  <a:prstClr val="black"/>
                </a:solidFill>
                <a:latin typeface="微软雅黑" panose="020B0503020204020204" pitchFamily="34" charset="-122"/>
                <a:ea typeface="微软雅黑" panose="020B0503020204020204" pitchFamily="34" charset="-122"/>
              </a:rPr>
              <a:t>异地登录</a:t>
            </a:r>
            <a:endParaRPr lang="en-US" altLang="zh-CN" sz="2400" b="1" dirty="0" smtClean="0">
              <a:solidFill>
                <a:prstClr val="black"/>
              </a:solidFill>
              <a:latin typeface="微软雅黑" panose="020B0503020204020204" pitchFamily="34" charset="-122"/>
              <a:ea typeface="微软雅黑" panose="020B0503020204020204" pitchFamily="34" charset="-122"/>
            </a:endParaRPr>
          </a:p>
        </p:txBody>
      </p:sp>
      <p:sp>
        <p:nvSpPr>
          <p:cNvPr id="7" name="矩形 6"/>
          <p:cNvSpPr/>
          <p:nvPr/>
        </p:nvSpPr>
        <p:spPr>
          <a:xfrm>
            <a:off x="5334000" y="3480778"/>
            <a:ext cx="3810000" cy="461661"/>
          </a:xfrm>
          <a:prstGeom prst="rect">
            <a:avLst/>
          </a:prstGeom>
        </p:spPr>
        <p:txBody>
          <a:bodyPr wrap="square" lIns="91436" tIns="45718" rIns="91436" bIns="45718">
            <a:spAutoFit/>
          </a:bodyPr>
          <a:lstStyle/>
          <a:p>
            <a:pPr algn="ctr" defTabSz="914400"/>
            <a:r>
              <a:rPr lang="zh-CN" altLang="en-US" sz="2400" b="1" dirty="0" smtClean="0">
                <a:solidFill>
                  <a:prstClr val="black"/>
                </a:solidFill>
                <a:latin typeface="微软雅黑" panose="020B0503020204020204" pitchFamily="34" charset="-122"/>
                <a:ea typeface="微软雅黑" panose="020B0503020204020204" pitchFamily="34" charset="-122"/>
              </a:rPr>
              <a:t>访问控制</a:t>
            </a:r>
            <a:endParaRPr lang="en-US" altLang="zh-CN" sz="2400" b="1" dirty="0" smtClean="0">
              <a:solidFill>
                <a:prstClr val="black"/>
              </a:solidFill>
              <a:latin typeface="微软雅黑" panose="020B0503020204020204" pitchFamily="34" charset="-122"/>
              <a:ea typeface="微软雅黑" panose="020B0503020204020204" pitchFamily="34" charset="-122"/>
            </a:endParaRPr>
          </a:p>
        </p:txBody>
      </p:sp>
      <p:sp>
        <p:nvSpPr>
          <p:cNvPr id="8" name="矩形 7"/>
          <p:cNvSpPr/>
          <p:nvPr/>
        </p:nvSpPr>
        <p:spPr>
          <a:xfrm>
            <a:off x="5241721" y="4102962"/>
            <a:ext cx="3810000" cy="461661"/>
          </a:xfrm>
          <a:prstGeom prst="rect">
            <a:avLst/>
          </a:prstGeom>
        </p:spPr>
        <p:txBody>
          <a:bodyPr wrap="square" lIns="91436" tIns="45718" rIns="91436" bIns="45718">
            <a:spAutoFit/>
          </a:bodyPr>
          <a:lstStyle/>
          <a:p>
            <a:pPr algn="ctr" defTabSz="914400"/>
            <a:r>
              <a:rPr lang="en-US" altLang="zh-CN" sz="2400" b="1" dirty="0" smtClean="0">
                <a:solidFill>
                  <a:prstClr val="black"/>
                </a:solidFill>
                <a:latin typeface="微软雅黑" panose="020B0503020204020204" pitchFamily="34" charset="-122"/>
                <a:ea typeface="微软雅黑" panose="020B0503020204020204" pitchFamily="34" charset="-122"/>
              </a:rPr>
              <a:t>IP</a:t>
            </a:r>
            <a:r>
              <a:rPr lang="zh-CN" altLang="en-US" sz="2400" b="1" dirty="0" smtClean="0">
                <a:solidFill>
                  <a:prstClr val="black"/>
                </a:solidFill>
                <a:latin typeface="微软雅黑" panose="020B0503020204020204" pitchFamily="34" charset="-122"/>
                <a:ea typeface="微软雅黑" panose="020B0503020204020204" pitchFamily="34" charset="-122"/>
              </a:rPr>
              <a:t>绑定</a:t>
            </a:r>
            <a:endParaRPr lang="en-US" altLang="zh-CN" sz="2400" b="1" dirty="0" smtClean="0">
              <a:solidFill>
                <a:prstClr val="black"/>
              </a:solidFill>
              <a:latin typeface="微软雅黑" panose="020B0503020204020204" pitchFamily="34" charset="-122"/>
              <a:ea typeface="微软雅黑" panose="020B0503020204020204" pitchFamily="34" charset="-122"/>
            </a:endParaRPr>
          </a:p>
        </p:txBody>
      </p:sp>
      <p:pic>
        <p:nvPicPr>
          <p:cNvPr id="11" name="图片 10" descr="2018-07-13_10-55-30.bmp"/>
          <p:cNvPicPr>
            <a:picLocks noChangeAspect="1"/>
          </p:cNvPicPr>
          <p:nvPr/>
        </p:nvPicPr>
        <p:blipFill>
          <a:blip r:embed="rId1" cstate="print"/>
          <a:stretch>
            <a:fillRect/>
          </a:stretch>
        </p:blipFill>
        <p:spPr>
          <a:xfrm>
            <a:off x="41945" y="1895912"/>
            <a:ext cx="6476301" cy="3055334"/>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a:spLocks noGrp="1"/>
          </p:cNvSpPr>
          <p:nvPr>
            <p:ph idx="1"/>
          </p:nvPr>
        </p:nvSpPr>
        <p:spPr>
          <a:xfrm>
            <a:off x="637196" y="1078662"/>
            <a:ext cx="7886700" cy="3263504"/>
          </a:xfrm>
        </p:spPr>
        <p:txBody>
          <a:bodyPr/>
          <a:lstStyle/>
          <a:p>
            <a:r>
              <a:rPr lang="zh-CN" altLang="en-US" b="1" dirty="0" smtClean="0">
                <a:latin typeface="微软雅黑" panose="020B0503020204020204" pitchFamily="34" charset="-122"/>
                <a:ea typeface="微软雅黑" panose="020B0503020204020204" pitchFamily="34" charset="-122"/>
              </a:rPr>
              <a:t>成绩一键汇总</a:t>
            </a:r>
            <a:endParaRPr lang="zh-CN" altLang="en-US" b="1" dirty="0" smtClean="0">
              <a:latin typeface="微软雅黑" panose="020B0503020204020204" pitchFamily="34" charset="-122"/>
              <a:ea typeface="微软雅黑" panose="020B0503020204020204" pitchFamily="34" charset="-122"/>
            </a:endParaRPr>
          </a:p>
          <a:p>
            <a:pPr lvl="1"/>
            <a:r>
              <a:rPr lang="zh-CN" altLang="en-US" b="1" dirty="0" smtClean="0">
                <a:latin typeface="微软雅黑" panose="020B0503020204020204" pitchFamily="34" charset="-122"/>
                <a:ea typeface="微软雅黑" panose="020B0503020204020204" pitchFamily="34" charset="-122"/>
              </a:rPr>
              <a:t>加权汇总：</a:t>
            </a:r>
            <a:r>
              <a:rPr lang="zh-CN" altLang="en-US" dirty="0" smtClean="0">
                <a:latin typeface="微软雅黑" panose="020B0503020204020204" pitchFamily="34" charset="-122"/>
                <a:ea typeface="微软雅黑" panose="020B0503020204020204" pitchFamily="34" charset="-122"/>
              </a:rPr>
              <a:t>作业成绩 、实验成绩、考试成绩、平时成绩</a:t>
            </a:r>
            <a:endParaRPr lang="zh-CN" altLang="en-US" dirty="0">
              <a:latin typeface="微软雅黑" panose="020B0503020204020204" pitchFamily="34" charset="-122"/>
              <a:ea typeface="微软雅黑" panose="020B0503020204020204" pitchFamily="34" charset="-122"/>
            </a:endParaRPr>
          </a:p>
        </p:txBody>
      </p:sp>
      <p:sp>
        <p:nvSpPr>
          <p:cNvPr id="6" name="标题 1"/>
          <p:cNvSpPr txBox="1"/>
          <p:nvPr/>
        </p:nvSpPr>
        <p:spPr bwMode="auto">
          <a:xfrm>
            <a:off x="647700" y="1"/>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平台：课程管理 </a:t>
            </a: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 </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成绩</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pic>
        <p:nvPicPr>
          <p:cNvPr id="7" name="图片 6" descr="2018-07-13_10-57-07.bmp"/>
          <p:cNvPicPr>
            <a:picLocks noChangeAspect="1"/>
          </p:cNvPicPr>
          <p:nvPr/>
        </p:nvPicPr>
        <p:blipFill>
          <a:blip r:embed="rId1" cstate="print"/>
          <a:stretch>
            <a:fillRect/>
          </a:stretch>
        </p:blipFill>
        <p:spPr>
          <a:xfrm>
            <a:off x="595618" y="1837507"/>
            <a:ext cx="7642371" cy="3163380"/>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2"/>
            <a:ext cx="8229600" cy="3943349"/>
          </a:xfrm>
        </p:spPr>
        <p:txBody>
          <a:bodyPr>
            <a:normAutofit lnSpcReduction="10000"/>
          </a:bodyPr>
          <a:lstStyle/>
          <a:p>
            <a:r>
              <a:rPr lang="zh-CN" altLang="en-US" sz="2400" b="1" dirty="0" smtClean="0">
                <a:latin typeface="微软雅黑" panose="020B0503020204020204" pitchFamily="34" charset="-122"/>
                <a:ea typeface="微软雅黑" panose="020B0503020204020204" pitchFamily="34" charset="-122"/>
              </a:rPr>
              <a:t>丰富的题目类型</a:t>
            </a:r>
            <a:endParaRPr lang="en-US" altLang="zh-CN" sz="2400" b="1" dirty="0" smtClean="0">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选择题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填空题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判断题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简答题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文件上传题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b="1" dirty="0" smtClean="0">
                <a:solidFill>
                  <a:srgbClr val="C00000"/>
                </a:solidFill>
                <a:latin typeface="微软雅黑" panose="020B0503020204020204" pitchFamily="34" charset="-122"/>
                <a:ea typeface="微软雅黑" panose="020B0503020204020204" pitchFamily="34" charset="-122"/>
              </a:rPr>
              <a:t>编程题</a:t>
            </a:r>
            <a:endParaRPr lang="en-US" altLang="zh-CN" sz="1600" b="1" dirty="0" smtClean="0">
              <a:solidFill>
                <a:srgbClr val="C00000"/>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接口编程题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程序片段编程题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算法可视化</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en-US" altLang="zh-CN" sz="1600" dirty="0" smtClean="0">
                <a:solidFill>
                  <a:schemeClr val="bg2">
                    <a:lumMod val="50000"/>
                  </a:schemeClr>
                </a:solidFill>
                <a:latin typeface="微软雅黑" panose="020B0503020204020204" pitchFamily="34" charset="-122"/>
                <a:ea typeface="微软雅黑" panose="020B0503020204020204" pitchFamily="34" charset="-122"/>
              </a:rPr>
              <a:t>SQL</a:t>
            </a:r>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评测题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并行编程题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2"/>
            <a:r>
              <a:rPr lang="en-US" altLang="zh-CN" sz="1400" dirty="0" smtClean="0">
                <a:solidFill>
                  <a:schemeClr val="bg2">
                    <a:lumMod val="50000"/>
                  </a:schemeClr>
                </a:solidFill>
                <a:latin typeface="微软雅黑" panose="020B0503020204020204" pitchFamily="34" charset="-122"/>
                <a:ea typeface="微软雅黑" panose="020B0503020204020204" pitchFamily="34" charset="-122"/>
              </a:rPr>
              <a:t>MPI</a:t>
            </a:r>
            <a:r>
              <a:rPr lang="zh-CN" altLang="en-US" sz="1400" dirty="0" smtClean="0">
                <a:solidFill>
                  <a:schemeClr val="bg2">
                    <a:lumMod val="50000"/>
                  </a:schemeClr>
                </a:solidFill>
                <a:latin typeface="微软雅黑" panose="020B0503020204020204" pitchFamily="34" charset="-122"/>
                <a:ea typeface="微软雅黑" panose="020B0503020204020204" pitchFamily="34" charset="-122"/>
              </a:rPr>
              <a:t>分布式</a:t>
            </a:r>
            <a:endParaRPr lang="en-US" altLang="zh-CN" sz="1400" dirty="0" smtClean="0">
              <a:solidFill>
                <a:schemeClr val="bg2">
                  <a:lumMod val="50000"/>
                </a:schemeClr>
              </a:solidFill>
              <a:latin typeface="微软雅黑" panose="020B0503020204020204" pitchFamily="34" charset="-122"/>
              <a:ea typeface="微软雅黑" panose="020B0503020204020204" pitchFamily="34" charset="-122"/>
            </a:endParaRPr>
          </a:p>
          <a:p>
            <a:pPr lvl="2"/>
            <a:r>
              <a:rPr lang="zh-CN" altLang="en-US" sz="1400" dirty="0" smtClean="0">
                <a:solidFill>
                  <a:schemeClr val="bg2">
                    <a:lumMod val="50000"/>
                  </a:schemeClr>
                </a:solidFill>
                <a:latin typeface="微软雅黑" panose="020B0503020204020204" pitchFamily="34" charset="-122"/>
                <a:ea typeface="微软雅黑" panose="020B0503020204020204" pitchFamily="34" charset="-122"/>
              </a:rPr>
              <a:t>多线程</a:t>
            </a:r>
            <a:endParaRPr lang="en-US" altLang="zh-CN" sz="14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项目题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0" y="3005557"/>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4009942"/>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5</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通用</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smtClean="0">
              <a:solidFill>
                <a:prstClr val="black"/>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0" y="2964891"/>
            <a:ext cx="928662"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5</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编程</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smtClean="0">
              <a:solidFill>
                <a:prstClr val="black"/>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0" y="3973003"/>
            <a:ext cx="1388534"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1</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并行编程</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17" name="矩形 16"/>
          <p:cNvSpPr/>
          <p:nvPr/>
        </p:nvSpPr>
        <p:spPr>
          <a:xfrm>
            <a:off x="3707904" y="4497169"/>
            <a:ext cx="5436096" cy="300077"/>
          </a:xfrm>
          <a:prstGeom prst="rect">
            <a:avLst/>
          </a:prstGeom>
        </p:spPr>
        <p:txBody>
          <a:bodyPr wrap="square" lIns="91436" tIns="45718" rIns="91436" bIns="45718">
            <a:spAutoFit/>
          </a:bodyPr>
          <a:lstStyle/>
          <a:p>
            <a:pPr defTabSz="914400"/>
            <a:r>
              <a:rPr lang="zh-CN" altLang="en-US" dirty="0" smtClean="0">
                <a:solidFill>
                  <a:prstClr val="black"/>
                </a:solidFill>
                <a:latin typeface="微软雅黑" panose="020B0503020204020204" pitchFamily="34" charset="-122"/>
                <a:ea typeface="微软雅黑" panose="020B0503020204020204" pitchFamily="34" charset="-122"/>
              </a:rPr>
              <a:t>面向问题，学生根据题目描述，编写完整的程序。</a:t>
            </a:r>
            <a:endParaRPr lang="en-US" altLang="zh-CN" dirty="0" smtClean="0">
              <a:solidFill>
                <a:prstClr val="black"/>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0" y="4747992"/>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1" cstate="print"/>
          <a:srcRect/>
          <a:stretch>
            <a:fillRect/>
          </a:stretch>
        </p:blipFill>
        <p:spPr bwMode="auto">
          <a:xfrm>
            <a:off x="3347865" y="1059582"/>
            <a:ext cx="5901211" cy="3444685"/>
          </a:xfrm>
          <a:prstGeom prst="rect">
            <a:avLst/>
          </a:prstGeom>
          <a:noFill/>
          <a:ln w="9525">
            <a:noFill/>
            <a:miter lim="800000"/>
            <a:headEnd/>
            <a:tailEnd/>
          </a:ln>
        </p:spPr>
      </p:pic>
      <p:grpSp>
        <p:nvGrpSpPr>
          <p:cNvPr id="2" name="组合 19"/>
          <p:cNvGrpSpPr/>
          <p:nvPr/>
        </p:nvGrpSpPr>
        <p:grpSpPr>
          <a:xfrm>
            <a:off x="3564465" y="2878663"/>
            <a:ext cx="4885268" cy="300082"/>
            <a:chOff x="4989689" y="3860800"/>
            <a:chExt cx="6513690" cy="400109"/>
          </a:xfrm>
        </p:grpSpPr>
        <p:sp>
          <p:nvSpPr>
            <p:cNvPr id="13" name="圆角矩形 12"/>
            <p:cNvSpPr/>
            <p:nvPr/>
          </p:nvSpPr>
          <p:spPr>
            <a:xfrm>
              <a:off x="4989689" y="3861154"/>
              <a:ext cx="6479822" cy="37218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a:endParaRPr lang="zh-CN" altLang="en-US" dirty="0">
                <a:solidFill>
                  <a:prstClr val="white"/>
                </a:solidFill>
              </a:endParaRPr>
            </a:p>
          </p:txBody>
        </p:sp>
        <p:sp>
          <p:nvSpPr>
            <p:cNvPr id="19" name="TextBox 18"/>
            <p:cNvSpPr txBox="1"/>
            <p:nvPr/>
          </p:nvSpPr>
          <p:spPr>
            <a:xfrm>
              <a:off x="8071559" y="3860800"/>
              <a:ext cx="3431820" cy="400109"/>
            </a:xfrm>
            <a:prstGeom prst="rect">
              <a:avLst/>
            </a:prstGeom>
            <a:solidFill>
              <a:srgbClr val="C00000"/>
            </a:solidFill>
            <a:ln>
              <a:solidFill>
                <a:srgbClr val="C00000"/>
              </a:solidFill>
            </a:ln>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支持任意的输入</a:t>
              </a:r>
              <a:r>
                <a:rPr lang="en-US" altLang="zh-CN" dirty="0" smtClean="0">
                  <a:solidFill>
                    <a:schemeClr val="bg1"/>
                  </a:solidFill>
                  <a:latin typeface="微软雅黑" panose="020B0503020204020204" pitchFamily="34" charset="-122"/>
                  <a:ea typeface="微软雅黑" panose="020B0503020204020204" pitchFamily="34" charset="-122"/>
                </a:rPr>
                <a:t>/</a:t>
              </a:r>
              <a:r>
                <a:rPr lang="zh-CN" altLang="en-US" dirty="0" smtClean="0">
                  <a:solidFill>
                    <a:schemeClr val="bg1"/>
                  </a:solidFill>
                  <a:latin typeface="微软雅黑" panose="020B0503020204020204" pitchFamily="34" charset="-122"/>
                  <a:ea typeface="微软雅黑" panose="020B0503020204020204" pitchFamily="34" charset="-122"/>
                </a:rPr>
                <a:t>输出方式组合</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4" name="组合 20"/>
          <p:cNvGrpSpPr/>
          <p:nvPr/>
        </p:nvGrpSpPr>
        <p:grpSpPr>
          <a:xfrm>
            <a:off x="3577165" y="3136900"/>
            <a:ext cx="4885268" cy="393708"/>
            <a:chOff x="4989689" y="3860793"/>
            <a:chExt cx="6513691" cy="372541"/>
          </a:xfrm>
        </p:grpSpPr>
        <p:sp>
          <p:nvSpPr>
            <p:cNvPr id="22" name="圆角矩形 21"/>
            <p:cNvSpPr/>
            <p:nvPr/>
          </p:nvSpPr>
          <p:spPr>
            <a:xfrm>
              <a:off x="4989689" y="3866800"/>
              <a:ext cx="6479822" cy="36653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400"/>
              <a:endParaRPr lang="zh-CN" altLang="en-US" dirty="0">
                <a:solidFill>
                  <a:prstClr val="white"/>
                </a:solidFill>
              </a:endParaRPr>
            </a:p>
          </p:txBody>
        </p:sp>
        <p:sp>
          <p:nvSpPr>
            <p:cNvPr id="23" name="TextBox 22"/>
            <p:cNvSpPr txBox="1"/>
            <p:nvPr/>
          </p:nvSpPr>
          <p:spPr>
            <a:xfrm>
              <a:off x="7309559" y="3860793"/>
              <a:ext cx="4193821" cy="356509"/>
            </a:xfrm>
            <a:prstGeom prst="rect">
              <a:avLst/>
            </a:prstGeom>
            <a:solidFill>
              <a:srgbClr val="C00000"/>
            </a:solidFill>
            <a:ln>
              <a:solidFill>
                <a:srgbClr val="C00000"/>
              </a:solidFill>
            </a:ln>
          </p:spPr>
          <p:txBody>
            <a:bodyPr wrap="square" rtlCol="0" anchor="ctr">
              <a:noAutofit/>
            </a:bodyPr>
            <a:lstStyle/>
            <a:p>
              <a:r>
                <a:rPr lang="zh-CN" altLang="en-US" dirty="0" smtClean="0">
                  <a:solidFill>
                    <a:schemeClr val="bg1"/>
                  </a:solidFill>
                  <a:latin typeface="微软雅黑" panose="020B0503020204020204" pitchFamily="34" charset="-122"/>
                  <a:ea typeface="微软雅黑" panose="020B0503020204020204" pitchFamily="34" charset="-122"/>
                </a:rPr>
                <a:t>支持</a:t>
              </a:r>
              <a:r>
                <a:rPr lang="en-US" altLang="zh-CN" dirty="0" smtClean="0">
                  <a:solidFill>
                    <a:schemeClr val="bg1"/>
                  </a:solidFill>
                  <a:latin typeface="微软雅黑" panose="020B0503020204020204" pitchFamily="34" charset="-122"/>
                  <a:ea typeface="微软雅黑" panose="020B0503020204020204" pitchFamily="34" charset="-122"/>
                </a:rPr>
                <a:t>C</a:t>
              </a:r>
              <a:r>
                <a:rPr lang="zh-CN" altLang="en-US" dirty="0" smtClean="0">
                  <a:solidFill>
                    <a:schemeClr val="bg1"/>
                  </a:solidFill>
                  <a:latin typeface="微软雅黑" panose="020B0503020204020204" pitchFamily="34" charset="-122"/>
                  <a:ea typeface="微软雅黑" panose="020B0503020204020204" pitchFamily="34" charset="-122"/>
                </a:rPr>
                <a:t>、</a:t>
              </a:r>
              <a:r>
                <a:rPr lang="en-US" altLang="zh-CN" dirty="0" smtClean="0">
                  <a:solidFill>
                    <a:schemeClr val="bg1"/>
                  </a:solidFill>
                  <a:latin typeface="微软雅黑" panose="020B0503020204020204" pitchFamily="34" charset="-122"/>
                  <a:ea typeface="微软雅黑" panose="020B0503020204020204" pitchFamily="34" charset="-122"/>
                </a:rPr>
                <a:t>C++</a:t>
              </a:r>
              <a:r>
                <a:rPr lang="zh-CN" altLang="en-US" dirty="0" smtClean="0">
                  <a:solidFill>
                    <a:schemeClr val="bg1"/>
                  </a:solidFill>
                  <a:latin typeface="微软雅黑" panose="020B0503020204020204" pitchFamily="34" charset="-122"/>
                  <a:ea typeface="微软雅黑" panose="020B0503020204020204" pitchFamily="34" charset="-122"/>
                </a:rPr>
                <a:t>、</a:t>
              </a:r>
              <a:r>
                <a:rPr lang="en-US" altLang="zh-CN" dirty="0" smtClean="0">
                  <a:solidFill>
                    <a:schemeClr val="bg1"/>
                  </a:solidFill>
                  <a:latin typeface="微软雅黑" panose="020B0503020204020204" pitchFamily="34" charset="-122"/>
                  <a:ea typeface="微软雅黑" panose="020B0503020204020204" pitchFamily="34" charset="-122"/>
                </a:rPr>
                <a:t>Java</a:t>
              </a:r>
              <a:r>
                <a:rPr lang="zh-CN" altLang="en-US" dirty="0" smtClean="0">
                  <a:solidFill>
                    <a:schemeClr val="bg1"/>
                  </a:solidFill>
                  <a:latin typeface="微软雅黑" panose="020B0503020204020204" pitchFamily="34" charset="-122"/>
                  <a:ea typeface="微软雅黑" panose="020B0503020204020204" pitchFamily="34" charset="-122"/>
                </a:rPr>
                <a:t>、</a:t>
              </a:r>
              <a:r>
                <a:rPr lang="en-US" altLang="zh-CN" dirty="0" smtClean="0">
                  <a:solidFill>
                    <a:schemeClr val="bg1"/>
                  </a:solidFill>
                  <a:latin typeface="微软雅黑" panose="020B0503020204020204" pitchFamily="34" charset="-122"/>
                  <a:ea typeface="微软雅黑" panose="020B0503020204020204" pitchFamily="34" charset="-122"/>
                </a:rPr>
                <a:t>Python</a:t>
              </a:r>
              <a:r>
                <a:rPr lang="zh-CN" altLang="en-US" dirty="0" smtClean="0">
                  <a:solidFill>
                    <a:schemeClr val="bg1"/>
                  </a:solidFill>
                  <a:latin typeface="微软雅黑" panose="020B0503020204020204" pitchFamily="34" charset="-122"/>
                  <a:ea typeface="微软雅黑" panose="020B0503020204020204" pitchFamily="34" charset="-122"/>
                </a:rPr>
                <a:t>、</a:t>
              </a:r>
              <a:r>
                <a:rPr lang="en-US" altLang="zh-CN" dirty="0" smtClean="0">
                  <a:solidFill>
                    <a:schemeClr val="bg1"/>
                  </a:solidFill>
                  <a:latin typeface="微软雅黑" panose="020B0503020204020204" pitchFamily="34" charset="-122"/>
                  <a:ea typeface="微软雅黑" panose="020B0503020204020204" pitchFamily="34" charset="-122"/>
                </a:rPr>
                <a:t>C#</a:t>
              </a:r>
              <a:r>
                <a:rPr lang="zh-CN" altLang="en-US" dirty="0" smtClean="0">
                  <a:solidFill>
                    <a:schemeClr val="bg1"/>
                  </a:solidFill>
                  <a:latin typeface="微软雅黑" panose="020B0503020204020204" pitchFamily="34" charset="-122"/>
                  <a:ea typeface="微软雅黑" panose="020B0503020204020204" pitchFamily="34" charset="-122"/>
                </a:rPr>
                <a:t>等</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20"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平台：程序设计</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8" name="矩形 17"/>
          <p:cNvSpPr/>
          <p:nvPr/>
        </p:nvSpPr>
        <p:spPr>
          <a:xfrm>
            <a:off x="3717691" y="4758626"/>
            <a:ext cx="5436096" cy="300078"/>
          </a:xfrm>
          <a:prstGeom prst="rect">
            <a:avLst/>
          </a:prstGeom>
        </p:spPr>
        <p:txBody>
          <a:bodyPr wrap="square" lIns="91436" tIns="45718" rIns="91436" bIns="45718">
            <a:spAutoFit/>
          </a:bodyPr>
          <a:lstStyle/>
          <a:p>
            <a:pPr defTabSz="914400"/>
            <a:r>
              <a:rPr lang="zh-CN" altLang="en-US" dirty="0" smtClean="0">
                <a:solidFill>
                  <a:prstClr val="black"/>
                </a:solidFill>
                <a:latin typeface="微软雅黑" panose="020B0503020204020204" pitchFamily="34" charset="-122"/>
                <a:ea typeface="微软雅黑" panose="020B0503020204020204" pitchFamily="34" charset="-122"/>
              </a:rPr>
              <a:t>其它评测系统仅支持：标准输入</a:t>
            </a:r>
            <a:r>
              <a:rPr lang="en-US" altLang="zh-CN" dirty="0" smtClean="0">
                <a:solidFill>
                  <a:prstClr val="black"/>
                </a:solidFill>
                <a:latin typeface="微软雅黑" panose="020B0503020204020204" pitchFamily="34" charset="-122"/>
                <a:ea typeface="微软雅黑" panose="020B0503020204020204" pitchFamily="34" charset="-122"/>
              </a:rPr>
              <a:t>/</a:t>
            </a:r>
            <a:r>
              <a:rPr lang="zh-CN" altLang="en-US" dirty="0" smtClean="0">
                <a:solidFill>
                  <a:prstClr val="black"/>
                </a:solidFill>
                <a:latin typeface="微软雅黑" panose="020B0503020204020204" pitchFamily="34" charset="-122"/>
                <a:ea typeface="微软雅黑" panose="020B0503020204020204" pitchFamily="34" charset="-122"/>
              </a:rPr>
              <a:t>标准输出</a:t>
            </a:r>
            <a:endParaRPr lang="en-US" altLang="zh-CN" dirty="0" smtClean="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2"/>
            <a:ext cx="8229600" cy="3943349"/>
          </a:xfrm>
        </p:spPr>
        <p:txBody>
          <a:bodyPr>
            <a:normAutofit lnSpcReduction="10000"/>
          </a:bodyPr>
          <a:lstStyle/>
          <a:p>
            <a:r>
              <a:rPr lang="zh-CN" altLang="en-US" sz="2400" b="1" dirty="0" smtClean="0">
                <a:latin typeface="微软雅黑" panose="020B0503020204020204" pitchFamily="34" charset="-122"/>
                <a:ea typeface="微软雅黑" panose="020B0503020204020204" pitchFamily="34" charset="-122"/>
              </a:rPr>
              <a:t>丰富的题目类型</a:t>
            </a:r>
            <a:endParaRPr lang="en-US" altLang="zh-CN" sz="2400" b="1" dirty="0" smtClean="0">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选择题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填空题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判断题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简答题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文件上传题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编程题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b="1" dirty="0" smtClean="0">
                <a:solidFill>
                  <a:srgbClr val="C00000"/>
                </a:solidFill>
                <a:latin typeface="微软雅黑" panose="020B0503020204020204" pitchFamily="34" charset="-122"/>
                <a:ea typeface="微软雅黑" panose="020B0503020204020204" pitchFamily="34" charset="-122"/>
              </a:rPr>
              <a:t>接口编程题</a:t>
            </a:r>
            <a:endParaRPr lang="en-US" altLang="zh-CN" sz="1600" b="1" dirty="0" smtClean="0">
              <a:solidFill>
                <a:srgbClr val="C00000"/>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程序片段编程题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算法可视化</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en-US" altLang="zh-CN" sz="1600" dirty="0" smtClean="0">
                <a:solidFill>
                  <a:schemeClr val="bg2">
                    <a:lumMod val="50000"/>
                  </a:schemeClr>
                </a:solidFill>
                <a:latin typeface="微软雅黑" panose="020B0503020204020204" pitchFamily="34" charset="-122"/>
                <a:ea typeface="微软雅黑" panose="020B0503020204020204" pitchFamily="34" charset="-122"/>
              </a:rPr>
              <a:t>SQL</a:t>
            </a:r>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评测题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并行编程题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2"/>
            <a:r>
              <a:rPr lang="en-US" altLang="zh-CN" sz="1400" dirty="0" smtClean="0">
                <a:solidFill>
                  <a:schemeClr val="bg2">
                    <a:lumMod val="50000"/>
                  </a:schemeClr>
                </a:solidFill>
                <a:latin typeface="微软雅黑" panose="020B0503020204020204" pitchFamily="34" charset="-122"/>
                <a:ea typeface="微软雅黑" panose="020B0503020204020204" pitchFamily="34" charset="-122"/>
              </a:rPr>
              <a:t>MPI</a:t>
            </a:r>
            <a:r>
              <a:rPr lang="zh-CN" altLang="en-US" sz="1400" dirty="0" smtClean="0">
                <a:solidFill>
                  <a:schemeClr val="bg2">
                    <a:lumMod val="50000"/>
                  </a:schemeClr>
                </a:solidFill>
                <a:latin typeface="微软雅黑" panose="020B0503020204020204" pitchFamily="34" charset="-122"/>
                <a:ea typeface="微软雅黑" panose="020B0503020204020204" pitchFamily="34" charset="-122"/>
              </a:rPr>
              <a:t>分布式</a:t>
            </a:r>
            <a:endParaRPr lang="en-US" altLang="zh-CN" sz="1400" dirty="0" smtClean="0">
              <a:solidFill>
                <a:schemeClr val="bg2">
                  <a:lumMod val="50000"/>
                </a:schemeClr>
              </a:solidFill>
              <a:latin typeface="微软雅黑" panose="020B0503020204020204" pitchFamily="34" charset="-122"/>
              <a:ea typeface="微软雅黑" panose="020B0503020204020204" pitchFamily="34" charset="-122"/>
            </a:endParaRPr>
          </a:p>
          <a:p>
            <a:pPr lvl="2"/>
            <a:r>
              <a:rPr lang="zh-CN" altLang="en-US" sz="1400" dirty="0" smtClean="0">
                <a:solidFill>
                  <a:schemeClr val="bg2">
                    <a:lumMod val="50000"/>
                  </a:schemeClr>
                </a:solidFill>
                <a:latin typeface="微软雅黑" panose="020B0503020204020204" pitchFamily="34" charset="-122"/>
                <a:ea typeface="微软雅黑" panose="020B0503020204020204" pitchFamily="34" charset="-122"/>
              </a:rPr>
              <a:t>多线程</a:t>
            </a:r>
            <a:endParaRPr lang="en-US" altLang="zh-CN" sz="14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项目题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0" y="3005402"/>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4010020"/>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5</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通用</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smtClean="0">
              <a:solidFill>
                <a:prstClr val="black"/>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0" y="3048781"/>
            <a:ext cx="928662"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5</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编程</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smtClean="0">
              <a:solidFill>
                <a:prstClr val="black"/>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0" y="3973003"/>
            <a:ext cx="1447800"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1</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并行编程</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a:solidFill>
                <a:prstClr val="black"/>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8467" y="4731370"/>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1" cstate="print"/>
          <a:srcRect/>
          <a:stretch>
            <a:fillRect/>
          </a:stretch>
        </p:blipFill>
        <p:spPr bwMode="auto">
          <a:xfrm>
            <a:off x="3419872" y="1643062"/>
            <a:ext cx="5724128" cy="3500438"/>
          </a:xfrm>
          <a:prstGeom prst="rect">
            <a:avLst/>
          </a:prstGeom>
          <a:noFill/>
          <a:ln w="9525">
            <a:noFill/>
            <a:miter lim="800000"/>
            <a:headEnd/>
            <a:tailEnd/>
          </a:ln>
        </p:spPr>
      </p:pic>
      <p:cxnSp>
        <p:nvCxnSpPr>
          <p:cNvPr id="21" name="直接连接符 20"/>
          <p:cNvCxnSpPr/>
          <p:nvPr/>
        </p:nvCxnSpPr>
        <p:spPr>
          <a:xfrm>
            <a:off x="3563888" y="3273828"/>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870201" y="3632915"/>
            <a:ext cx="4572000" cy="738659"/>
          </a:xfrm>
          <a:prstGeom prst="rect">
            <a:avLst/>
          </a:prstGeom>
          <a:solidFill>
            <a:srgbClr val="C00000"/>
          </a:solidFill>
        </p:spPr>
        <p:txBody>
          <a:bodyPr lIns="91436" tIns="45718" rIns="91436" bIns="45718">
            <a:spAutoFit/>
          </a:bodyPr>
          <a:lstStyle/>
          <a:p>
            <a:pPr algn="just" defTabSz="914400"/>
            <a:r>
              <a:rPr lang="zh-CN" altLang="en-US" sz="1500" b="1" dirty="0" smtClean="0">
                <a:solidFill>
                  <a:schemeClr val="bg1"/>
                </a:solidFill>
                <a:latin typeface="微软雅黑" panose="020B0503020204020204" pitchFamily="34" charset="-122"/>
                <a:ea typeface="微软雅黑" panose="020B0503020204020204" pitchFamily="34" charset="-122"/>
              </a:rPr>
              <a:t>定义好接口，学生编写实现：</a:t>
            </a:r>
            <a:endParaRPr lang="en-US" altLang="zh-CN" sz="1500" b="1" dirty="0" smtClean="0">
              <a:solidFill>
                <a:schemeClr val="bg1"/>
              </a:solidFill>
              <a:latin typeface="微软雅黑" panose="020B0503020204020204" pitchFamily="34" charset="-122"/>
              <a:ea typeface="微软雅黑" panose="020B0503020204020204" pitchFamily="34" charset="-122"/>
            </a:endParaRPr>
          </a:p>
          <a:p>
            <a:pPr algn="just" defTabSz="914400"/>
            <a:r>
              <a:rPr lang="zh-CN" altLang="en-US" dirty="0" smtClean="0">
                <a:solidFill>
                  <a:schemeClr val="bg1"/>
                </a:solidFill>
                <a:latin typeface="微软雅黑" panose="020B0503020204020204" pitchFamily="34" charset="-122"/>
                <a:ea typeface="微软雅黑" panose="020B0503020204020204" pitchFamily="34" charset="-122"/>
              </a:rPr>
              <a:t>学生依据头文件（</a:t>
            </a:r>
            <a:r>
              <a:rPr lang="en-US" altLang="zh-CN" dirty="0" smtClean="0">
                <a:solidFill>
                  <a:schemeClr val="bg1"/>
                </a:solidFill>
                <a:latin typeface="微软雅黑" panose="020B0503020204020204" pitchFamily="34" charset="-122"/>
                <a:ea typeface="微软雅黑" panose="020B0503020204020204" pitchFamily="34" charset="-122"/>
              </a:rPr>
              <a:t>c</a:t>
            </a:r>
            <a:r>
              <a:rPr lang="zh-CN" altLang="en-US" dirty="0" smtClean="0">
                <a:solidFill>
                  <a:schemeClr val="bg1"/>
                </a:solidFill>
                <a:latin typeface="微软雅黑" panose="020B0503020204020204" pitchFamily="34" charset="-122"/>
                <a:ea typeface="微软雅黑" panose="020B0503020204020204" pitchFamily="34" charset="-122"/>
              </a:rPr>
              <a:t>）、或者继承基类（</a:t>
            </a:r>
            <a:r>
              <a:rPr lang="en-US" altLang="zh-CN" dirty="0" err="1" smtClean="0">
                <a:solidFill>
                  <a:schemeClr val="bg1"/>
                </a:solidFill>
                <a:latin typeface="微软雅黑" panose="020B0503020204020204" pitchFamily="34" charset="-122"/>
                <a:ea typeface="微软雅黑" panose="020B0503020204020204" pitchFamily="34" charset="-122"/>
              </a:rPr>
              <a:t>c++</a:t>
            </a:r>
            <a:r>
              <a:rPr lang="zh-CN" altLang="en-US" dirty="0" smtClean="0">
                <a:solidFill>
                  <a:schemeClr val="bg1"/>
                </a:solidFill>
                <a:latin typeface="微软雅黑" panose="020B0503020204020204" pitchFamily="34" charset="-122"/>
                <a:ea typeface="微软雅黑" panose="020B0503020204020204" pitchFamily="34" charset="-122"/>
              </a:rPr>
              <a:t>、</a:t>
            </a:r>
            <a:r>
              <a:rPr lang="en-US" altLang="zh-CN" dirty="0" smtClean="0">
                <a:solidFill>
                  <a:schemeClr val="bg1"/>
                </a:solidFill>
                <a:latin typeface="微软雅黑" panose="020B0503020204020204" pitchFamily="34" charset="-122"/>
                <a:ea typeface="微软雅黑" panose="020B0503020204020204" pitchFamily="34" charset="-122"/>
              </a:rPr>
              <a:t>java</a:t>
            </a:r>
            <a:r>
              <a:rPr lang="zh-CN" altLang="en-US" dirty="0" smtClean="0">
                <a:solidFill>
                  <a:schemeClr val="bg1"/>
                </a:solidFill>
                <a:latin typeface="微软雅黑" panose="020B0503020204020204" pitchFamily="34" charset="-122"/>
                <a:ea typeface="微软雅黑" panose="020B0503020204020204" pitchFamily="34" charset="-122"/>
              </a:rPr>
              <a:t>），编写</a:t>
            </a:r>
            <a:r>
              <a:rPr lang="zh-CN" altLang="en-US" b="1" dirty="0" smtClean="0">
                <a:solidFill>
                  <a:schemeClr val="bg1"/>
                </a:solidFill>
                <a:latin typeface="微软雅黑" panose="020B0503020204020204" pitchFamily="34" charset="-122"/>
                <a:ea typeface="微软雅黑" panose="020B0503020204020204" pitchFamily="34" charset="-122"/>
              </a:rPr>
              <a:t>方法实现</a:t>
            </a:r>
            <a:r>
              <a:rPr lang="zh-CN" altLang="en-US" dirty="0" smtClean="0">
                <a:solidFill>
                  <a:schemeClr val="bg1"/>
                </a:solidFill>
                <a:latin typeface="微软雅黑" panose="020B0503020204020204" pitchFamily="34" charset="-122"/>
                <a:ea typeface="微软雅黑" panose="020B0503020204020204" pitchFamily="34" charset="-122"/>
              </a:rPr>
              <a:t>。对学生写代码提供一种导向与约束作用。</a:t>
            </a:r>
            <a:endParaRPr lang="en-US" altLang="zh-CN" dirty="0" smtClean="0">
              <a:solidFill>
                <a:schemeClr val="bg1"/>
              </a:solidFill>
              <a:latin typeface="微软雅黑" panose="020B0503020204020204" pitchFamily="34" charset="-122"/>
              <a:ea typeface="微软雅黑" panose="020B0503020204020204" pitchFamily="34" charset="-122"/>
            </a:endParaRPr>
          </a:p>
        </p:txBody>
      </p:sp>
      <p:sp>
        <p:nvSpPr>
          <p:cNvPr id="17"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平台：程序设计</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8" name="矩形 17"/>
          <p:cNvSpPr/>
          <p:nvPr/>
        </p:nvSpPr>
        <p:spPr>
          <a:xfrm>
            <a:off x="3854821" y="4657770"/>
            <a:ext cx="3384878" cy="323161"/>
          </a:xfrm>
          <a:prstGeom prst="rect">
            <a:avLst/>
          </a:prstGeom>
          <a:solidFill>
            <a:srgbClr val="C00000"/>
          </a:solidFill>
        </p:spPr>
        <p:txBody>
          <a:bodyPr wrap="square" lIns="91436" tIns="45718" rIns="91436" bIns="45718">
            <a:spAutoFit/>
          </a:bodyPr>
          <a:lstStyle/>
          <a:p>
            <a:pPr algn="just" defTabSz="914400"/>
            <a:r>
              <a:rPr lang="zh-CN" altLang="en-US" sz="1500" b="1" dirty="0" smtClean="0">
                <a:solidFill>
                  <a:schemeClr val="bg1"/>
                </a:solidFill>
                <a:latin typeface="微软雅黑" panose="020B0503020204020204" pitchFamily="34" charset="-122"/>
                <a:ea typeface="微软雅黑" panose="020B0503020204020204" pitchFamily="34" charset="-122"/>
              </a:rPr>
              <a:t>主要用于面向对象语言（</a:t>
            </a:r>
            <a:r>
              <a:rPr lang="en-US" altLang="zh-CN" sz="1500" b="1" dirty="0" smtClean="0">
                <a:solidFill>
                  <a:schemeClr val="bg1"/>
                </a:solidFill>
                <a:latin typeface="微软雅黑" panose="020B0503020204020204" pitchFamily="34" charset="-122"/>
                <a:ea typeface="微软雅黑" panose="020B0503020204020204" pitchFamily="34" charset="-122"/>
              </a:rPr>
              <a:t>C++, Java</a:t>
            </a:r>
            <a:r>
              <a:rPr lang="zh-CN" altLang="en-US" sz="1500" b="1" dirty="0" smtClean="0">
                <a:solidFill>
                  <a:schemeClr val="bg1"/>
                </a:solidFill>
                <a:latin typeface="微软雅黑" panose="020B0503020204020204" pitchFamily="34" charset="-122"/>
                <a:ea typeface="微软雅黑" panose="020B0503020204020204" pitchFamily="34" charset="-122"/>
              </a:rPr>
              <a:t>）</a:t>
            </a:r>
            <a:endParaRPr lang="en-US" altLang="zh-CN"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2"/>
            <a:ext cx="8229600" cy="3943349"/>
          </a:xfrm>
        </p:spPr>
        <p:txBody>
          <a:bodyPr>
            <a:normAutofit lnSpcReduction="10000"/>
          </a:bodyPr>
          <a:lstStyle/>
          <a:p>
            <a:r>
              <a:rPr lang="zh-CN" altLang="en-US" sz="2400" b="1" dirty="0" smtClean="0">
                <a:latin typeface="微软雅黑" panose="020B0503020204020204" pitchFamily="34" charset="-122"/>
                <a:ea typeface="微软雅黑" panose="020B0503020204020204" pitchFamily="34" charset="-122"/>
              </a:rPr>
              <a:t>丰富的题目类型</a:t>
            </a:r>
            <a:endParaRPr lang="en-US" altLang="zh-CN" sz="2400" b="1" dirty="0" smtClean="0">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选择题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填空题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判断题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简答题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文件上传题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编程题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接口编程题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b="1" dirty="0" smtClean="0">
                <a:solidFill>
                  <a:srgbClr val="C00000"/>
                </a:solidFill>
                <a:latin typeface="微软雅黑" panose="020B0503020204020204" pitchFamily="34" charset="-122"/>
                <a:ea typeface="微软雅黑" panose="020B0503020204020204" pitchFamily="34" charset="-122"/>
              </a:rPr>
              <a:t>程序片段编程题</a:t>
            </a:r>
            <a:endParaRPr lang="en-US" altLang="zh-CN" sz="1600" b="1" dirty="0" smtClean="0">
              <a:solidFill>
                <a:srgbClr val="C00000"/>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算法可视化</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en-US" altLang="zh-CN" sz="1600" dirty="0" smtClean="0">
                <a:solidFill>
                  <a:schemeClr val="bg2">
                    <a:lumMod val="50000"/>
                  </a:schemeClr>
                </a:solidFill>
                <a:latin typeface="微软雅黑" panose="020B0503020204020204" pitchFamily="34" charset="-122"/>
                <a:ea typeface="微软雅黑" panose="020B0503020204020204" pitchFamily="34" charset="-122"/>
              </a:rPr>
              <a:t>SQL</a:t>
            </a:r>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评测题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并行编程题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a:p>
            <a:pPr lvl="2"/>
            <a:r>
              <a:rPr lang="en-US" altLang="zh-CN" sz="1400" dirty="0" smtClean="0">
                <a:solidFill>
                  <a:schemeClr val="bg2">
                    <a:lumMod val="50000"/>
                  </a:schemeClr>
                </a:solidFill>
                <a:latin typeface="微软雅黑" panose="020B0503020204020204" pitchFamily="34" charset="-122"/>
                <a:ea typeface="微软雅黑" panose="020B0503020204020204" pitchFamily="34" charset="-122"/>
              </a:rPr>
              <a:t>MPI</a:t>
            </a:r>
            <a:r>
              <a:rPr lang="zh-CN" altLang="en-US" sz="1400" dirty="0" smtClean="0">
                <a:solidFill>
                  <a:schemeClr val="bg2">
                    <a:lumMod val="50000"/>
                  </a:schemeClr>
                </a:solidFill>
                <a:latin typeface="微软雅黑" panose="020B0503020204020204" pitchFamily="34" charset="-122"/>
                <a:ea typeface="微软雅黑" panose="020B0503020204020204" pitchFamily="34" charset="-122"/>
              </a:rPr>
              <a:t>分布式</a:t>
            </a:r>
            <a:endParaRPr lang="en-US" altLang="zh-CN" sz="1400" dirty="0" smtClean="0">
              <a:solidFill>
                <a:schemeClr val="bg2">
                  <a:lumMod val="50000"/>
                </a:schemeClr>
              </a:solidFill>
              <a:latin typeface="微软雅黑" panose="020B0503020204020204" pitchFamily="34" charset="-122"/>
              <a:ea typeface="微软雅黑" panose="020B0503020204020204" pitchFamily="34" charset="-122"/>
            </a:endParaRPr>
          </a:p>
          <a:p>
            <a:pPr lvl="2"/>
            <a:r>
              <a:rPr lang="zh-CN" altLang="en-US" sz="1400" dirty="0" smtClean="0">
                <a:solidFill>
                  <a:schemeClr val="bg2">
                    <a:lumMod val="50000"/>
                  </a:schemeClr>
                </a:solidFill>
                <a:latin typeface="微软雅黑" panose="020B0503020204020204" pitchFamily="34" charset="-122"/>
                <a:ea typeface="微软雅黑" panose="020B0503020204020204" pitchFamily="34" charset="-122"/>
              </a:rPr>
              <a:t>多线程</a:t>
            </a:r>
            <a:endParaRPr lang="en-US" altLang="zh-CN" sz="1400" dirty="0" smtClean="0">
              <a:solidFill>
                <a:schemeClr val="bg2">
                  <a:lumMod val="50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2">
                    <a:lumMod val="50000"/>
                  </a:schemeClr>
                </a:solidFill>
                <a:latin typeface="微软雅黑" panose="020B0503020204020204" pitchFamily="34" charset="-122"/>
                <a:ea typeface="微软雅黑" panose="020B0503020204020204" pitchFamily="34" charset="-122"/>
              </a:rPr>
              <a:t>项目题</a:t>
            </a:r>
            <a:endParaRPr lang="en-US" altLang="zh-CN" sz="1600" dirty="0" smtClean="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0" y="2946679"/>
            <a:ext cx="2900322"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 y="3992169"/>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768075"/>
            <a:ext cx="857224"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5</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通用</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smtClean="0">
              <a:solidFill>
                <a:prstClr val="black"/>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0" y="3023614"/>
            <a:ext cx="928662"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5</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编程</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smtClean="0">
              <a:solidFill>
                <a:prstClr val="black"/>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0" y="3956225"/>
            <a:ext cx="1497169" cy="830993"/>
          </a:xfrm>
          <a:prstGeom prst="rect">
            <a:avLst/>
          </a:prstGeom>
          <a:noFill/>
        </p:spPr>
        <p:txBody>
          <a:bodyPr wrap="square" lIns="91436" tIns="45718" rIns="91436" bIns="45718" rtlCol="0">
            <a:spAutoFit/>
          </a:bodyPr>
          <a:lstStyle/>
          <a:p>
            <a:pPr defTabSz="914400"/>
            <a:r>
              <a:rPr lang="en-US" altLang="zh-CN" sz="1600" dirty="0" smtClean="0">
                <a:solidFill>
                  <a:prstClr val="black"/>
                </a:solidFill>
                <a:latin typeface="微软雅黑" panose="020B0503020204020204" pitchFamily="34" charset="-122"/>
                <a:ea typeface="微软雅黑" panose="020B0503020204020204" pitchFamily="34" charset="-122"/>
              </a:rPr>
              <a:t>1</a:t>
            </a:r>
            <a:r>
              <a:rPr lang="zh-CN" altLang="en-US" sz="1600" dirty="0" smtClean="0">
                <a:solidFill>
                  <a:prstClr val="black"/>
                </a:solidFill>
                <a:latin typeface="微软雅黑" panose="020B0503020204020204" pitchFamily="34" charset="-122"/>
                <a:ea typeface="微软雅黑" panose="020B0503020204020204" pitchFamily="34" charset="-122"/>
              </a:rPr>
              <a:t>类</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b="1" dirty="0" smtClean="0">
                <a:solidFill>
                  <a:prstClr val="black"/>
                </a:solidFill>
                <a:latin typeface="微软雅黑" panose="020B0503020204020204" pitchFamily="34" charset="-122"/>
                <a:ea typeface="微软雅黑" panose="020B0503020204020204" pitchFamily="34" charset="-122"/>
              </a:rPr>
              <a:t>并行编程</a:t>
            </a:r>
            <a:endParaRPr lang="en-US" altLang="zh-CN" sz="1600" b="1" dirty="0" smtClean="0">
              <a:solidFill>
                <a:prstClr val="black"/>
              </a:solidFill>
              <a:latin typeface="微软雅黑" panose="020B0503020204020204" pitchFamily="34" charset="-122"/>
              <a:ea typeface="微软雅黑" panose="020B0503020204020204" pitchFamily="34" charset="-122"/>
            </a:endParaRPr>
          </a:p>
          <a:p>
            <a:pPr defTabSz="914400"/>
            <a:r>
              <a:rPr lang="zh-CN" altLang="en-US" sz="1600" dirty="0" smtClean="0">
                <a:solidFill>
                  <a:prstClr val="black"/>
                </a:solidFill>
                <a:latin typeface="微软雅黑" panose="020B0503020204020204" pitchFamily="34" charset="-122"/>
                <a:ea typeface="微软雅黑" panose="020B0503020204020204" pitchFamily="34" charset="-122"/>
              </a:rPr>
              <a:t>题型</a:t>
            </a:r>
            <a:endParaRPr lang="zh-CN" altLang="en-US" sz="1600" dirty="0">
              <a:solidFill>
                <a:prstClr val="black"/>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1" y="4720694"/>
            <a:ext cx="2971760" cy="11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5"/>
          <p:cNvPicPr>
            <a:picLocks noChangeAspect="1" noChangeArrowheads="1"/>
          </p:cNvPicPr>
          <p:nvPr/>
        </p:nvPicPr>
        <p:blipFill>
          <a:blip r:embed="rId1" cstate="print"/>
          <a:srcRect/>
          <a:stretch>
            <a:fillRect/>
          </a:stretch>
        </p:blipFill>
        <p:spPr bwMode="auto">
          <a:xfrm>
            <a:off x="3971384" y="905045"/>
            <a:ext cx="4417041" cy="3212361"/>
          </a:xfrm>
          <a:prstGeom prst="rect">
            <a:avLst/>
          </a:prstGeom>
          <a:noFill/>
          <a:ln w="9525">
            <a:noFill/>
            <a:miter lim="800000"/>
            <a:headEnd/>
            <a:tailEnd/>
          </a:ln>
        </p:spPr>
      </p:pic>
      <p:pic>
        <p:nvPicPr>
          <p:cNvPr id="18" name="Picture 6"/>
          <p:cNvPicPr>
            <a:picLocks noChangeAspect="1" noChangeArrowheads="1"/>
          </p:cNvPicPr>
          <p:nvPr/>
        </p:nvPicPr>
        <p:blipFill>
          <a:blip r:embed="rId2" cstate="print"/>
          <a:srcRect/>
          <a:stretch>
            <a:fillRect/>
          </a:stretch>
        </p:blipFill>
        <p:spPr bwMode="auto">
          <a:xfrm>
            <a:off x="4211963" y="4203490"/>
            <a:ext cx="3384375" cy="940010"/>
          </a:xfrm>
          <a:prstGeom prst="rect">
            <a:avLst/>
          </a:prstGeom>
          <a:noFill/>
          <a:ln w="9525">
            <a:noFill/>
            <a:miter lim="800000"/>
            <a:headEnd/>
            <a:tailEnd/>
          </a:ln>
        </p:spPr>
      </p:pic>
      <p:sp>
        <p:nvSpPr>
          <p:cNvPr id="19" name="矩形 18"/>
          <p:cNvSpPr/>
          <p:nvPr/>
        </p:nvSpPr>
        <p:spPr>
          <a:xfrm>
            <a:off x="4417389" y="2095501"/>
            <a:ext cx="4726612" cy="738660"/>
          </a:xfrm>
          <a:prstGeom prst="rect">
            <a:avLst/>
          </a:prstGeom>
          <a:solidFill>
            <a:srgbClr val="C00000"/>
          </a:solidFill>
        </p:spPr>
        <p:txBody>
          <a:bodyPr wrap="square" lIns="91436" tIns="45718" rIns="91436" bIns="45718">
            <a:spAutoFit/>
          </a:bodyPr>
          <a:lstStyle/>
          <a:p>
            <a:pPr defTabSz="914400"/>
            <a:r>
              <a:rPr lang="zh-CN" altLang="en-US" sz="1500" b="1" dirty="0" smtClean="0">
                <a:solidFill>
                  <a:schemeClr val="bg1"/>
                </a:solidFill>
                <a:latin typeface="微软雅黑" panose="020B0503020204020204" pitchFamily="34" charset="-122"/>
                <a:ea typeface="微软雅黑" panose="020B0503020204020204" pitchFamily="34" charset="-122"/>
              </a:rPr>
              <a:t>补充缺失的语句、函数</a:t>
            </a:r>
            <a:r>
              <a:rPr lang="zh-CN" altLang="en-US" sz="1500" dirty="0" smtClean="0">
                <a:solidFill>
                  <a:schemeClr val="bg1"/>
                </a:solidFill>
                <a:latin typeface="微软雅黑" panose="020B0503020204020204" pitchFamily="34" charset="-122"/>
                <a:ea typeface="微软雅黑" panose="020B0503020204020204" pitchFamily="34" charset="-122"/>
              </a:rPr>
              <a:t>。</a:t>
            </a:r>
            <a:endParaRPr lang="en-US" altLang="zh-CN" sz="1500" dirty="0" smtClean="0">
              <a:solidFill>
                <a:schemeClr val="bg1"/>
              </a:solidFill>
              <a:latin typeface="微软雅黑" panose="020B0503020204020204" pitchFamily="34" charset="-122"/>
              <a:ea typeface="微软雅黑" panose="020B0503020204020204" pitchFamily="34" charset="-122"/>
            </a:endParaRPr>
          </a:p>
          <a:p>
            <a:pPr defTabSz="914400"/>
            <a:r>
              <a:rPr lang="zh-CN" altLang="en-US" dirty="0" smtClean="0">
                <a:solidFill>
                  <a:schemeClr val="bg1"/>
                </a:solidFill>
                <a:latin typeface="微软雅黑" panose="020B0503020204020204" pitchFamily="34" charset="-122"/>
                <a:ea typeface="微软雅黑" panose="020B0503020204020204" pitchFamily="34" charset="-122"/>
              </a:rPr>
              <a:t>可以插入调试打印语句，以打印的数据作为正确性评判依据。类似集成开发环境中的断点调试</a:t>
            </a:r>
            <a:endParaRPr lang="en-US" altLang="zh-CN" dirty="0" smtClean="0">
              <a:solidFill>
                <a:schemeClr val="bg1"/>
              </a:solidFill>
              <a:latin typeface="微软雅黑" panose="020B0503020204020204" pitchFamily="34" charset="-122"/>
              <a:ea typeface="微软雅黑" panose="020B0503020204020204" pitchFamily="34" charset="-122"/>
            </a:endParaRPr>
          </a:p>
        </p:txBody>
      </p:sp>
      <p:sp>
        <p:nvSpPr>
          <p:cNvPr id="20" name="标题 1"/>
          <p:cNvSpPr txBox="1"/>
          <p:nvPr/>
        </p:nvSpPr>
        <p:spPr bwMode="auto">
          <a:xfrm>
            <a:off x="672867" y="0"/>
            <a:ext cx="7886700" cy="994172"/>
          </a:xfrm>
          <a:prstGeom prst="rect">
            <a:avLst/>
          </a:prstGeom>
          <a:noFill/>
          <a:ln w="9525">
            <a:noFill/>
            <a:miter lim="800000"/>
          </a:ln>
        </p:spPr>
        <p:txBody>
          <a:bodyPr vert="horz" wrap="square" lIns="68576" tIns="34289" rIns="68576" bIns="34289" numCol="1" anchor="ctr" anchorCtr="0" compatLnSpc="1"/>
          <a:lstStyle/>
          <a:p>
            <a:pPr marL="685800" indent="-685800" algn="ctr" fontAlgn="base">
              <a:lnSpc>
                <a:spcPct val="90000"/>
              </a:lnSpc>
              <a:spcBef>
                <a:spcPct val="0"/>
              </a:spcBef>
              <a:spcAft>
                <a:spcPct val="0"/>
              </a:spcAft>
              <a:defRPr/>
            </a:pPr>
            <a:r>
              <a:rPr lang="en-US" altLang="zh-CN"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CG</a:t>
            </a:r>
            <a:r>
              <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平台：程序设计</a:t>
            </a:r>
            <a:endParaRPr lang="zh-CN" altLang="en-US" sz="2700" b="1" dirty="0" smtClean="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21" name="矩形 20"/>
          <p:cNvSpPr/>
          <p:nvPr/>
        </p:nvSpPr>
        <p:spPr>
          <a:xfrm>
            <a:off x="6332667" y="912675"/>
            <a:ext cx="2051028" cy="323161"/>
          </a:xfrm>
          <a:prstGeom prst="rect">
            <a:avLst/>
          </a:prstGeom>
          <a:solidFill>
            <a:srgbClr val="C00000"/>
          </a:solidFill>
        </p:spPr>
        <p:txBody>
          <a:bodyPr wrap="square" lIns="91436" tIns="45718" rIns="91436" bIns="45718">
            <a:spAutoFit/>
          </a:bodyPr>
          <a:lstStyle/>
          <a:p>
            <a:pPr algn="ctr" defTabSz="914400"/>
            <a:r>
              <a:rPr lang="zh-CN" altLang="en-US" sz="1500" b="1" dirty="0" smtClean="0">
                <a:solidFill>
                  <a:schemeClr val="bg1"/>
                </a:solidFill>
                <a:latin typeface="微软雅黑" panose="020B0503020204020204" pitchFamily="34" charset="-122"/>
                <a:ea typeface="微软雅黑" panose="020B0503020204020204" pitchFamily="34" charset="-122"/>
              </a:rPr>
              <a:t>类似代码填空题</a:t>
            </a:r>
            <a:endParaRPr lang="en-US" altLang="zh-CN"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tlCol="0" anchor="ctr"/>
      <a:lstStyle>
        <a:defPPr algn="ctr">
          <a:defRPr>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13720</Words>
  <Application>WPS 演示</Application>
  <PresentationFormat>全屏显示(16:9)</PresentationFormat>
  <Paragraphs>2255</Paragraphs>
  <Slides>113</Slides>
  <Notes>69</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0</vt:i4>
      </vt:variant>
      <vt:variant>
        <vt:lpstr>幻灯片标题</vt:lpstr>
      </vt:variant>
      <vt:variant>
        <vt:i4>113</vt:i4>
      </vt:variant>
    </vt:vector>
  </HeadingPairs>
  <TitlesOfParts>
    <vt:vector size="129" baseType="lpstr">
      <vt:lpstr>Arial</vt:lpstr>
      <vt:lpstr>宋体</vt:lpstr>
      <vt:lpstr>Wingdings</vt:lpstr>
      <vt:lpstr>微软雅黑</vt:lpstr>
      <vt:lpstr>Times New Roman</vt:lpstr>
      <vt:lpstr>楷体</vt:lpstr>
      <vt:lpstr>Impact</vt:lpstr>
      <vt:lpstr>方正姚体</vt:lpstr>
      <vt:lpstr>Calibri</vt:lpstr>
      <vt:lpstr>黑体</vt:lpstr>
      <vt:lpstr>Arial Unicode MS</vt:lpstr>
      <vt:lpstr>Calibri Light</vt:lpstr>
      <vt:lpstr>华文行楷</vt:lpstr>
      <vt:lpstr>Calibri</vt:lpstr>
      <vt:lpstr>Times New Roman</vt:lpstr>
      <vt:lpstr>Office 主题</vt:lpstr>
      <vt:lpstr>PowerPoint 演示文稿</vt:lpstr>
      <vt:lpstr>PowerPoint 演示文稿</vt:lpstr>
      <vt:lpstr>CG平台是什么？</vt:lpstr>
      <vt:lpstr>PowerPoint 演示文稿</vt:lpstr>
      <vt:lpstr>PowerPoint 演示文稿</vt:lpstr>
      <vt:lpstr>PowerPoint 演示文稿</vt:lpstr>
      <vt:lpstr>PowerPoint 演示文稿</vt:lpstr>
      <vt:lpstr>CourseGrading发展史</vt:lpstr>
      <vt:lpstr>汇报大纲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CG平台：信息安全实验体系</vt:lpstr>
      <vt:lpstr>PowerPoint 演示文稿</vt:lpstr>
      <vt:lpstr>PowerPoint 演示文稿</vt:lpstr>
      <vt:lpstr>PowerPoint 演示文稿</vt:lpstr>
      <vt:lpstr>PowerPoint 演示文稿</vt:lpstr>
      <vt:lpstr>PowerPoint 演示文稿</vt:lpstr>
      <vt:lpstr>CG平台：质量保证</vt:lpstr>
      <vt:lpstr>谢谢！</vt:lpstr>
      <vt:lpstr>PowerPoint 演示文稿</vt:lpstr>
      <vt:lpstr>PowerPoint 演示文稿</vt:lpstr>
      <vt:lpstr>PowerPoint 演示文稿</vt:lpstr>
      <vt:lpstr>PowerPoint 演示文稿</vt:lpstr>
      <vt:lpstr>PowerPoint 演示文稿</vt:lpstr>
      <vt:lpstr>PowerPoint 演示文稿</vt:lpstr>
      <vt:lpstr>CG@北航：工程教育实践平台</vt:lpstr>
      <vt:lpstr>CG@北航：程序设计课程应用案例</vt:lpstr>
      <vt:lpstr>CG@北航：程序设计课程应用案例</vt:lpstr>
      <vt:lpstr>CG@北航：程序设计课程应用案例</vt:lpstr>
      <vt:lpstr>CG@北航：程序设计课程应用案例</vt:lpstr>
      <vt:lpstr>CG@北航：程序设计课程应用案例</vt:lpstr>
      <vt:lpstr>CG@北航：程序设计课程应用案例</vt:lpstr>
      <vt:lpstr>CG@北航：程序设计课程应用案例</vt:lpstr>
      <vt:lpstr>与CourseGrading共同发展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kk</dc:creator>
  <cp:lastModifiedBy>zch</cp:lastModifiedBy>
  <cp:revision>1304</cp:revision>
  <dcterms:created xsi:type="dcterms:W3CDTF">2016-10-23T10:12:00Z</dcterms:created>
  <dcterms:modified xsi:type="dcterms:W3CDTF">2019-07-17T09:43:09Z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2052-11.3.0.8632</vt:lpwstr>
  </property>
</Properties>
</file>