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306" r:id="rId2"/>
    <p:sldId id="1224" r:id="rId3"/>
    <p:sldId id="1263" r:id="rId4"/>
    <p:sldId id="1264" r:id="rId5"/>
    <p:sldId id="1265" r:id="rId6"/>
    <p:sldId id="1266" r:id="rId7"/>
    <p:sldId id="1267" r:id="rId8"/>
    <p:sldId id="1268" r:id="rId9"/>
    <p:sldId id="1269" r:id="rId10"/>
    <p:sldId id="1274" r:id="rId11"/>
    <p:sldId id="1270" r:id="rId12"/>
    <p:sldId id="1283" r:id="rId13"/>
    <p:sldId id="1238" r:id="rId14"/>
    <p:sldId id="1251" r:id="rId15"/>
    <p:sldId id="1241" r:id="rId16"/>
    <p:sldId id="1308" r:id="rId17"/>
    <p:sldId id="1309" r:id="rId18"/>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249">
          <p15:clr>
            <a:srgbClr val="A4A3A4"/>
          </p15:clr>
        </p15:guide>
        <p15:guide id="2" orient="horz" pos="360" userDrawn="1">
          <p15:clr>
            <a:srgbClr val="A4A3A4"/>
          </p15:clr>
        </p15:guide>
        <p15:guide id="3" pos="7678" userDrawn="1">
          <p15:clr>
            <a:srgbClr val="A4A3A4"/>
          </p15:clr>
        </p15:guide>
        <p15:guide id="4" pos="910" userDrawn="1">
          <p15:clr>
            <a:srgbClr val="A4A3A4"/>
          </p15:clr>
        </p15:guide>
        <p15:guide id="5" pos="14446" userDrawn="1">
          <p15:clr>
            <a:srgbClr val="A4A3A4"/>
          </p15:clr>
        </p15:guide>
        <p15:guide id="6" orient="horz" pos="4398">
          <p15:clr>
            <a:srgbClr val="A4A3A4"/>
          </p15:clr>
        </p15:guide>
        <p15:guide id="7" orient="horz" pos="461">
          <p15:clr>
            <a:srgbClr val="A4A3A4"/>
          </p15:clr>
        </p15:guide>
        <p15:guide id="8" pos="14396">
          <p15:clr>
            <a:srgbClr val="A4A3A4"/>
          </p15:clr>
        </p15:guide>
        <p15:guide id="9" pos="7683">
          <p15:clr>
            <a:srgbClr val="A4A3A4"/>
          </p15:clr>
        </p15:guide>
        <p15:guide id="10" pos="96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33"/>
    <a:srgbClr val="000000"/>
    <a:srgbClr val="CCFFFF"/>
    <a:srgbClr val="F29131"/>
    <a:srgbClr val="F54A58"/>
    <a:srgbClr val="0096FF"/>
    <a:srgbClr val="1A9497"/>
    <a:srgbClr val="404140"/>
    <a:srgbClr val="3E3F41"/>
    <a:srgbClr val="DFDFD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1" autoAdjust="0"/>
    <p:restoredTop sz="81818" autoAdjust="0"/>
  </p:normalViewPr>
  <p:slideViewPr>
    <p:cSldViewPr snapToGrid="0" snapToObjects="1">
      <p:cViewPr varScale="1">
        <p:scale>
          <a:sx n="34" d="100"/>
          <a:sy n="34" d="100"/>
        </p:scale>
        <p:origin x="-1470" y="-84"/>
      </p:cViewPr>
      <p:guideLst>
        <p:guide orient="horz" pos="8249"/>
        <p:guide orient="horz" pos="360"/>
        <p:guide orient="horz" pos="4398"/>
        <p:guide orient="horz" pos="461"/>
        <p:guide pos="7678"/>
        <p:guide pos="910"/>
        <p:guide pos="14446"/>
        <p:guide pos="14396"/>
        <p:guide pos="7683"/>
        <p:guide pos="963"/>
      </p:guideLst>
    </p:cSldViewPr>
  </p:slideViewPr>
  <p:outlineViewPr>
    <p:cViewPr>
      <p:scale>
        <a:sx n="33" d="100"/>
        <a:sy n="33" d="100"/>
      </p:scale>
      <p:origin x="0" y="0"/>
    </p:cViewPr>
  </p:outlineViewPr>
  <p:notesTextViewPr>
    <p:cViewPr>
      <p:scale>
        <a:sx n="3" d="2"/>
        <a:sy n="3" d="2"/>
      </p:scale>
      <p:origin x="0" y="0"/>
    </p:cViewPr>
  </p:notesTextViewPr>
  <p:sorterViewPr>
    <p:cViewPr>
      <p:scale>
        <a:sx n="24" d="100"/>
        <a:sy n="24" d="100"/>
      </p:scale>
      <p:origin x="0" y="0"/>
    </p:cViewPr>
  </p:sorterViewPr>
  <p:notesViewPr>
    <p:cSldViewPr snapToGrid="0" snapToObjects="1">
      <p:cViewPr varScale="1">
        <p:scale>
          <a:sx n="113" d="100"/>
          <a:sy n="113" d="100"/>
        </p:scale>
        <p:origin x="-331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CC074-CEC7-4E7B-8122-F6FFA6AD4540}" type="doc">
      <dgm:prSet loTypeId="urn:microsoft.com/office/officeart/2005/8/layout/process1" loCatId="process" qsTypeId="urn:microsoft.com/office/officeart/2005/8/quickstyle/simple1" qsCatId="simple" csTypeId="urn:microsoft.com/office/officeart/2005/8/colors/accent1_2" csCatId="accent1" phldr="1"/>
      <dgm:spPr/>
    </dgm:pt>
    <dgm:pt modelId="{003775C2-97F8-4D61-9E02-A298499F0A37}">
      <dgm:prSet phldrT="[文本]"/>
      <dgm:spPr/>
      <dgm:t>
        <a:bodyPr/>
        <a:lstStyle/>
        <a:p>
          <a:r>
            <a:rPr lang="zh-CN" altLang="en-US" dirty="0"/>
            <a:t>理解实验要求打开实验工程</a:t>
          </a:r>
        </a:p>
      </dgm:t>
    </dgm:pt>
    <dgm:pt modelId="{2ADAC6BB-3BEE-47CB-A0E7-EDE4451A95F6}" type="parTrans" cxnId="{F580E3CB-8096-405B-A955-D2A192C7D253}">
      <dgm:prSet/>
      <dgm:spPr/>
      <dgm:t>
        <a:bodyPr/>
        <a:lstStyle/>
        <a:p>
          <a:endParaRPr lang="zh-CN" altLang="en-US"/>
        </a:p>
      </dgm:t>
    </dgm:pt>
    <dgm:pt modelId="{F4E4A4CB-80F0-4055-8861-04E9533B05E8}" type="sibTrans" cxnId="{F580E3CB-8096-405B-A955-D2A192C7D253}">
      <dgm:prSet/>
      <dgm:spPr/>
      <dgm:t>
        <a:bodyPr/>
        <a:lstStyle/>
        <a:p>
          <a:endParaRPr lang="zh-CN" altLang="en-US"/>
        </a:p>
      </dgm:t>
    </dgm:pt>
    <dgm:pt modelId="{51678D20-9C8C-4549-8301-00FCA23A05BD}">
      <dgm:prSet phldrT="[文本]"/>
      <dgm:spPr/>
      <dgm:t>
        <a:bodyPr/>
        <a:lstStyle/>
        <a:p>
          <a:r>
            <a:rPr lang="zh-CN" altLang="en-US" dirty="0"/>
            <a:t>编写核心代码连接实验平台</a:t>
          </a:r>
        </a:p>
      </dgm:t>
    </dgm:pt>
    <dgm:pt modelId="{3AD00A52-E558-4FC9-97A7-0C6AD6C83C34}" type="parTrans" cxnId="{3399918C-D051-458C-BFCE-12D344A968D4}">
      <dgm:prSet/>
      <dgm:spPr/>
      <dgm:t>
        <a:bodyPr/>
        <a:lstStyle/>
        <a:p>
          <a:endParaRPr lang="zh-CN" altLang="en-US"/>
        </a:p>
      </dgm:t>
    </dgm:pt>
    <dgm:pt modelId="{8E3CC5C2-303B-4A2B-9C87-31378C124B0B}" type="sibTrans" cxnId="{3399918C-D051-458C-BFCE-12D344A968D4}">
      <dgm:prSet/>
      <dgm:spPr/>
      <dgm:t>
        <a:bodyPr/>
        <a:lstStyle/>
        <a:p>
          <a:endParaRPr lang="zh-CN" altLang="en-US"/>
        </a:p>
      </dgm:t>
    </dgm:pt>
    <dgm:pt modelId="{13B72D92-BD98-4EBC-8361-58833D9A8773}">
      <dgm:prSet phldrT="[文本]"/>
      <dgm:spPr/>
      <dgm:t>
        <a:bodyPr/>
        <a:lstStyle/>
        <a:p>
          <a:r>
            <a:rPr lang="zh-CN" altLang="en-US" dirty="0"/>
            <a:t>远程验证结果提交实验报告</a:t>
          </a:r>
        </a:p>
      </dgm:t>
    </dgm:pt>
    <dgm:pt modelId="{D27278B1-4145-479F-B376-8E4219CECB64}" type="parTrans" cxnId="{E79454D8-510C-4E78-B561-413E631D911A}">
      <dgm:prSet/>
      <dgm:spPr/>
      <dgm:t>
        <a:bodyPr/>
        <a:lstStyle/>
        <a:p>
          <a:endParaRPr lang="zh-CN" altLang="en-US"/>
        </a:p>
      </dgm:t>
    </dgm:pt>
    <dgm:pt modelId="{D354DABE-B73A-4C00-BADF-DBC2A07C96DD}" type="sibTrans" cxnId="{E79454D8-510C-4E78-B561-413E631D911A}">
      <dgm:prSet/>
      <dgm:spPr/>
      <dgm:t>
        <a:bodyPr/>
        <a:lstStyle/>
        <a:p>
          <a:endParaRPr lang="zh-CN" altLang="en-US"/>
        </a:p>
      </dgm:t>
    </dgm:pt>
    <dgm:pt modelId="{2FA0C516-E248-42E8-AF68-8035F40767CC}">
      <dgm:prSet phldrT="[文本]"/>
      <dgm:spPr/>
      <dgm:t>
        <a:bodyPr/>
        <a:lstStyle/>
        <a:p>
          <a:r>
            <a:rPr lang="en-US" altLang="zh-CN" dirty="0" err="1"/>
            <a:t>Tcl</a:t>
          </a:r>
          <a:r>
            <a:rPr lang="zh-CN" altLang="en-US" dirty="0"/>
            <a:t>自动编译屏蔽复杂工具</a:t>
          </a:r>
        </a:p>
      </dgm:t>
    </dgm:pt>
    <dgm:pt modelId="{6A7A2BF9-1D42-4C4D-B9AE-FCA924440F43}" type="parTrans" cxnId="{C83DD85C-A322-4A39-A4D7-D2C4A79915E2}">
      <dgm:prSet/>
      <dgm:spPr/>
      <dgm:t>
        <a:bodyPr/>
        <a:lstStyle/>
        <a:p>
          <a:endParaRPr lang="zh-CN" altLang="en-US"/>
        </a:p>
      </dgm:t>
    </dgm:pt>
    <dgm:pt modelId="{9834A00D-A092-4A82-BE54-F2D9BD5F465A}" type="sibTrans" cxnId="{C83DD85C-A322-4A39-A4D7-D2C4A79915E2}">
      <dgm:prSet/>
      <dgm:spPr/>
      <dgm:t>
        <a:bodyPr/>
        <a:lstStyle/>
        <a:p>
          <a:endParaRPr lang="zh-CN" altLang="en-US"/>
        </a:p>
      </dgm:t>
    </dgm:pt>
    <dgm:pt modelId="{6B6C9F90-4471-4C78-866C-992B303D372D}" type="pres">
      <dgm:prSet presAssocID="{38ECC074-CEC7-4E7B-8122-F6FFA6AD4540}" presName="Name0" presStyleCnt="0">
        <dgm:presLayoutVars>
          <dgm:dir/>
          <dgm:resizeHandles val="exact"/>
        </dgm:presLayoutVars>
      </dgm:prSet>
      <dgm:spPr/>
    </dgm:pt>
    <dgm:pt modelId="{4A1FD318-BC73-4885-AF21-AEA762C81284}" type="pres">
      <dgm:prSet presAssocID="{003775C2-97F8-4D61-9E02-A298499F0A37}" presName="node" presStyleLbl="node1" presStyleIdx="0" presStyleCnt="4">
        <dgm:presLayoutVars>
          <dgm:bulletEnabled val="1"/>
        </dgm:presLayoutVars>
      </dgm:prSet>
      <dgm:spPr/>
      <dgm:t>
        <a:bodyPr/>
        <a:lstStyle/>
        <a:p>
          <a:endParaRPr lang="zh-CN" altLang="en-US"/>
        </a:p>
      </dgm:t>
    </dgm:pt>
    <dgm:pt modelId="{22C09944-845A-4DFC-B543-CB2E43662594}" type="pres">
      <dgm:prSet presAssocID="{F4E4A4CB-80F0-4055-8861-04E9533B05E8}" presName="sibTrans" presStyleLbl="sibTrans2D1" presStyleIdx="0" presStyleCnt="3"/>
      <dgm:spPr/>
      <dgm:t>
        <a:bodyPr/>
        <a:lstStyle/>
        <a:p>
          <a:endParaRPr lang="zh-CN" altLang="en-US"/>
        </a:p>
      </dgm:t>
    </dgm:pt>
    <dgm:pt modelId="{C0932760-52F9-451D-8A84-6229B695238F}" type="pres">
      <dgm:prSet presAssocID="{F4E4A4CB-80F0-4055-8861-04E9533B05E8}" presName="connectorText" presStyleLbl="sibTrans2D1" presStyleIdx="0" presStyleCnt="3"/>
      <dgm:spPr/>
      <dgm:t>
        <a:bodyPr/>
        <a:lstStyle/>
        <a:p>
          <a:endParaRPr lang="zh-CN" altLang="en-US"/>
        </a:p>
      </dgm:t>
    </dgm:pt>
    <dgm:pt modelId="{718A1598-09E2-4C29-8E71-24196C129802}" type="pres">
      <dgm:prSet presAssocID="{51678D20-9C8C-4549-8301-00FCA23A05BD}" presName="node" presStyleLbl="node1" presStyleIdx="1" presStyleCnt="4">
        <dgm:presLayoutVars>
          <dgm:bulletEnabled val="1"/>
        </dgm:presLayoutVars>
      </dgm:prSet>
      <dgm:spPr/>
      <dgm:t>
        <a:bodyPr/>
        <a:lstStyle/>
        <a:p>
          <a:endParaRPr lang="zh-CN" altLang="en-US"/>
        </a:p>
      </dgm:t>
    </dgm:pt>
    <dgm:pt modelId="{9EE9289D-EA1E-4B5C-8B15-59727F30BB6F}" type="pres">
      <dgm:prSet presAssocID="{8E3CC5C2-303B-4A2B-9C87-31378C124B0B}" presName="sibTrans" presStyleLbl="sibTrans2D1" presStyleIdx="1" presStyleCnt="3"/>
      <dgm:spPr/>
      <dgm:t>
        <a:bodyPr/>
        <a:lstStyle/>
        <a:p>
          <a:endParaRPr lang="zh-CN" altLang="en-US"/>
        </a:p>
      </dgm:t>
    </dgm:pt>
    <dgm:pt modelId="{332BD763-814E-4BA8-BF9E-7959AF952CAB}" type="pres">
      <dgm:prSet presAssocID="{8E3CC5C2-303B-4A2B-9C87-31378C124B0B}" presName="connectorText" presStyleLbl="sibTrans2D1" presStyleIdx="1" presStyleCnt="3"/>
      <dgm:spPr/>
      <dgm:t>
        <a:bodyPr/>
        <a:lstStyle/>
        <a:p>
          <a:endParaRPr lang="zh-CN" altLang="en-US"/>
        </a:p>
      </dgm:t>
    </dgm:pt>
    <dgm:pt modelId="{900AFD22-7418-4752-B7F4-8CB8D8303771}" type="pres">
      <dgm:prSet presAssocID="{2FA0C516-E248-42E8-AF68-8035F40767CC}" presName="node" presStyleLbl="node1" presStyleIdx="2" presStyleCnt="4">
        <dgm:presLayoutVars>
          <dgm:bulletEnabled val="1"/>
        </dgm:presLayoutVars>
      </dgm:prSet>
      <dgm:spPr/>
      <dgm:t>
        <a:bodyPr/>
        <a:lstStyle/>
        <a:p>
          <a:endParaRPr lang="zh-CN" altLang="en-US"/>
        </a:p>
      </dgm:t>
    </dgm:pt>
    <dgm:pt modelId="{45280D04-C9F3-4C76-8BA6-8701F6FBE606}" type="pres">
      <dgm:prSet presAssocID="{9834A00D-A092-4A82-BE54-F2D9BD5F465A}" presName="sibTrans" presStyleLbl="sibTrans2D1" presStyleIdx="2" presStyleCnt="3"/>
      <dgm:spPr/>
      <dgm:t>
        <a:bodyPr/>
        <a:lstStyle/>
        <a:p>
          <a:endParaRPr lang="zh-CN" altLang="en-US"/>
        </a:p>
      </dgm:t>
    </dgm:pt>
    <dgm:pt modelId="{ED971C25-4E04-4501-86AF-4F9108E061EB}" type="pres">
      <dgm:prSet presAssocID="{9834A00D-A092-4A82-BE54-F2D9BD5F465A}" presName="connectorText" presStyleLbl="sibTrans2D1" presStyleIdx="2" presStyleCnt="3"/>
      <dgm:spPr/>
      <dgm:t>
        <a:bodyPr/>
        <a:lstStyle/>
        <a:p>
          <a:endParaRPr lang="zh-CN" altLang="en-US"/>
        </a:p>
      </dgm:t>
    </dgm:pt>
    <dgm:pt modelId="{D5F4044B-4131-42A7-927E-38043CA21B6E}" type="pres">
      <dgm:prSet presAssocID="{13B72D92-BD98-4EBC-8361-58833D9A8773}" presName="node" presStyleLbl="node1" presStyleIdx="3" presStyleCnt="4">
        <dgm:presLayoutVars>
          <dgm:bulletEnabled val="1"/>
        </dgm:presLayoutVars>
      </dgm:prSet>
      <dgm:spPr/>
      <dgm:t>
        <a:bodyPr/>
        <a:lstStyle/>
        <a:p>
          <a:endParaRPr lang="zh-CN" altLang="en-US"/>
        </a:p>
      </dgm:t>
    </dgm:pt>
  </dgm:ptLst>
  <dgm:cxnLst>
    <dgm:cxn modelId="{F580E3CB-8096-405B-A955-D2A192C7D253}" srcId="{38ECC074-CEC7-4E7B-8122-F6FFA6AD4540}" destId="{003775C2-97F8-4D61-9E02-A298499F0A37}" srcOrd="0" destOrd="0" parTransId="{2ADAC6BB-3BEE-47CB-A0E7-EDE4451A95F6}" sibTransId="{F4E4A4CB-80F0-4055-8861-04E9533B05E8}"/>
    <dgm:cxn modelId="{F8D85874-1AF9-4F79-8F95-157588C1BD3B}" type="presOf" srcId="{9834A00D-A092-4A82-BE54-F2D9BD5F465A}" destId="{45280D04-C9F3-4C76-8BA6-8701F6FBE606}" srcOrd="0" destOrd="0" presId="urn:microsoft.com/office/officeart/2005/8/layout/process1"/>
    <dgm:cxn modelId="{3C133801-E526-43E8-AE40-E632FABAE5E8}" type="presOf" srcId="{F4E4A4CB-80F0-4055-8861-04E9533B05E8}" destId="{22C09944-845A-4DFC-B543-CB2E43662594}" srcOrd="0" destOrd="0" presId="urn:microsoft.com/office/officeart/2005/8/layout/process1"/>
    <dgm:cxn modelId="{5F93D047-1257-43CE-9A28-9279B2E487A1}" type="presOf" srcId="{9834A00D-A092-4A82-BE54-F2D9BD5F465A}" destId="{ED971C25-4E04-4501-86AF-4F9108E061EB}" srcOrd="1" destOrd="0" presId="urn:microsoft.com/office/officeart/2005/8/layout/process1"/>
    <dgm:cxn modelId="{A469C06C-D947-4C36-8745-5C9547A48AB1}" type="presOf" srcId="{51678D20-9C8C-4549-8301-00FCA23A05BD}" destId="{718A1598-09E2-4C29-8E71-24196C129802}" srcOrd="0" destOrd="0" presId="urn:microsoft.com/office/officeart/2005/8/layout/process1"/>
    <dgm:cxn modelId="{03650300-5781-43F1-9367-BF54D02483B4}" type="presOf" srcId="{F4E4A4CB-80F0-4055-8861-04E9533B05E8}" destId="{C0932760-52F9-451D-8A84-6229B695238F}" srcOrd="1" destOrd="0" presId="urn:microsoft.com/office/officeart/2005/8/layout/process1"/>
    <dgm:cxn modelId="{E79454D8-510C-4E78-B561-413E631D911A}" srcId="{38ECC074-CEC7-4E7B-8122-F6FFA6AD4540}" destId="{13B72D92-BD98-4EBC-8361-58833D9A8773}" srcOrd="3" destOrd="0" parTransId="{D27278B1-4145-479F-B376-8E4219CECB64}" sibTransId="{D354DABE-B73A-4C00-BADF-DBC2A07C96DD}"/>
    <dgm:cxn modelId="{67D39E0A-67D0-431A-B984-63029F4FA78E}" type="presOf" srcId="{38ECC074-CEC7-4E7B-8122-F6FFA6AD4540}" destId="{6B6C9F90-4471-4C78-866C-992B303D372D}" srcOrd="0" destOrd="0" presId="urn:microsoft.com/office/officeart/2005/8/layout/process1"/>
    <dgm:cxn modelId="{A2315884-465A-4295-80FA-A00A54AB733E}" type="presOf" srcId="{8E3CC5C2-303B-4A2B-9C87-31378C124B0B}" destId="{9EE9289D-EA1E-4B5C-8B15-59727F30BB6F}" srcOrd="0" destOrd="0" presId="urn:microsoft.com/office/officeart/2005/8/layout/process1"/>
    <dgm:cxn modelId="{168BC1EB-76F3-4BC3-8039-80BAA5642100}" type="presOf" srcId="{13B72D92-BD98-4EBC-8361-58833D9A8773}" destId="{D5F4044B-4131-42A7-927E-38043CA21B6E}" srcOrd="0" destOrd="0" presId="urn:microsoft.com/office/officeart/2005/8/layout/process1"/>
    <dgm:cxn modelId="{CE5C1883-048C-4EF9-8726-4123E20E3E3F}" type="presOf" srcId="{8E3CC5C2-303B-4A2B-9C87-31378C124B0B}" destId="{332BD763-814E-4BA8-BF9E-7959AF952CAB}" srcOrd="1" destOrd="0" presId="urn:microsoft.com/office/officeart/2005/8/layout/process1"/>
    <dgm:cxn modelId="{3399918C-D051-458C-BFCE-12D344A968D4}" srcId="{38ECC074-CEC7-4E7B-8122-F6FFA6AD4540}" destId="{51678D20-9C8C-4549-8301-00FCA23A05BD}" srcOrd="1" destOrd="0" parTransId="{3AD00A52-E558-4FC9-97A7-0C6AD6C83C34}" sibTransId="{8E3CC5C2-303B-4A2B-9C87-31378C124B0B}"/>
    <dgm:cxn modelId="{8BF3D8D7-61DB-4635-82EE-15E47A92B0D4}" type="presOf" srcId="{003775C2-97F8-4D61-9E02-A298499F0A37}" destId="{4A1FD318-BC73-4885-AF21-AEA762C81284}" srcOrd="0" destOrd="0" presId="urn:microsoft.com/office/officeart/2005/8/layout/process1"/>
    <dgm:cxn modelId="{C83DD85C-A322-4A39-A4D7-D2C4A79915E2}" srcId="{38ECC074-CEC7-4E7B-8122-F6FFA6AD4540}" destId="{2FA0C516-E248-42E8-AF68-8035F40767CC}" srcOrd="2" destOrd="0" parTransId="{6A7A2BF9-1D42-4C4D-B9AE-FCA924440F43}" sibTransId="{9834A00D-A092-4A82-BE54-F2D9BD5F465A}"/>
    <dgm:cxn modelId="{BD55DE86-DF59-4B76-9E33-41CAC00D4874}" type="presOf" srcId="{2FA0C516-E248-42E8-AF68-8035F40767CC}" destId="{900AFD22-7418-4752-B7F4-8CB8D8303771}" srcOrd="0" destOrd="0" presId="urn:microsoft.com/office/officeart/2005/8/layout/process1"/>
    <dgm:cxn modelId="{F80DD3EF-8FFC-4A97-A683-0F6E21C3A936}" type="presParOf" srcId="{6B6C9F90-4471-4C78-866C-992B303D372D}" destId="{4A1FD318-BC73-4885-AF21-AEA762C81284}" srcOrd="0" destOrd="0" presId="urn:microsoft.com/office/officeart/2005/8/layout/process1"/>
    <dgm:cxn modelId="{33A7F49A-AD50-4A22-97DE-C0855FDEBA19}" type="presParOf" srcId="{6B6C9F90-4471-4C78-866C-992B303D372D}" destId="{22C09944-845A-4DFC-B543-CB2E43662594}" srcOrd="1" destOrd="0" presId="urn:microsoft.com/office/officeart/2005/8/layout/process1"/>
    <dgm:cxn modelId="{CBBA451A-6C8A-437D-9EF5-4FFA71BE0A96}" type="presParOf" srcId="{22C09944-845A-4DFC-B543-CB2E43662594}" destId="{C0932760-52F9-451D-8A84-6229B695238F}" srcOrd="0" destOrd="0" presId="urn:microsoft.com/office/officeart/2005/8/layout/process1"/>
    <dgm:cxn modelId="{6E5BAECE-2077-4C89-9228-649F8C4A6D5E}" type="presParOf" srcId="{6B6C9F90-4471-4C78-866C-992B303D372D}" destId="{718A1598-09E2-4C29-8E71-24196C129802}" srcOrd="2" destOrd="0" presId="urn:microsoft.com/office/officeart/2005/8/layout/process1"/>
    <dgm:cxn modelId="{CD020914-4366-4560-ACC3-1B7C2546CCC4}" type="presParOf" srcId="{6B6C9F90-4471-4C78-866C-992B303D372D}" destId="{9EE9289D-EA1E-4B5C-8B15-59727F30BB6F}" srcOrd="3" destOrd="0" presId="urn:microsoft.com/office/officeart/2005/8/layout/process1"/>
    <dgm:cxn modelId="{A89328FF-52E2-46DE-8F4C-79896B5A6858}" type="presParOf" srcId="{9EE9289D-EA1E-4B5C-8B15-59727F30BB6F}" destId="{332BD763-814E-4BA8-BF9E-7959AF952CAB}" srcOrd="0" destOrd="0" presId="urn:microsoft.com/office/officeart/2005/8/layout/process1"/>
    <dgm:cxn modelId="{55F1582A-A968-408E-8352-9CB6B57FC26E}" type="presParOf" srcId="{6B6C9F90-4471-4C78-866C-992B303D372D}" destId="{900AFD22-7418-4752-B7F4-8CB8D8303771}" srcOrd="4" destOrd="0" presId="urn:microsoft.com/office/officeart/2005/8/layout/process1"/>
    <dgm:cxn modelId="{34C78D07-BEEF-460F-BE25-495670704301}" type="presParOf" srcId="{6B6C9F90-4471-4C78-866C-992B303D372D}" destId="{45280D04-C9F3-4C76-8BA6-8701F6FBE606}" srcOrd="5" destOrd="0" presId="urn:microsoft.com/office/officeart/2005/8/layout/process1"/>
    <dgm:cxn modelId="{CC489B89-439E-4B0B-8D69-0A8E03D6193F}" type="presParOf" srcId="{45280D04-C9F3-4C76-8BA6-8701F6FBE606}" destId="{ED971C25-4E04-4501-86AF-4F9108E061EB}" srcOrd="0" destOrd="0" presId="urn:microsoft.com/office/officeart/2005/8/layout/process1"/>
    <dgm:cxn modelId="{4FF4918D-F108-4838-B892-B241A94E9122}" type="presParOf" srcId="{6B6C9F90-4471-4C78-866C-992B303D372D}" destId="{D5F4044B-4131-42A7-927E-38043CA21B6E}"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1FD318-BC73-4885-AF21-AEA762C81284}">
      <dsp:nvSpPr>
        <dsp:cNvPr id="0" name=""/>
        <dsp:cNvSpPr/>
      </dsp:nvSpPr>
      <dsp:spPr>
        <a:xfrm>
          <a:off x="9239" y="1727508"/>
          <a:ext cx="4039686" cy="2423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zh-CN" altLang="en-US" sz="4600" kern="1200" dirty="0"/>
            <a:t>理解实验要求打开实验工程</a:t>
          </a:r>
        </a:p>
      </dsp:txBody>
      <dsp:txXfrm>
        <a:off x="9239" y="1727508"/>
        <a:ext cx="4039686" cy="2423812"/>
      </dsp:txXfrm>
    </dsp:sp>
    <dsp:sp modelId="{22C09944-845A-4DFC-B543-CB2E43662594}">
      <dsp:nvSpPr>
        <dsp:cNvPr id="0" name=""/>
        <dsp:cNvSpPr/>
      </dsp:nvSpPr>
      <dsp:spPr>
        <a:xfrm>
          <a:off x="4452894" y="2438493"/>
          <a:ext cx="856413" cy="10018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zh-CN" altLang="en-US" sz="3700" kern="1200"/>
        </a:p>
      </dsp:txBody>
      <dsp:txXfrm>
        <a:off x="4452894" y="2438493"/>
        <a:ext cx="856413" cy="1001842"/>
      </dsp:txXfrm>
    </dsp:sp>
    <dsp:sp modelId="{718A1598-09E2-4C29-8E71-24196C129802}">
      <dsp:nvSpPr>
        <dsp:cNvPr id="0" name=""/>
        <dsp:cNvSpPr/>
      </dsp:nvSpPr>
      <dsp:spPr>
        <a:xfrm>
          <a:off x="5664800" y="1727508"/>
          <a:ext cx="4039686" cy="2423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zh-CN" altLang="en-US" sz="4600" kern="1200" dirty="0"/>
            <a:t>编写核心代码连接实验平台</a:t>
          </a:r>
        </a:p>
      </dsp:txBody>
      <dsp:txXfrm>
        <a:off x="5664800" y="1727508"/>
        <a:ext cx="4039686" cy="2423812"/>
      </dsp:txXfrm>
    </dsp:sp>
    <dsp:sp modelId="{9EE9289D-EA1E-4B5C-8B15-59727F30BB6F}">
      <dsp:nvSpPr>
        <dsp:cNvPr id="0" name=""/>
        <dsp:cNvSpPr/>
      </dsp:nvSpPr>
      <dsp:spPr>
        <a:xfrm>
          <a:off x="10108456" y="2438493"/>
          <a:ext cx="856413" cy="10018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zh-CN" altLang="en-US" sz="3700" kern="1200"/>
        </a:p>
      </dsp:txBody>
      <dsp:txXfrm>
        <a:off x="10108456" y="2438493"/>
        <a:ext cx="856413" cy="1001842"/>
      </dsp:txXfrm>
    </dsp:sp>
    <dsp:sp modelId="{900AFD22-7418-4752-B7F4-8CB8D8303771}">
      <dsp:nvSpPr>
        <dsp:cNvPr id="0" name=""/>
        <dsp:cNvSpPr/>
      </dsp:nvSpPr>
      <dsp:spPr>
        <a:xfrm>
          <a:off x="11320362" y="1727508"/>
          <a:ext cx="4039686" cy="2423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altLang="zh-CN" sz="4600" kern="1200" dirty="0" err="1"/>
            <a:t>Tcl</a:t>
          </a:r>
          <a:r>
            <a:rPr lang="zh-CN" altLang="en-US" sz="4600" kern="1200" dirty="0"/>
            <a:t>自动编译屏蔽复杂工具</a:t>
          </a:r>
        </a:p>
      </dsp:txBody>
      <dsp:txXfrm>
        <a:off x="11320362" y="1727508"/>
        <a:ext cx="4039686" cy="2423812"/>
      </dsp:txXfrm>
    </dsp:sp>
    <dsp:sp modelId="{45280D04-C9F3-4C76-8BA6-8701F6FBE606}">
      <dsp:nvSpPr>
        <dsp:cNvPr id="0" name=""/>
        <dsp:cNvSpPr/>
      </dsp:nvSpPr>
      <dsp:spPr>
        <a:xfrm>
          <a:off x="15764017" y="2438493"/>
          <a:ext cx="856413" cy="10018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zh-CN" altLang="en-US" sz="3700" kern="1200"/>
        </a:p>
      </dsp:txBody>
      <dsp:txXfrm>
        <a:off x="15764017" y="2438493"/>
        <a:ext cx="856413" cy="1001842"/>
      </dsp:txXfrm>
    </dsp:sp>
    <dsp:sp modelId="{D5F4044B-4131-42A7-927E-38043CA21B6E}">
      <dsp:nvSpPr>
        <dsp:cNvPr id="0" name=""/>
        <dsp:cNvSpPr/>
      </dsp:nvSpPr>
      <dsp:spPr>
        <a:xfrm>
          <a:off x="16975923" y="1727508"/>
          <a:ext cx="4039686" cy="2423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zh-CN" altLang="en-US" sz="4600" kern="1200" dirty="0"/>
            <a:t>远程验证结果提交实验报告</a:t>
          </a:r>
        </a:p>
      </dsp:txBody>
      <dsp:txXfrm>
        <a:off x="16975923" y="1727508"/>
        <a:ext cx="4039686" cy="24238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EAE6DF-1E70-407E-BB24-1B80455C90BC}" type="datetimeFigureOut">
              <a:rPr lang="zh-CN" altLang="en-US" smtClean="0"/>
              <a:pPr/>
              <a:t>2018/3/8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8A1BEF-CCA1-4997-8D12-C55E862E7A46}" type="slidenum">
              <a:rPr lang="zh-CN" altLang="en-US" smtClean="0"/>
              <a:pPr/>
              <a:t>‹#›</a:t>
            </a:fld>
            <a:endParaRPr lang="zh-CN" altLang="en-US"/>
          </a:p>
        </p:txBody>
      </p:sp>
    </p:spTree>
    <p:extLst>
      <p:ext uri="{BB962C8B-B14F-4D97-AF65-F5344CB8AC3E}">
        <p14:creationId xmlns="" xmlns:p14="http://schemas.microsoft.com/office/powerpoint/2010/main" val="304078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3/8/2018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 xmlns:p14="http://schemas.microsoft.com/office/powerpoint/2010/main" val="416307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487CF2-EA93-E54A-8481-6D45351734A4}" type="slidenum">
              <a:rPr kumimoji="1" lang="zh-CN" altLang="en-US" smtClean="0"/>
              <a:pPr/>
              <a:t>13</a:t>
            </a:fld>
            <a:endParaRPr kumimoji="1" lang="zh-CN" altLang="en-US"/>
          </a:p>
        </p:txBody>
      </p:sp>
    </p:spTree>
    <p:extLst>
      <p:ext uri="{BB962C8B-B14F-4D97-AF65-F5344CB8AC3E}">
        <p14:creationId xmlns="" xmlns:p14="http://schemas.microsoft.com/office/powerpoint/2010/main" val="201948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487CF2-EA93-E54A-8481-6D45351734A4}" type="slidenum">
              <a:rPr kumimoji="1" lang="zh-CN" altLang="en-US" smtClean="0"/>
              <a:pPr/>
              <a:t>14</a:t>
            </a:fld>
            <a:endParaRPr kumimoji="1" lang="zh-CN" altLang="en-US"/>
          </a:p>
        </p:txBody>
      </p:sp>
    </p:spTree>
    <p:extLst>
      <p:ext uri="{BB962C8B-B14F-4D97-AF65-F5344CB8AC3E}">
        <p14:creationId xmlns="" xmlns:p14="http://schemas.microsoft.com/office/powerpoint/2010/main" val="201948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487CF2-EA93-E54A-8481-6D45351734A4}" type="slidenum">
              <a:rPr kumimoji="1" lang="zh-CN" altLang="en-US" smtClean="0"/>
              <a:pPr/>
              <a:t>15</a:t>
            </a:fld>
            <a:endParaRPr kumimoji="1" lang="zh-CN" altLang="en-US"/>
          </a:p>
        </p:txBody>
      </p:sp>
    </p:spTree>
    <p:extLst>
      <p:ext uri="{BB962C8B-B14F-4D97-AF65-F5344CB8AC3E}">
        <p14:creationId xmlns="" xmlns:p14="http://schemas.microsoft.com/office/powerpoint/2010/main" val="201948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6487CF2-EA93-E54A-8481-6D45351734A4}" type="slidenum">
              <a:rPr kumimoji="1" lang="zh-CN" altLang="en-US" smtClean="0"/>
              <a:pPr/>
              <a:t>2</a:t>
            </a:fld>
            <a:endParaRPr kumimoji="1" lang="zh-CN" altLang="en-US"/>
          </a:p>
        </p:txBody>
      </p:sp>
    </p:spTree>
    <p:extLst>
      <p:ext uri="{BB962C8B-B14F-4D97-AF65-F5344CB8AC3E}">
        <p14:creationId xmlns="" xmlns:p14="http://schemas.microsoft.com/office/powerpoint/2010/main" val="1408043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altLang="zh-CN" dirty="0"/>
              <a:t>5</a:t>
            </a:r>
            <a:r>
              <a:rPr lang="zh-CN" altLang="en-US" dirty="0"/>
              <a:t>秒</a:t>
            </a:r>
          </a:p>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 xmlns:p14="http://schemas.microsoft.com/office/powerpoint/2010/main" val="405155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完全学生写，也可以修改部分逻辑，这是简单的组合逻辑</a:t>
            </a:r>
          </a:p>
        </p:txBody>
      </p:sp>
      <p:sp>
        <p:nvSpPr>
          <p:cNvPr id="4" name="灯片编号占位符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 xmlns:p14="http://schemas.microsoft.com/office/powerpoint/2010/main" val="204198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验证逻辑正确</a:t>
            </a:r>
            <a:r>
              <a:rPr lang="en-US" altLang="zh-CN" dirty="0"/>
              <a:t>-</a:t>
            </a:r>
            <a:r>
              <a:rPr lang="zh-CN" altLang="en-US" dirty="0"/>
              <a:t>可以开仿真</a:t>
            </a:r>
          </a:p>
        </p:txBody>
      </p:sp>
      <p:sp>
        <p:nvSpPr>
          <p:cNvPr id="4" name="灯片编号占位符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 xmlns:p14="http://schemas.microsoft.com/office/powerpoint/2010/main" val="179562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工具有一步一步向导。这也是</a:t>
            </a:r>
            <a:r>
              <a:rPr lang="en-US" altLang="zh-CN" dirty="0"/>
              <a:t>FPGA </a:t>
            </a:r>
            <a:r>
              <a:rPr lang="zh-CN" altLang="en-US" dirty="0"/>
              <a:t>开发中常用的手段</a:t>
            </a:r>
          </a:p>
        </p:txBody>
      </p:sp>
      <p:sp>
        <p:nvSpPr>
          <p:cNvPr id="4" name="灯片编号占位符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 xmlns:p14="http://schemas.microsoft.com/office/powerpoint/2010/main" val="778703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加载用户</a:t>
            </a:r>
            <a:r>
              <a:rPr lang="en-US" altLang="zh-CN" dirty="0"/>
              <a:t>IP</a:t>
            </a:r>
            <a:r>
              <a:rPr lang="zh-CN" altLang="en-US" dirty="0"/>
              <a:t>，在</a:t>
            </a:r>
            <a:r>
              <a:rPr lang="en-US" altLang="zh-CN" dirty="0" err="1"/>
              <a:t>bd</a:t>
            </a:r>
            <a:r>
              <a:rPr lang="zh-CN" altLang="en-US" dirty="0"/>
              <a:t>文件加入设计好的</a:t>
            </a:r>
            <a:r>
              <a:rPr lang="en-US" altLang="zh-CN" dirty="0"/>
              <a:t>IP</a:t>
            </a:r>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 xmlns:p14="http://schemas.microsoft.com/office/powerpoint/2010/main" val="6241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WEB</a:t>
            </a:r>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 xmlns:p14="http://schemas.microsoft.com/office/powerpoint/2010/main" val="714278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altLang="zh-CN" dirty="0"/>
              <a:t>5</a:t>
            </a:r>
            <a:r>
              <a:rPr lang="zh-CN" altLang="en-US" dirty="0"/>
              <a:t>秒</a:t>
            </a:r>
          </a:p>
          <a:p>
            <a:endParaRPr lang="zh-CN" altLang="en-US" dirty="0"/>
          </a:p>
        </p:txBody>
      </p:sp>
      <p:sp>
        <p:nvSpPr>
          <p:cNvPr id="4" name="灯片编号占位符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 xmlns:p14="http://schemas.microsoft.com/office/powerpoint/2010/main" val="175269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06847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cxnSp>
        <p:nvCxnSpPr>
          <p:cNvPr id="8" name="直接连接符 7"/>
          <p:cNvCxnSpPr/>
          <p:nvPr userDrawn="1"/>
        </p:nvCxnSpPr>
        <p:spPr>
          <a:xfrm>
            <a:off x="1675964" y="2537255"/>
            <a:ext cx="210257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562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5889738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4 Images">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8039968"/>
          </a:xfr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 xmlns:p14="http://schemas.microsoft.com/office/powerpoint/2010/main" val="379285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4 Images">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838693" y="2955715"/>
            <a:ext cx="5175504" cy="6702042"/>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11" name="Picture Placeholder 13"/>
          <p:cNvSpPr>
            <a:spLocks noGrp="1"/>
          </p:cNvSpPr>
          <p:nvPr>
            <p:ph type="pic" sz="quarter" idx="14"/>
          </p:nvPr>
        </p:nvSpPr>
        <p:spPr>
          <a:xfrm>
            <a:off x="12190769" y="2955715"/>
            <a:ext cx="5175504" cy="6702042"/>
          </a:xfr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 xmlns:p14="http://schemas.microsoft.com/office/powerpoint/2010/main" val="158893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4 Images">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574113" y="2982175"/>
            <a:ext cx="5175504" cy="5175504"/>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8" name="Picture Placeholder 13"/>
          <p:cNvSpPr>
            <a:spLocks noGrp="1"/>
          </p:cNvSpPr>
          <p:nvPr>
            <p:ph type="pic" sz="quarter" idx="15"/>
          </p:nvPr>
        </p:nvSpPr>
        <p:spPr>
          <a:xfrm>
            <a:off x="6971525" y="2982175"/>
            <a:ext cx="5175504" cy="5175504"/>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9" name="Picture Placeholder 13"/>
          <p:cNvSpPr>
            <a:spLocks noGrp="1"/>
          </p:cNvSpPr>
          <p:nvPr>
            <p:ph type="pic" sz="quarter" idx="16"/>
          </p:nvPr>
        </p:nvSpPr>
        <p:spPr>
          <a:xfrm>
            <a:off x="12316021" y="2982175"/>
            <a:ext cx="5175504" cy="5175504"/>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12" name="Picture Placeholder 13"/>
          <p:cNvSpPr>
            <a:spLocks noGrp="1"/>
          </p:cNvSpPr>
          <p:nvPr>
            <p:ph type="pic" sz="quarter" idx="17"/>
          </p:nvPr>
        </p:nvSpPr>
        <p:spPr>
          <a:xfrm>
            <a:off x="17713433" y="2982175"/>
            <a:ext cx="5175504" cy="5175504"/>
          </a:xfr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 xmlns:p14="http://schemas.microsoft.com/office/powerpoint/2010/main" val="357291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4 Images">
    <p:spTree>
      <p:nvGrpSpPr>
        <p:cNvPr id="1" name=""/>
        <p:cNvGrpSpPr/>
        <p:nvPr/>
      </p:nvGrpSpPr>
      <p:grpSpPr>
        <a:xfrm>
          <a:off x="0" y="0"/>
          <a:ext cx="0" cy="0"/>
          <a:chOff x="0" y="0"/>
          <a:chExt cx="0" cy="0"/>
        </a:xfrm>
      </p:grpSpPr>
      <p:sp>
        <p:nvSpPr>
          <p:cNvPr id="21" name="Picture Placeholder 13"/>
          <p:cNvSpPr>
            <a:spLocks noGrp="1" noChangeAspect="1"/>
          </p:cNvSpPr>
          <p:nvPr>
            <p:ph type="pic" sz="quarter" idx="13"/>
          </p:nvPr>
        </p:nvSpPr>
        <p:spPr>
          <a:xfrm>
            <a:off x="1528763" y="3380660"/>
            <a:ext cx="3895344" cy="3895344"/>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23" name="Picture Placeholder 13"/>
          <p:cNvSpPr>
            <a:spLocks noGrp="1" noChangeAspect="1"/>
          </p:cNvSpPr>
          <p:nvPr>
            <p:ph type="pic" sz="quarter" idx="19"/>
          </p:nvPr>
        </p:nvSpPr>
        <p:spPr>
          <a:xfrm>
            <a:off x="12190413" y="3380660"/>
            <a:ext cx="3895344" cy="3895344"/>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25" name="Picture Placeholder 13"/>
          <p:cNvSpPr>
            <a:spLocks noGrp="1" noChangeAspect="1"/>
          </p:cNvSpPr>
          <p:nvPr>
            <p:ph type="pic" sz="quarter" idx="20"/>
          </p:nvPr>
        </p:nvSpPr>
        <p:spPr>
          <a:xfrm>
            <a:off x="8298545" y="7276004"/>
            <a:ext cx="3895344" cy="3895344"/>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27" name="Picture Placeholder 13"/>
          <p:cNvSpPr>
            <a:spLocks noGrp="1" noChangeAspect="1"/>
          </p:cNvSpPr>
          <p:nvPr>
            <p:ph type="pic" sz="quarter" idx="21"/>
          </p:nvPr>
        </p:nvSpPr>
        <p:spPr>
          <a:xfrm>
            <a:off x="18951096" y="7276004"/>
            <a:ext cx="3895344" cy="3895344"/>
          </a:xfr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 xmlns:p14="http://schemas.microsoft.com/office/powerpoint/2010/main" val="149200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4 Images">
    <p:spTree>
      <p:nvGrpSpPr>
        <p:cNvPr id="1" name=""/>
        <p:cNvGrpSpPr/>
        <p:nvPr/>
      </p:nvGrpSpPr>
      <p:grpSpPr>
        <a:xfrm>
          <a:off x="0" y="0"/>
          <a:ext cx="0" cy="0"/>
          <a:chOff x="0" y="0"/>
          <a:chExt cx="0" cy="0"/>
        </a:xfrm>
      </p:grpSpPr>
      <p:sp>
        <p:nvSpPr>
          <p:cNvPr id="8" name="Picture Placeholder 13"/>
          <p:cNvSpPr>
            <a:spLocks noGrp="1"/>
          </p:cNvSpPr>
          <p:nvPr>
            <p:ph type="pic" sz="quarter" idx="13"/>
          </p:nvPr>
        </p:nvSpPr>
        <p:spPr>
          <a:xfrm>
            <a:off x="7772400" y="2810920"/>
            <a:ext cx="4305300" cy="7893050"/>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11" name="Picture Placeholder 13"/>
          <p:cNvSpPr>
            <a:spLocks noGrp="1"/>
          </p:cNvSpPr>
          <p:nvPr>
            <p:ph type="pic" sz="quarter" idx="22"/>
          </p:nvPr>
        </p:nvSpPr>
        <p:spPr>
          <a:xfrm>
            <a:off x="12303125" y="2810920"/>
            <a:ext cx="4305300" cy="7893050"/>
          </a:xfr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 xmlns:p14="http://schemas.microsoft.com/office/powerpoint/2010/main" val="254514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ceholder">
    <p:spTree>
      <p:nvGrpSpPr>
        <p:cNvPr id="1" name=""/>
        <p:cNvGrpSpPr/>
        <p:nvPr/>
      </p:nvGrpSpPr>
      <p:grpSpPr>
        <a:xfrm>
          <a:off x="0" y="0"/>
          <a:ext cx="0" cy="0"/>
          <a:chOff x="0" y="0"/>
          <a:chExt cx="0" cy="0"/>
        </a:xfrm>
      </p:grpSpPr>
      <p:sp>
        <p:nvSpPr>
          <p:cNvPr id="8" name="Picture Placeholder 13"/>
          <p:cNvSpPr>
            <a:spLocks noGrp="1"/>
          </p:cNvSpPr>
          <p:nvPr>
            <p:ph type="pic" sz="quarter" idx="13"/>
          </p:nvPr>
        </p:nvSpPr>
        <p:spPr>
          <a:xfrm>
            <a:off x="1528763" y="3340115"/>
            <a:ext cx="9107314" cy="7693542"/>
          </a:xfr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 xmlns:p14="http://schemas.microsoft.com/office/powerpoint/2010/main" val="232786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8" name="Picture Placeholder 13"/>
          <p:cNvSpPr>
            <a:spLocks noGrp="1"/>
          </p:cNvSpPr>
          <p:nvPr>
            <p:ph type="pic" sz="quarter" idx="13"/>
          </p:nvPr>
        </p:nvSpPr>
        <p:spPr>
          <a:xfrm>
            <a:off x="1901985" y="3158338"/>
            <a:ext cx="10054597" cy="4232831"/>
          </a:xfrm>
          <a:effectLst/>
        </p:spPr>
        <p:txBody>
          <a:bodyPr>
            <a:normAutofit/>
          </a:bodyPr>
          <a:lstStyle>
            <a:lvl1pPr marL="0" indent="0">
              <a:buNone/>
              <a:defRPr sz="3600">
                <a:ln>
                  <a:noFill/>
                </a:ln>
                <a:solidFill>
                  <a:schemeClr val="bg1">
                    <a:lumMod val="85000"/>
                  </a:schemeClr>
                </a:solidFill>
              </a:defRPr>
            </a:lvl1pPr>
          </a:lstStyle>
          <a:p>
            <a:endParaRPr lang="en-US" dirty="0"/>
          </a:p>
        </p:txBody>
      </p:sp>
      <p:sp>
        <p:nvSpPr>
          <p:cNvPr id="6" name="Picture Placeholder 13"/>
          <p:cNvSpPr>
            <a:spLocks noGrp="1"/>
          </p:cNvSpPr>
          <p:nvPr>
            <p:ph type="pic" sz="quarter" idx="14"/>
          </p:nvPr>
        </p:nvSpPr>
        <p:spPr>
          <a:xfrm>
            <a:off x="12385450" y="3180498"/>
            <a:ext cx="10054597" cy="4232831"/>
          </a:xfrm>
          <a:effectLst/>
        </p:spPr>
        <p:txBody>
          <a:bodyPr>
            <a:normAutofit/>
          </a:bodyPr>
          <a:lstStyle>
            <a:lvl1pPr marL="0" indent="0">
              <a:buNone/>
              <a:defRPr sz="3600">
                <a:ln>
                  <a:noFill/>
                </a:ln>
                <a:solidFill>
                  <a:schemeClr val="bg1">
                    <a:lumMod val="85000"/>
                  </a:schemeClr>
                </a:solidFill>
              </a:defRPr>
            </a:lvl1pPr>
          </a:lstStyle>
          <a:p>
            <a:endParaRPr lang="en-US" dirty="0"/>
          </a:p>
        </p:txBody>
      </p:sp>
    </p:spTree>
    <p:extLst>
      <p:ext uri="{BB962C8B-B14F-4D97-AF65-F5344CB8AC3E}">
        <p14:creationId xmlns="" xmlns:p14="http://schemas.microsoft.com/office/powerpoint/2010/main" val="3035801739"/>
      </p:ext>
    </p:extLst>
  </p:cSld>
  <p:clrMapOvr>
    <a:masterClrMapping/>
  </p:clrMapOvr>
  <mc:AlternateContent xmlns:mc="http://schemas.openxmlformats.org/markup-compatibility/2006">
    <mc:Choice xmlns="" xmlns:p14="http://schemas.microsoft.com/office/powerpoint/2010/main" Requires="p14">
      <p:transition spd="med" p14:dur="700" advClick="0" advTm="2000">
        <p:fade/>
      </p:transition>
    </mc:Choice>
    <mc:Fallback>
      <p:transition spd="med"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Image">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2996940"/>
            <a:ext cx="22853650" cy="66802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 xmlns:p14="http://schemas.microsoft.com/office/powerpoint/2010/main" val="393448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0"/>
            <a:ext cx="531219" cy="162552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a:cs typeface="Lato Light"/>
            </a:endParaRPr>
          </a:p>
        </p:txBody>
      </p:sp>
      <p:sp>
        <p:nvSpPr>
          <p:cNvPr id="7" name="Rectangle 44"/>
          <p:cNvSpPr/>
          <p:nvPr userDrawn="1"/>
        </p:nvSpPr>
        <p:spPr>
          <a:xfrm>
            <a:off x="0" y="12912725"/>
            <a:ext cx="24405082" cy="844443"/>
          </a:xfrm>
          <a:prstGeom prst="rect">
            <a:avLst/>
          </a:prstGeom>
          <a:solidFill>
            <a:schemeClr val="accent2"/>
          </a:solidFill>
          <a:ln w="190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矩形 8"/>
          <p:cNvSpPr/>
          <p:nvPr userDrawn="1"/>
        </p:nvSpPr>
        <p:spPr>
          <a:xfrm>
            <a:off x="0" y="12980089"/>
            <a:ext cx="24405082" cy="623248"/>
          </a:xfrm>
          <a:prstGeom prst="rect">
            <a:avLst/>
          </a:prstGeom>
        </p:spPr>
        <p:txBody>
          <a:bodyPr wrap="square" lIns="68580" tIns="34290" rIns="68580" bIns="34290">
            <a:spAutoFit/>
          </a:bodyPr>
          <a:lstStyle/>
          <a:p>
            <a:pPr algn="ctr"/>
            <a:r>
              <a:rPr kumimoji="1" lang="en-US" altLang="zh-CN" b="1" dirty="0">
                <a:solidFill>
                  <a:schemeClr val="bg1"/>
                </a:solidFill>
                <a:latin typeface="微软雅黑" panose="020B0503020204020204" pitchFamily="34" charset="-122"/>
                <a:ea typeface="微软雅黑" panose="020B0503020204020204" pitchFamily="34" charset="-122"/>
              </a:rPr>
              <a:t>OpenHEC Lab</a:t>
            </a:r>
            <a:r>
              <a:rPr kumimoji="1" lang="en-US" altLang="zh-CN" b="1" baseline="0" dirty="0">
                <a:solidFill>
                  <a:schemeClr val="bg1"/>
                </a:solidFill>
                <a:latin typeface="微软雅黑" panose="020B0503020204020204" pitchFamily="34" charset="-122"/>
                <a:ea typeface="微软雅黑" panose="020B0503020204020204" pitchFamily="34" charset="-122"/>
              </a:rPr>
              <a:t>  </a:t>
            </a:r>
            <a:r>
              <a:rPr kumimoji="1" lang="zh-CN" altLang="en-US" dirty="0">
                <a:solidFill>
                  <a:schemeClr val="bg1"/>
                </a:solidFill>
                <a:latin typeface="微软雅黑" panose="020B0503020204020204" pitchFamily="34" charset="-122"/>
                <a:ea typeface="微软雅黑" panose="020B0503020204020204" pitchFamily="34" charset="-122"/>
              </a:rPr>
              <a:t>让未来计算加速 </a:t>
            </a:r>
            <a:r>
              <a:rPr kumimoji="1" lang="en-US" altLang="zh-CN" dirty="0">
                <a:solidFill>
                  <a:schemeClr val="bg1"/>
                </a:solidFill>
                <a:latin typeface="微软雅黑" panose="020B0503020204020204" pitchFamily="34" charset="-122"/>
                <a:ea typeface="微软雅黑" panose="020B0503020204020204" pitchFamily="34" charset="-122"/>
              </a:rPr>
              <a:t>!</a:t>
            </a:r>
            <a:endParaRPr kumimoji="1"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7" r:id="rId1"/>
    <p:sldLayoutId id="2147483969" r:id="rId2"/>
    <p:sldLayoutId id="2147483970" r:id="rId3"/>
    <p:sldLayoutId id="2147483971" r:id="rId4"/>
    <p:sldLayoutId id="2147483972" r:id="rId5"/>
    <p:sldLayoutId id="2147483973" r:id="rId6"/>
    <p:sldLayoutId id="2147483974" r:id="rId7"/>
    <p:sldLayoutId id="2147483977" r:id="rId8"/>
    <p:sldLayoutId id="2147483980" r:id="rId9"/>
    <p:sldLayoutId id="2147484001" r:id="rId10"/>
    <p:sldLayoutId id="2147484006" r:id="rId11"/>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Lato Light"/>
          <a:ea typeface="+mj-ea"/>
          <a:cs typeface="Lato Light"/>
        </a:defRPr>
      </a:lvl1pPr>
    </p:titleStyle>
    <p:bodyStyle>
      <a:lvl1pPr marL="0" indent="0" algn="l" defTabSz="1828434" rtl="0" eaLnBrk="1" latinLnBrk="0" hangingPunct="1">
        <a:lnSpc>
          <a:spcPct val="90000"/>
        </a:lnSpc>
        <a:spcBef>
          <a:spcPts val="2000"/>
        </a:spcBef>
        <a:buFont typeface="Arial" panose="020B0604020202020204" pitchFamily="34" charset="0"/>
        <a:buNone/>
        <a:defRPr lang="en-US" sz="48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40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36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32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32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10738" y="5514880"/>
            <a:ext cx="15211970" cy="2765882"/>
            <a:chOff x="7680543" y="5879829"/>
            <a:chExt cx="15211970" cy="2765882"/>
          </a:xfrm>
        </p:grpSpPr>
        <p:sp>
          <p:nvSpPr>
            <p:cNvPr id="5" name="Rectangle 4"/>
            <p:cNvSpPr/>
            <p:nvPr/>
          </p:nvSpPr>
          <p:spPr>
            <a:xfrm>
              <a:off x="7680543" y="5879829"/>
              <a:ext cx="15211970" cy="1354174"/>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spAutoFit/>
            </a:bodyPr>
            <a:lstStyle/>
            <a:p>
              <a:pPr>
                <a:tabLst>
                  <a:tab pos="338138" algn="l"/>
                </a:tabLst>
              </a:pPr>
              <a:r>
                <a:rPr lang="zh-CN" altLang="en-US" sz="7200" b="1" dirty="0">
                  <a:solidFill>
                    <a:schemeClr val="accent2">
                      <a:lumMod val="75000"/>
                    </a:schemeClr>
                  </a:solidFill>
                  <a:latin typeface="微软雅黑" pitchFamily="34" charset="-122"/>
                  <a:ea typeface="微软雅黑" pitchFamily="34" charset="-122"/>
                  <a:cs typeface="Lato Light"/>
                </a:rPr>
                <a:t>“互联网</a:t>
              </a:r>
              <a:r>
                <a:rPr lang="en-US" altLang="zh-CN" sz="7200" b="1" dirty="0">
                  <a:solidFill>
                    <a:schemeClr val="accent2">
                      <a:lumMod val="75000"/>
                    </a:schemeClr>
                  </a:solidFill>
                  <a:latin typeface="微软雅黑" pitchFamily="34" charset="-122"/>
                  <a:ea typeface="微软雅黑" pitchFamily="34" charset="-122"/>
                  <a:cs typeface="Lato Light"/>
                </a:rPr>
                <a:t>+FPGA”</a:t>
              </a:r>
              <a:r>
                <a:rPr lang="zh-CN" altLang="en-US" sz="7200" b="1" dirty="0">
                  <a:solidFill>
                    <a:schemeClr val="accent2">
                      <a:lumMod val="75000"/>
                    </a:schemeClr>
                  </a:solidFill>
                  <a:latin typeface="微软雅黑" pitchFamily="34" charset="-122"/>
                  <a:ea typeface="微软雅黑" pitchFamily="34" charset="-122"/>
                  <a:cs typeface="Lato Light"/>
                </a:rPr>
                <a:t> 未来计算实验室</a:t>
              </a:r>
              <a:endParaRPr lang="en-US" sz="7200" b="1" dirty="0">
                <a:solidFill>
                  <a:schemeClr val="accent2">
                    <a:lumMod val="75000"/>
                  </a:schemeClr>
                </a:solidFill>
                <a:latin typeface="微软雅黑" pitchFamily="34" charset="-122"/>
                <a:ea typeface="微软雅黑" pitchFamily="34" charset="-122"/>
                <a:cs typeface="Lato Light"/>
              </a:endParaRPr>
            </a:p>
          </p:txBody>
        </p:sp>
        <p:sp>
          <p:nvSpPr>
            <p:cNvPr id="6" name="Rectangle 5"/>
            <p:cNvSpPr/>
            <p:nvPr/>
          </p:nvSpPr>
          <p:spPr>
            <a:xfrm>
              <a:off x="7680543" y="7476202"/>
              <a:ext cx="15211970" cy="1169509"/>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spAutoFit/>
            </a:bodyPr>
            <a:lstStyle/>
            <a:p>
              <a:pPr algn="r">
                <a:tabLst>
                  <a:tab pos="338138" algn="l"/>
                </a:tabLst>
              </a:pPr>
              <a:r>
                <a:rPr lang="en-US" altLang="zh-CN" sz="6000" dirty="0">
                  <a:solidFill>
                    <a:schemeClr val="accent2">
                      <a:lumMod val="75000"/>
                    </a:schemeClr>
                  </a:solidFill>
                  <a:latin typeface="微软雅黑" pitchFamily="34" charset="-122"/>
                  <a:ea typeface="微软雅黑" pitchFamily="34" charset="-122"/>
                </a:rPr>
                <a:t>--</a:t>
              </a:r>
              <a:r>
                <a:rPr lang="zh-CN" altLang="en-US" sz="6000" dirty="0">
                  <a:solidFill>
                    <a:schemeClr val="accent2">
                      <a:lumMod val="75000"/>
                    </a:schemeClr>
                  </a:solidFill>
                  <a:latin typeface="微软雅黑" pitchFamily="34" charset="-122"/>
                  <a:ea typeface="微软雅黑" pitchFamily="34" charset="-122"/>
                </a:rPr>
                <a:t>让</a:t>
              </a:r>
              <a:r>
                <a:rPr lang="en-US" altLang="zh-CN" sz="6000" dirty="0">
                  <a:solidFill>
                    <a:schemeClr val="accent2">
                      <a:lumMod val="75000"/>
                    </a:schemeClr>
                  </a:solidFill>
                  <a:latin typeface="微软雅黑" pitchFamily="34" charset="-122"/>
                  <a:ea typeface="微软雅黑" pitchFamily="34" charset="-122"/>
                </a:rPr>
                <a:t>FPGA</a:t>
              </a:r>
              <a:r>
                <a:rPr lang="zh-CN" altLang="en-US" sz="6000" dirty="0">
                  <a:solidFill>
                    <a:schemeClr val="accent2">
                      <a:lumMod val="75000"/>
                    </a:schemeClr>
                  </a:solidFill>
                  <a:latin typeface="微软雅黑" pitchFamily="34" charset="-122"/>
                  <a:ea typeface="微软雅黑" pitchFamily="34" charset="-122"/>
                </a:rPr>
                <a:t>使用更简单、更便利、更便宜</a:t>
              </a:r>
              <a:endParaRPr lang="en-US" sz="6000" dirty="0">
                <a:solidFill>
                  <a:schemeClr val="accent2">
                    <a:lumMod val="75000"/>
                  </a:schemeClr>
                </a:solidFill>
                <a:latin typeface="微软雅黑" pitchFamily="34" charset="-122"/>
                <a:ea typeface="微软雅黑" pitchFamily="34" charset="-122"/>
                <a:cs typeface="Lato Light"/>
              </a:endParaRPr>
            </a:p>
          </p:txBody>
        </p:sp>
      </p:grpSp>
      <p:cxnSp>
        <p:nvCxnSpPr>
          <p:cNvPr id="4" name="Straight Connector 3"/>
          <p:cNvCxnSpPr/>
          <p:nvPr/>
        </p:nvCxnSpPr>
        <p:spPr>
          <a:xfrm>
            <a:off x="6420963" y="5216707"/>
            <a:ext cx="0" cy="2951042"/>
          </a:xfrm>
          <a:prstGeom prst="line">
            <a:avLst/>
          </a:prstGeom>
          <a:ln w="57150"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3" descr="D:\My Documents\项目\CourseGrading\logo\cglogo4.jpg"/>
          <p:cNvPicPr>
            <a:picLocks noChangeAspect="1" noChangeArrowheads="1"/>
          </p:cNvPicPr>
          <p:nvPr/>
        </p:nvPicPr>
        <p:blipFill>
          <a:blip r:embed="rId3" cstate="print"/>
          <a:srcRect/>
          <a:stretch>
            <a:fillRect/>
          </a:stretch>
        </p:blipFill>
        <p:spPr bwMode="auto">
          <a:xfrm>
            <a:off x="2753657" y="5299834"/>
            <a:ext cx="3102247" cy="2980928"/>
          </a:xfrm>
          <a:prstGeom prst="rect">
            <a:avLst/>
          </a:prstGeom>
          <a:noFill/>
        </p:spPr>
      </p:pic>
      <p:sp>
        <p:nvSpPr>
          <p:cNvPr id="10" name="矩形 9"/>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3593310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5964" y="805696"/>
            <a:ext cx="21025723" cy="1575774"/>
          </a:xfr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en-US" altLang="zh-CN" sz="9600" dirty="0">
                <a:solidFill>
                  <a:srgbClr val="000000"/>
                </a:solidFill>
                <a:latin typeface="微软雅黑" pitchFamily="34" charset="-122"/>
                <a:ea typeface="微软雅黑" pitchFamily="34" charset="-122"/>
              </a:rPr>
              <a:t>TCL</a:t>
            </a:r>
            <a:r>
              <a:rPr lang="zh-CN" altLang="en-US" sz="9600" dirty="0">
                <a:solidFill>
                  <a:srgbClr val="000000"/>
                </a:solidFill>
                <a:latin typeface="微软雅黑" pitchFamily="34" charset="-122"/>
                <a:ea typeface="微软雅黑" pitchFamily="34" charset="-122"/>
              </a:rPr>
              <a:t>脚本自动编译</a:t>
            </a:r>
          </a:p>
        </p:txBody>
      </p:sp>
      <p:pic>
        <p:nvPicPr>
          <p:cNvPr id="4" name="图片 3"/>
          <p:cNvPicPr>
            <a:picLocks noChangeAspect="1"/>
          </p:cNvPicPr>
          <p:nvPr/>
        </p:nvPicPr>
        <p:blipFill>
          <a:blip r:embed="rId2" cstate="print"/>
          <a:stretch>
            <a:fillRect/>
          </a:stretch>
        </p:blipFill>
        <p:spPr>
          <a:xfrm>
            <a:off x="2286634" y="7702804"/>
            <a:ext cx="3755108" cy="3606880"/>
          </a:xfrm>
          <a:prstGeom prst="rect">
            <a:avLst/>
          </a:prstGeom>
        </p:spPr>
      </p:pic>
      <p:pic>
        <p:nvPicPr>
          <p:cNvPr id="5" name="图片 4"/>
          <p:cNvPicPr>
            <a:picLocks noChangeAspect="1"/>
          </p:cNvPicPr>
          <p:nvPr/>
        </p:nvPicPr>
        <p:blipFill>
          <a:blip r:embed="rId2" cstate="print"/>
          <a:stretch>
            <a:fillRect/>
          </a:stretch>
        </p:blipFill>
        <p:spPr>
          <a:xfrm>
            <a:off x="12670972" y="3381385"/>
            <a:ext cx="3203862" cy="3077394"/>
          </a:xfrm>
          <a:prstGeom prst="rect">
            <a:avLst/>
          </a:prstGeom>
        </p:spPr>
      </p:pic>
      <p:pic>
        <p:nvPicPr>
          <p:cNvPr id="6" name="图片 5"/>
          <p:cNvPicPr>
            <a:picLocks noChangeAspect="1"/>
          </p:cNvPicPr>
          <p:nvPr/>
        </p:nvPicPr>
        <p:blipFill>
          <a:blip r:embed="rId2" cstate="print"/>
          <a:stretch>
            <a:fillRect/>
          </a:stretch>
        </p:blipFill>
        <p:spPr>
          <a:xfrm>
            <a:off x="7665519" y="7702804"/>
            <a:ext cx="3755108" cy="3606880"/>
          </a:xfrm>
          <a:prstGeom prst="rect">
            <a:avLst/>
          </a:prstGeom>
        </p:spPr>
      </p:pic>
      <p:cxnSp>
        <p:nvCxnSpPr>
          <p:cNvPr id="8" name="直接箭头连接符 7"/>
          <p:cNvCxnSpPr>
            <a:cxnSpLocks/>
          </p:cNvCxnSpPr>
          <p:nvPr/>
        </p:nvCxnSpPr>
        <p:spPr>
          <a:xfrm>
            <a:off x="8341567" y="4613710"/>
            <a:ext cx="3847258"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6634026" y="3765086"/>
            <a:ext cx="5713098" cy="2800767"/>
          </a:xfrm>
          <a:prstGeom prst="rect">
            <a:avLst/>
          </a:prstGeom>
          <a:noFill/>
        </p:spPr>
        <p:txBody>
          <a:bodyPr wrap="square" rtlCol="0">
            <a:spAutoFit/>
          </a:bodyPr>
          <a:lstStyle/>
          <a:p>
            <a:r>
              <a:rPr lang="en-US" altLang="zh-CN" sz="8800" b="1" err="1">
                <a:solidFill>
                  <a:srgbClr val="000000"/>
                </a:solidFill>
              </a:rPr>
              <a:t>User_logic</a:t>
            </a:r>
            <a:r>
              <a:rPr lang="en-US" altLang="zh-CN" sz="8800" b="1">
                <a:solidFill>
                  <a:srgbClr val="000000"/>
                </a:solidFill>
              </a:rPr>
              <a:t> </a:t>
            </a:r>
            <a:r>
              <a:rPr lang="en-US" altLang="zh-CN" sz="8800" b="1" smtClean="0">
                <a:solidFill>
                  <a:srgbClr val="000000"/>
                </a:solidFill>
              </a:rPr>
              <a:t> .</a:t>
            </a:r>
            <a:r>
              <a:rPr lang="en-US" altLang="zh-CN" sz="8800" b="1" dirty="0" err="1">
                <a:solidFill>
                  <a:srgbClr val="000000"/>
                </a:solidFill>
              </a:rPr>
              <a:t>dcp</a:t>
            </a:r>
            <a:r>
              <a:rPr lang="en-US" altLang="zh-CN" sz="8800" b="1" dirty="0">
                <a:solidFill>
                  <a:srgbClr val="000000"/>
                </a:solidFill>
              </a:rPr>
              <a:t> </a:t>
            </a:r>
            <a:endParaRPr lang="zh-CN" altLang="en-US" sz="8800" b="1" dirty="0">
              <a:solidFill>
                <a:srgbClr val="000000"/>
              </a:solidFill>
            </a:endParaRPr>
          </a:p>
        </p:txBody>
      </p:sp>
      <p:sp>
        <p:nvSpPr>
          <p:cNvPr id="12" name="文本框 11"/>
          <p:cNvSpPr txBox="1"/>
          <p:nvPr/>
        </p:nvSpPr>
        <p:spPr>
          <a:xfrm>
            <a:off x="1876925" y="11742821"/>
            <a:ext cx="22258421" cy="646331"/>
          </a:xfrm>
          <a:prstGeom prst="rect">
            <a:avLst/>
          </a:prstGeom>
          <a:noFill/>
        </p:spPr>
        <p:txBody>
          <a:bodyPr wrap="square" rtlCol="0">
            <a:spAutoFit/>
          </a:bodyPr>
          <a:lstStyle/>
          <a:p>
            <a:r>
              <a:rPr lang="zh-CN" altLang="en-US" dirty="0">
                <a:solidFill>
                  <a:srgbClr val="FF0000"/>
                </a:solidFill>
              </a:rPr>
              <a:t>打开 </a:t>
            </a:r>
            <a:r>
              <a:rPr lang="en-US" altLang="zh-CN" dirty="0">
                <a:solidFill>
                  <a:srgbClr val="FF0000"/>
                </a:solidFill>
              </a:rPr>
              <a:t>system DCP—</a:t>
            </a:r>
            <a:r>
              <a:rPr lang="zh-CN" altLang="en-US" dirty="0">
                <a:solidFill>
                  <a:srgbClr val="FF0000"/>
                </a:solidFill>
              </a:rPr>
              <a:t>连接</a:t>
            </a:r>
            <a:r>
              <a:rPr lang="en-US" altLang="zh-CN" dirty="0" err="1">
                <a:solidFill>
                  <a:srgbClr val="FF0000"/>
                </a:solidFill>
              </a:rPr>
              <a:t>userlogic</a:t>
            </a:r>
            <a:r>
              <a:rPr lang="en-US" altLang="zh-CN" dirty="0">
                <a:solidFill>
                  <a:srgbClr val="FF0000"/>
                </a:solidFill>
              </a:rPr>
              <a:t> DCP——</a:t>
            </a:r>
            <a:r>
              <a:rPr lang="zh-CN" altLang="en-US" dirty="0">
                <a:solidFill>
                  <a:srgbClr val="FF0000"/>
                </a:solidFill>
              </a:rPr>
              <a:t>综合</a:t>
            </a:r>
            <a:r>
              <a:rPr lang="en-US" altLang="zh-CN" dirty="0">
                <a:solidFill>
                  <a:srgbClr val="FF0000"/>
                </a:solidFill>
              </a:rPr>
              <a:t>——</a:t>
            </a:r>
            <a:r>
              <a:rPr lang="zh-CN" altLang="en-US" dirty="0">
                <a:solidFill>
                  <a:srgbClr val="FF0000"/>
                </a:solidFill>
              </a:rPr>
              <a:t>布局布线优化</a:t>
            </a:r>
            <a:r>
              <a:rPr lang="en-US" altLang="zh-CN" dirty="0">
                <a:solidFill>
                  <a:srgbClr val="FF0000"/>
                </a:solidFill>
              </a:rPr>
              <a:t>——</a:t>
            </a:r>
            <a:r>
              <a:rPr lang="zh-CN" altLang="en-US" dirty="0">
                <a:solidFill>
                  <a:srgbClr val="FF0000"/>
                </a:solidFill>
              </a:rPr>
              <a:t>生成比特流</a:t>
            </a:r>
          </a:p>
        </p:txBody>
      </p:sp>
      <p:sp>
        <p:nvSpPr>
          <p:cNvPr id="13" name="文本框 12"/>
          <p:cNvSpPr txBox="1"/>
          <p:nvPr/>
        </p:nvSpPr>
        <p:spPr>
          <a:xfrm>
            <a:off x="6041742" y="8182805"/>
            <a:ext cx="855579" cy="2646878"/>
          </a:xfrm>
          <a:prstGeom prst="rect">
            <a:avLst/>
          </a:prstGeom>
          <a:noFill/>
        </p:spPr>
        <p:txBody>
          <a:bodyPr wrap="square" rtlCol="0">
            <a:spAutoFit/>
          </a:bodyPr>
          <a:lstStyle/>
          <a:p>
            <a:r>
              <a:rPr lang="en-US" altLang="zh-CN" sz="16600" b="1" dirty="0">
                <a:solidFill>
                  <a:srgbClr val="000000"/>
                </a:solidFill>
              </a:rPr>
              <a:t>+</a:t>
            </a:r>
            <a:endParaRPr lang="zh-CN" altLang="en-US" sz="16600" b="1" dirty="0">
              <a:solidFill>
                <a:srgbClr val="000000"/>
              </a:solidFill>
            </a:endParaRPr>
          </a:p>
        </p:txBody>
      </p:sp>
      <p:sp>
        <p:nvSpPr>
          <p:cNvPr id="14" name="文本框 13"/>
          <p:cNvSpPr txBox="1"/>
          <p:nvPr/>
        </p:nvSpPr>
        <p:spPr>
          <a:xfrm>
            <a:off x="11971854" y="8182805"/>
            <a:ext cx="12931690" cy="2646878"/>
          </a:xfrm>
          <a:prstGeom prst="rect">
            <a:avLst/>
          </a:prstGeom>
          <a:noFill/>
        </p:spPr>
        <p:txBody>
          <a:bodyPr wrap="square" rtlCol="0">
            <a:spAutoFit/>
          </a:bodyPr>
          <a:lstStyle/>
          <a:p>
            <a:r>
              <a:rPr lang="en-US" altLang="zh-CN" sz="16600" b="1" dirty="0">
                <a:solidFill>
                  <a:srgbClr val="000000"/>
                </a:solidFill>
              </a:rPr>
              <a:t>=Bitstream</a:t>
            </a:r>
            <a:endParaRPr lang="zh-CN" altLang="en-US" sz="16600" b="1" dirty="0">
              <a:solidFill>
                <a:srgbClr val="000000"/>
              </a:solidFill>
            </a:endParaRPr>
          </a:p>
        </p:txBody>
      </p:sp>
      <p:pic>
        <p:nvPicPr>
          <p:cNvPr id="3" name="图片 2">
            <a:extLst>
              <a:ext uri="{FF2B5EF4-FFF2-40B4-BE49-F238E27FC236}">
                <a16:creationId xmlns="" xmlns:a16="http://schemas.microsoft.com/office/drawing/2014/main" id="{06555F52-BCAE-45FE-B2C0-DB0969E6CC56}"/>
              </a:ext>
            </a:extLst>
          </p:cNvPr>
          <p:cNvPicPr>
            <a:picLocks noChangeAspect="1"/>
          </p:cNvPicPr>
          <p:nvPr/>
        </p:nvPicPr>
        <p:blipFill>
          <a:blip r:embed="rId3" cstate="print"/>
          <a:stretch>
            <a:fillRect/>
          </a:stretch>
        </p:blipFill>
        <p:spPr>
          <a:xfrm>
            <a:off x="2263478" y="2763300"/>
            <a:ext cx="6190476" cy="5009524"/>
          </a:xfrm>
          <a:prstGeom prst="rect">
            <a:avLst/>
          </a:prstGeom>
        </p:spPr>
      </p:pic>
      <p:sp>
        <p:nvSpPr>
          <p:cNvPr id="10" name="文本框 9">
            <a:extLst>
              <a:ext uri="{FF2B5EF4-FFF2-40B4-BE49-F238E27FC236}">
                <a16:creationId xmlns="" xmlns:a16="http://schemas.microsoft.com/office/drawing/2014/main" id="{900FEF89-1A55-416C-AFF3-0D6E5A665055}"/>
              </a:ext>
            </a:extLst>
          </p:cNvPr>
          <p:cNvSpPr txBox="1"/>
          <p:nvPr/>
        </p:nvSpPr>
        <p:spPr>
          <a:xfrm>
            <a:off x="13230808" y="6565853"/>
            <a:ext cx="2183363" cy="646331"/>
          </a:xfrm>
          <a:prstGeom prst="rect">
            <a:avLst/>
          </a:prstGeom>
          <a:noFill/>
        </p:spPr>
        <p:txBody>
          <a:bodyPr wrap="square" rtlCol="0">
            <a:spAutoFit/>
          </a:bodyPr>
          <a:lstStyle/>
          <a:p>
            <a:r>
              <a:rPr lang="zh-CN" altLang="en-US" dirty="0"/>
              <a:t>网表文件</a:t>
            </a:r>
          </a:p>
        </p:txBody>
      </p:sp>
      <p:sp>
        <p:nvSpPr>
          <p:cNvPr id="15" name="矩形 14"/>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164968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5A02679-0726-4E98-B0EB-43ADEAEE7BC6}"/>
              </a:ext>
            </a:extLst>
          </p:cNvPr>
          <p:cNvSpPr>
            <a:spLocks noGrp="1"/>
          </p:cNvSpPr>
          <p:nvPr>
            <p:ph type="title"/>
          </p:nvPr>
        </p:nvSpPr>
        <p:spPr>
          <a:xfrm>
            <a:off x="1675964" y="876049"/>
            <a:ext cx="21025723" cy="1575774"/>
          </a:xfr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zh-CN" altLang="en-US" sz="9600" dirty="0">
                <a:solidFill>
                  <a:srgbClr val="000000"/>
                </a:solidFill>
                <a:latin typeface="微软雅黑" pitchFamily="34" charset="-122"/>
                <a:ea typeface="微软雅黑" pitchFamily="34" charset="-122"/>
              </a:rPr>
              <a:t>连接实验平台</a:t>
            </a:r>
          </a:p>
        </p:txBody>
      </p:sp>
      <p:pic>
        <p:nvPicPr>
          <p:cNvPr id="4" name="内容占位符 3">
            <a:extLst>
              <a:ext uri="{FF2B5EF4-FFF2-40B4-BE49-F238E27FC236}">
                <a16:creationId xmlns="" xmlns:a16="http://schemas.microsoft.com/office/drawing/2014/main" id="{6EB2E8AB-2245-495B-9E28-2D7CC0A8CF81}"/>
              </a:ext>
            </a:extLst>
          </p:cNvPr>
          <p:cNvPicPr>
            <a:picLocks noGrp="1" noChangeAspect="1"/>
          </p:cNvPicPr>
          <p:nvPr>
            <p:ph idx="1"/>
          </p:nvPr>
        </p:nvPicPr>
        <p:blipFill>
          <a:blip r:embed="rId3" cstate="print"/>
          <a:stretch>
            <a:fillRect/>
          </a:stretch>
        </p:blipFill>
        <p:spPr>
          <a:xfrm>
            <a:off x="1675964" y="4480554"/>
            <a:ext cx="11159913" cy="5915948"/>
          </a:xfrm>
          <a:prstGeom prst="rect">
            <a:avLst/>
          </a:prstGeom>
          <a:ln w="38100">
            <a:solidFill>
              <a:schemeClr val="tx1"/>
            </a:solidFill>
          </a:ln>
        </p:spPr>
      </p:pic>
      <p:pic>
        <p:nvPicPr>
          <p:cNvPr id="5" name="图片 4">
            <a:extLst>
              <a:ext uri="{FF2B5EF4-FFF2-40B4-BE49-F238E27FC236}">
                <a16:creationId xmlns="" xmlns:a16="http://schemas.microsoft.com/office/drawing/2014/main" id="{88F64F91-3790-4434-943F-4D6FEE6FA33C}"/>
              </a:ext>
            </a:extLst>
          </p:cNvPr>
          <p:cNvPicPr>
            <a:picLocks noChangeAspect="1"/>
          </p:cNvPicPr>
          <p:nvPr/>
        </p:nvPicPr>
        <p:blipFill>
          <a:blip r:embed="rId4" cstate="print"/>
          <a:stretch>
            <a:fillRect/>
          </a:stretch>
        </p:blipFill>
        <p:spPr>
          <a:xfrm>
            <a:off x="13654068" y="3381385"/>
            <a:ext cx="9047619" cy="8114286"/>
          </a:xfrm>
          <a:prstGeom prst="rect">
            <a:avLst/>
          </a:prstGeom>
          <a:ln>
            <a:solidFill>
              <a:srgbClr val="000000"/>
            </a:solidFill>
          </a:ln>
        </p:spPr>
      </p:pic>
      <p:sp>
        <p:nvSpPr>
          <p:cNvPr id="6" name="矩形 5"/>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689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45920" y="360632"/>
            <a:ext cx="21055767" cy="2650436"/>
          </a:xfr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zh-CN" altLang="en-US" sz="9600" dirty="0">
                <a:solidFill>
                  <a:srgbClr val="000000"/>
                </a:solidFill>
                <a:latin typeface="微软雅黑" pitchFamily="34" charset="-122"/>
                <a:ea typeface="微软雅黑" pitchFamily="34" charset="-122"/>
              </a:rPr>
              <a:t>验证实验结果</a:t>
            </a:r>
          </a:p>
        </p:txBody>
      </p:sp>
      <p:pic>
        <p:nvPicPr>
          <p:cNvPr id="5" name="内容占位符 4"/>
          <p:cNvPicPr>
            <a:picLocks noGrp="1" noChangeAspect="1"/>
          </p:cNvPicPr>
          <p:nvPr>
            <p:ph idx="1"/>
          </p:nvPr>
        </p:nvPicPr>
        <p:blipFill>
          <a:blip r:embed="rId3" cstate="print"/>
          <a:stretch>
            <a:fillRect/>
          </a:stretch>
        </p:blipFill>
        <p:spPr>
          <a:xfrm>
            <a:off x="7221894" y="3652083"/>
            <a:ext cx="16439811" cy="9007330"/>
          </a:xfrm>
          <a:prstGeom prst="rect">
            <a:avLst/>
          </a:prstGeom>
          <a:ln>
            <a:solidFill>
              <a:schemeClr val="tx1">
                <a:lumMod val="65000"/>
                <a:lumOff val="35000"/>
              </a:schemeClr>
            </a:solidFill>
          </a:ln>
        </p:spPr>
      </p:pic>
      <p:sp>
        <p:nvSpPr>
          <p:cNvPr id="6" name="内容占位符 2"/>
          <p:cNvSpPr txBox="1">
            <a:spLocks/>
          </p:cNvSpPr>
          <p:nvPr/>
        </p:nvSpPr>
        <p:spPr>
          <a:xfrm>
            <a:off x="1324630" y="3584256"/>
            <a:ext cx="5848293" cy="9142984"/>
          </a:xfrm>
          <a:prstGeom prst="rect">
            <a:avLst/>
          </a:prstGeom>
          <a:ln>
            <a:solidFill>
              <a:schemeClr val="tx1">
                <a:lumMod val="65000"/>
                <a:lumOff val="35000"/>
              </a:schemeClr>
            </a:solidFill>
          </a:ln>
        </p:spPr>
        <p:txBody>
          <a:bodyPr vert="horz" lIns="182843" tIns="91422" rIns="182843" bIns="91422" rtlCol="0">
            <a:normAutofit/>
          </a:bodyPr>
          <a:lstStyle>
            <a:lvl1pPr indent="0">
              <a:lnSpc>
                <a:spcPct val="150000"/>
              </a:lnSpc>
              <a:spcBef>
                <a:spcPts val="2000"/>
              </a:spcBef>
              <a:buFont typeface="Arial" panose="020B0604020202020204" pitchFamily="34" charset="0"/>
              <a:buNone/>
              <a:defRPr lang="en-US" sz="4800" dirty="0" smtClean="0">
                <a:solidFill>
                  <a:srgbClr val="000000"/>
                </a:solidFill>
                <a:effectLst/>
                <a:latin typeface="Lato Light"/>
                <a:cs typeface="Lato Light"/>
              </a:defRPr>
            </a:lvl1pPr>
            <a:lvl2pPr indent="0">
              <a:lnSpc>
                <a:spcPct val="90000"/>
              </a:lnSpc>
              <a:spcBef>
                <a:spcPts val="1000"/>
              </a:spcBef>
              <a:buFont typeface="Arial" panose="020B0604020202020204" pitchFamily="34" charset="0"/>
              <a:buNone/>
              <a:defRPr lang="en-US" sz="4000" dirty="0" smtClean="0">
                <a:effectLst/>
                <a:latin typeface="Lato Light"/>
                <a:cs typeface="Lato Light"/>
              </a:defRPr>
            </a:lvl2pPr>
            <a:lvl3pPr indent="0">
              <a:lnSpc>
                <a:spcPct val="90000"/>
              </a:lnSpc>
              <a:spcBef>
                <a:spcPts val="1000"/>
              </a:spcBef>
              <a:buFont typeface="Arial" panose="020B0604020202020204" pitchFamily="34" charset="0"/>
              <a:buNone/>
              <a:defRPr lang="en-US" dirty="0" smtClean="0">
                <a:effectLst/>
                <a:latin typeface="Lato Light"/>
                <a:cs typeface="Lato Light"/>
              </a:defRPr>
            </a:lvl3pPr>
            <a:lvl4pPr indent="0">
              <a:lnSpc>
                <a:spcPct val="90000"/>
              </a:lnSpc>
              <a:spcBef>
                <a:spcPts val="1000"/>
              </a:spcBef>
              <a:buFont typeface="Arial" panose="020B0604020202020204" pitchFamily="34" charset="0"/>
              <a:buNone/>
              <a:defRPr lang="en-US" sz="3200" dirty="0" smtClean="0">
                <a:effectLst/>
                <a:latin typeface="Lato Light"/>
                <a:cs typeface="Lato Light"/>
              </a:defRPr>
            </a:lvl4pPr>
            <a:lvl5pPr indent="0">
              <a:lnSpc>
                <a:spcPct val="90000"/>
              </a:lnSpc>
              <a:spcBef>
                <a:spcPts val="1000"/>
              </a:spcBef>
              <a:buFont typeface="Arial" panose="020B0604020202020204" pitchFamily="34" charset="0"/>
              <a:buNone/>
              <a:defRPr lang="en-US" sz="3200" dirty="0">
                <a:effectLst/>
                <a:latin typeface="Lato Light"/>
                <a:cs typeface="Lato Light"/>
              </a:defRPr>
            </a:lvl5pPr>
            <a:lvl6pPr marL="5028194" indent="-457109">
              <a:lnSpc>
                <a:spcPct val="90000"/>
              </a:lnSpc>
              <a:spcBef>
                <a:spcPts val="1000"/>
              </a:spcBef>
              <a:buFont typeface="Arial" panose="020B0604020202020204" pitchFamily="34" charset="0"/>
              <a:buChar char="•"/>
            </a:lvl6pPr>
            <a:lvl7pPr marL="5942411" indent="-457109">
              <a:lnSpc>
                <a:spcPct val="90000"/>
              </a:lnSpc>
              <a:spcBef>
                <a:spcPts val="1000"/>
              </a:spcBef>
              <a:buFont typeface="Arial" panose="020B0604020202020204" pitchFamily="34" charset="0"/>
              <a:buChar char="•"/>
            </a:lvl7pPr>
            <a:lvl8pPr marL="6856628" indent="-457109">
              <a:lnSpc>
                <a:spcPct val="90000"/>
              </a:lnSpc>
              <a:spcBef>
                <a:spcPts val="1000"/>
              </a:spcBef>
              <a:buFont typeface="Arial" panose="020B0604020202020204" pitchFamily="34" charset="0"/>
              <a:buChar char="•"/>
            </a:lvl8pPr>
            <a:lvl9pPr marL="7770846" indent="-457109">
              <a:lnSpc>
                <a:spcPct val="90000"/>
              </a:lnSpc>
              <a:spcBef>
                <a:spcPts val="1000"/>
              </a:spcBef>
              <a:buFont typeface="Arial" panose="020B0604020202020204" pitchFamily="34" charset="0"/>
              <a:buChar char="•"/>
            </a:lvl9pPr>
          </a:lstStyle>
          <a:p>
            <a:r>
              <a:rPr lang="zh-CN" altLang="en-US" dirty="0"/>
              <a:t>在实验界面页面上，</a:t>
            </a:r>
            <a:r>
              <a:rPr lang="zh-CN" altLang="en-US" dirty="0">
                <a:solidFill>
                  <a:srgbClr val="00B0F0"/>
                </a:solidFill>
              </a:rPr>
              <a:t>单击改变</a:t>
            </a:r>
            <a:r>
              <a:rPr lang="zh-CN" altLang="en-US" dirty="0"/>
              <a:t>输入管脚的状态。在逻辑运算模式下，</a:t>
            </a:r>
            <a:r>
              <a:rPr lang="en-US" altLang="zh-CN" dirty="0"/>
              <a:t>F</a:t>
            </a:r>
            <a:r>
              <a:rPr lang="zh-CN" altLang="en-US" dirty="0"/>
              <a:t>输出为</a:t>
            </a:r>
            <a:r>
              <a:rPr lang="en-US" altLang="zh-CN" dirty="0"/>
              <a:t>A</a:t>
            </a:r>
            <a:r>
              <a:rPr lang="zh-CN" altLang="en-US" dirty="0"/>
              <a:t>输入的取反。验证</a:t>
            </a:r>
            <a:r>
              <a:rPr lang="en-US" altLang="zh-CN" dirty="0"/>
              <a:t>ALU</a:t>
            </a:r>
            <a:r>
              <a:rPr lang="zh-CN" altLang="en-US" dirty="0"/>
              <a:t>第一条功能。</a:t>
            </a:r>
            <a:r>
              <a:rPr lang="en-US" altLang="zh-CN" dirty="0"/>
              <a:t/>
            </a:r>
            <a:br>
              <a:rPr lang="en-US" altLang="zh-CN" dirty="0"/>
            </a:br>
            <a:endParaRPr lang="zh-CN" altLang="en-US" dirty="0"/>
          </a:p>
        </p:txBody>
      </p:sp>
      <p:sp>
        <p:nvSpPr>
          <p:cNvPr id="7" name="矩形: 圆角 6"/>
          <p:cNvSpPr/>
          <p:nvPr/>
        </p:nvSpPr>
        <p:spPr>
          <a:xfrm>
            <a:off x="18478496" y="5611015"/>
            <a:ext cx="3319385" cy="4970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198" dirty="0"/>
          </a:p>
        </p:txBody>
      </p:sp>
      <p:sp>
        <p:nvSpPr>
          <p:cNvPr id="8" name="矩形: 圆角 7"/>
          <p:cNvSpPr/>
          <p:nvPr/>
        </p:nvSpPr>
        <p:spPr>
          <a:xfrm>
            <a:off x="14715345" y="5238249"/>
            <a:ext cx="1295802" cy="6212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198" dirty="0"/>
          </a:p>
        </p:txBody>
      </p:sp>
      <p:sp>
        <p:nvSpPr>
          <p:cNvPr id="9" name="矩形: 圆角 8"/>
          <p:cNvSpPr/>
          <p:nvPr/>
        </p:nvSpPr>
        <p:spPr>
          <a:xfrm>
            <a:off x="12801224" y="6519259"/>
            <a:ext cx="3209922" cy="6212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198" dirty="0"/>
          </a:p>
        </p:txBody>
      </p:sp>
      <p:sp>
        <p:nvSpPr>
          <p:cNvPr id="10" name="矩形: 圆角 9"/>
          <p:cNvSpPr/>
          <p:nvPr/>
        </p:nvSpPr>
        <p:spPr>
          <a:xfrm>
            <a:off x="12801224" y="10356374"/>
            <a:ext cx="3209922" cy="62127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198" dirty="0"/>
          </a:p>
        </p:txBody>
      </p:sp>
      <p:sp>
        <p:nvSpPr>
          <p:cNvPr id="11" name="矩形: 圆角 10"/>
          <p:cNvSpPr/>
          <p:nvPr/>
        </p:nvSpPr>
        <p:spPr>
          <a:xfrm>
            <a:off x="6787600" y="4927610"/>
            <a:ext cx="1295802" cy="5058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198" dirty="0"/>
          </a:p>
        </p:txBody>
      </p:sp>
      <p:sp>
        <p:nvSpPr>
          <p:cNvPr id="12" name="矩形 11"/>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2528728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657225" y="718689"/>
            <a:ext cx="23174325" cy="1723506"/>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en-US" altLang="zh-CN" sz="9600" smtClean="0">
                <a:solidFill>
                  <a:srgbClr val="000000"/>
                </a:solidFill>
                <a:latin typeface="微软雅黑" pitchFamily="34" charset="-122"/>
                <a:ea typeface="微软雅黑" pitchFamily="34" charset="-122"/>
                <a:cs typeface="Lato Light"/>
              </a:rPr>
              <a:t>FPGA </a:t>
            </a:r>
            <a:r>
              <a:rPr lang="zh-CN" altLang="en-US" sz="9600" dirty="0">
                <a:solidFill>
                  <a:srgbClr val="000000"/>
                </a:solidFill>
                <a:latin typeface="微软雅黑" pitchFamily="34" charset="-122"/>
                <a:ea typeface="微软雅黑" pitchFamily="34" charset="-122"/>
                <a:cs typeface="Lato Light"/>
              </a:rPr>
              <a:t>服务器</a:t>
            </a:r>
            <a:endParaRPr lang="en-US" sz="9600" dirty="0">
              <a:solidFill>
                <a:srgbClr val="000000"/>
              </a:solidFill>
              <a:latin typeface="微软雅黑" pitchFamily="34" charset="-122"/>
              <a:ea typeface="微软雅黑" pitchFamily="34" charset="-122"/>
              <a:cs typeface="Lato Light"/>
            </a:endParaRPr>
          </a:p>
        </p:txBody>
      </p:sp>
      <p:pic>
        <p:nvPicPr>
          <p:cNvPr id="84" name="图片 83"/>
          <p:cNvPicPr>
            <a:picLocks noChangeAspect="1"/>
          </p:cNvPicPr>
          <p:nvPr/>
        </p:nvPicPr>
        <p:blipFill rotWithShape="1">
          <a:blip r:embed="rId3" cstate="email">
            <a:extLst>
              <a:ext uri="{28A0092B-C50C-407E-A947-70E740481C1C}">
                <a14:useLocalDpi xmlns="" xmlns:a14="http://schemas.microsoft.com/office/drawing/2010/main" val="0"/>
              </a:ext>
            </a:extLst>
          </a:blip>
          <a:srcRect t="11357" b="10880"/>
          <a:stretch/>
        </p:blipFill>
        <p:spPr>
          <a:xfrm>
            <a:off x="8198598" y="4076825"/>
            <a:ext cx="9014838" cy="6825489"/>
          </a:xfrm>
          <a:prstGeom prst="rect">
            <a:avLst/>
          </a:prstGeom>
        </p:spPr>
      </p:pic>
      <p:sp>
        <p:nvSpPr>
          <p:cNvPr id="86" name="下箭头 85"/>
          <p:cNvSpPr/>
          <p:nvPr/>
        </p:nvSpPr>
        <p:spPr>
          <a:xfrm rot="16200000">
            <a:off x="7965941" y="6696698"/>
            <a:ext cx="465314" cy="1120428"/>
          </a:xfrm>
          <a:prstGeom prst="down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16" name="图片 15" descr="屏幕快照 2017-03-27 下午10.22.41.png"/>
          <p:cNvPicPr>
            <a:picLocks noChangeAspect="1"/>
          </p:cNvPicPr>
          <p:nvPr/>
        </p:nvPicPr>
        <p:blipFill>
          <a:blip r:embed="rId4" cstate="print"/>
          <a:stretch>
            <a:fillRect/>
          </a:stretch>
        </p:blipFill>
        <p:spPr>
          <a:xfrm>
            <a:off x="1117460" y="3045255"/>
            <a:ext cx="5558898" cy="3979000"/>
          </a:xfrm>
          <a:prstGeom prst="rect">
            <a:avLst/>
          </a:prstGeom>
          <a:ln w="228600" cap="sq" cmpd="thickThin">
            <a:solidFill>
              <a:srgbClr val="000000"/>
            </a:solidFill>
            <a:prstDash val="solid"/>
            <a:miter lim="800000"/>
          </a:ln>
          <a:effectLst>
            <a:innerShdw blurRad="76200">
              <a:srgbClr val="000000"/>
            </a:innerShdw>
          </a:effectLst>
        </p:spPr>
      </p:pic>
      <p:pic>
        <p:nvPicPr>
          <p:cNvPr id="17" name="图片 16" descr="屏幕快照 2016-10-09 下午10.04.58.png"/>
          <p:cNvPicPr>
            <a:picLocks noChangeAspect="1"/>
          </p:cNvPicPr>
          <p:nvPr/>
        </p:nvPicPr>
        <p:blipFill>
          <a:blip r:embed="rId5" cstate="print"/>
          <a:stretch>
            <a:fillRect/>
          </a:stretch>
        </p:blipFill>
        <p:spPr>
          <a:xfrm>
            <a:off x="1117460" y="7584470"/>
            <a:ext cx="5585332" cy="5061054"/>
          </a:xfrm>
          <a:prstGeom prst="rect">
            <a:avLst/>
          </a:prstGeom>
          <a:ln w="228600" cap="sq" cmpd="thickThin">
            <a:solidFill>
              <a:srgbClr val="000000"/>
            </a:solidFill>
            <a:prstDash val="solid"/>
            <a:miter lim="800000"/>
          </a:ln>
          <a:effectLst>
            <a:innerShdw blurRad="76200">
              <a:srgbClr val="000000"/>
            </a:innerShdw>
          </a:effectLst>
        </p:spPr>
      </p:pic>
      <p:sp>
        <p:nvSpPr>
          <p:cNvPr id="7" name="Freeform 118"/>
          <p:cNvSpPr>
            <a:spLocks noChangeAspect="1" noChangeArrowheads="1"/>
          </p:cNvSpPr>
          <p:nvPr/>
        </p:nvSpPr>
        <p:spPr bwMode="auto">
          <a:xfrm>
            <a:off x="17106115" y="5769454"/>
            <a:ext cx="488394" cy="488525"/>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2"/>
          </a:solidFill>
          <a:ln>
            <a:noFill/>
          </a:ln>
          <a:extLst/>
        </p:spPr>
        <p:txBody>
          <a:bodyPr wrap="none" anchor="ctr"/>
          <a:lstStyle/>
          <a:p>
            <a:endParaRPr lang="en-US"/>
          </a:p>
        </p:txBody>
      </p:sp>
      <p:sp>
        <p:nvSpPr>
          <p:cNvPr id="8" name="Freeform 118"/>
          <p:cNvSpPr>
            <a:spLocks noChangeAspect="1" noChangeArrowheads="1"/>
          </p:cNvSpPr>
          <p:nvPr/>
        </p:nvSpPr>
        <p:spPr bwMode="auto">
          <a:xfrm>
            <a:off x="17106115" y="7619560"/>
            <a:ext cx="488394" cy="488525"/>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2"/>
          </a:solidFill>
          <a:ln>
            <a:noFill/>
          </a:ln>
          <a:extLst/>
        </p:spPr>
        <p:txBody>
          <a:bodyPr wrap="none" anchor="ctr"/>
          <a:lstStyle/>
          <a:p>
            <a:endParaRPr lang="en-US"/>
          </a:p>
        </p:txBody>
      </p:sp>
      <p:sp>
        <p:nvSpPr>
          <p:cNvPr id="9" name="Freeform 118"/>
          <p:cNvSpPr>
            <a:spLocks noChangeAspect="1" noChangeArrowheads="1"/>
          </p:cNvSpPr>
          <p:nvPr/>
        </p:nvSpPr>
        <p:spPr bwMode="auto">
          <a:xfrm>
            <a:off x="17154241" y="9515475"/>
            <a:ext cx="488394" cy="488525"/>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2"/>
          </a:solidFill>
          <a:ln>
            <a:noFill/>
          </a:ln>
          <a:extLst/>
        </p:spPr>
        <p:txBody>
          <a:bodyPr wrap="none" anchor="ctr"/>
          <a:lstStyle/>
          <a:p>
            <a:endParaRPr lang="en-US"/>
          </a:p>
        </p:txBody>
      </p:sp>
      <p:sp>
        <p:nvSpPr>
          <p:cNvPr id="10" name="矩形 9"/>
          <p:cNvSpPr/>
          <p:nvPr/>
        </p:nvSpPr>
        <p:spPr>
          <a:xfrm>
            <a:off x="17690795" y="5380896"/>
            <a:ext cx="6686856" cy="6684907"/>
          </a:xfrm>
          <a:prstGeom prst="rect">
            <a:avLst/>
          </a:prstGeom>
        </p:spPr>
        <p:txBody>
          <a:bodyPr wrap="square">
            <a:spAutoFit/>
          </a:bodyPr>
          <a:lstStyle/>
          <a:p>
            <a:pPr>
              <a:lnSpc>
                <a:spcPct val="170000"/>
              </a:lnSpc>
            </a:pPr>
            <a:r>
              <a:rPr lang="zh-CN" altLang="en-US" dirty="0">
                <a:solidFill>
                  <a:schemeClr val="accent3">
                    <a:lumMod val="50000"/>
                  </a:schemeClr>
                </a:solidFill>
                <a:latin typeface="Microsoft YaHei" charset="-122"/>
                <a:ea typeface="Microsoft YaHei" charset="-122"/>
                <a:cs typeface="Microsoft YaHei" charset="-122"/>
              </a:rPr>
              <a:t>基础开发：</a:t>
            </a:r>
            <a:r>
              <a:rPr lang="en-US" altLang="zh-CN" dirty="0">
                <a:solidFill>
                  <a:schemeClr val="accent3">
                    <a:lumMod val="50000"/>
                  </a:schemeClr>
                </a:solidFill>
                <a:latin typeface="Microsoft YaHei" charset="-122"/>
                <a:ea typeface="Microsoft YaHei" charset="-122"/>
                <a:cs typeface="Microsoft YaHei" charset="-122"/>
              </a:rPr>
              <a:t>FPGA</a:t>
            </a:r>
            <a:r>
              <a:rPr lang="zh-CN" altLang="en-US" dirty="0">
                <a:solidFill>
                  <a:schemeClr val="accent3">
                    <a:lumMod val="50000"/>
                  </a:schemeClr>
                </a:solidFill>
                <a:latin typeface="Microsoft YaHei" charset="-122"/>
                <a:ea typeface="Microsoft YaHei" charset="-122"/>
                <a:cs typeface="Microsoft YaHei" charset="-122"/>
              </a:rPr>
              <a:t>核心板</a:t>
            </a:r>
            <a:endParaRPr lang="en-US" altLang="zh-CN" dirty="0">
              <a:solidFill>
                <a:schemeClr val="accent3">
                  <a:lumMod val="50000"/>
                </a:schemeClr>
              </a:solidFill>
              <a:latin typeface="Microsoft YaHei" charset="-122"/>
              <a:ea typeface="Microsoft YaHei" charset="-122"/>
              <a:cs typeface="Microsoft YaHei" charset="-122"/>
            </a:endParaRPr>
          </a:p>
          <a:p>
            <a:pPr>
              <a:lnSpc>
                <a:spcPct val="170000"/>
              </a:lnSpc>
            </a:pPr>
            <a:r>
              <a:rPr lang="en-US" altLang="zh-CN" dirty="0">
                <a:solidFill>
                  <a:schemeClr val="accent3">
                    <a:lumMod val="50000"/>
                  </a:schemeClr>
                </a:solidFill>
                <a:latin typeface="Microsoft YaHei" charset="-122"/>
                <a:ea typeface="Microsoft YaHei" charset="-122"/>
                <a:cs typeface="Microsoft YaHei" charset="-122"/>
              </a:rPr>
              <a:t> I/O</a:t>
            </a:r>
            <a:r>
              <a:rPr lang="zh-CN" altLang="en-US" dirty="0">
                <a:solidFill>
                  <a:schemeClr val="accent3">
                    <a:lumMod val="50000"/>
                  </a:schemeClr>
                </a:solidFill>
                <a:latin typeface="Microsoft YaHei" charset="-122"/>
                <a:ea typeface="Microsoft YaHei" charset="-122"/>
                <a:cs typeface="Microsoft YaHei" charset="-122"/>
              </a:rPr>
              <a:t>开发：</a:t>
            </a:r>
            <a:r>
              <a:rPr lang="en-US" altLang="zh-CN" dirty="0">
                <a:solidFill>
                  <a:schemeClr val="accent3">
                    <a:lumMod val="50000"/>
                  </a:schemeClr>
                </a:solidFill>
                <a:latin typeface="Microsoft YaHei" charset="-122"/>
                <a:ea typeface="Microsoft YaHei" charset="-122"/>
                <a:cs typeface="Microsoft YaHei" charset="-122"/>
              </a:rPr>
              <a:t>FPGA</a:t>
            </a:r>
            <a:r>
              <a:rPr lang="zh-CN" altLang="en-US" dirty="0">
                <a:solidFill>
                  <a:schemeClr val="accent3">
                    <a:lumMod val="50000"/>
                  </a:schemeClr>
                </a:solidFill>
                <a:latin typeface="Microsoft YaHei" charset="-122"/>
                <a:ea typeface="Microsoft YaHei" charset="-122"/>
                <a:cs typeface="Microsoft YaHei" charset="-122"/>
              </a:rPr>
              <a:t>核心板</a:t>
            </a:r>
            <a:r>
              <a:rPr lang="en-US" altLang="zh-CN" dirty="0">
                <a:solidFill>
                  <a:schemeClr val="accent3">
                    <a:lumMod val="50000"/>
                  </a:schemeClr>
                </a:solidFill>
                <a:latin typeface="Microsoft YaHei" charset="-122"/>
                <a:ea typeface="Microsoft YaHei" charset="-122"/>
                <a:cs typeface="Microsoft YaHei" charset="-122"/>
              </a:rPr>
              <a:t>+I/O</a:t>
            </a:r>
            <a:r>
              <a:rPr lang="zh-CN" altLang="en-US" dirty="0">
                <a:solidFill>
                  <a:schemeClr val="accent3">
                    <a:lumMod val="50000"/>
                  </a:schemeClr>
                </a:solidFill>
                <a:latin typeface="Microsoft YaHei" charset="-122"/>
                <a:ea typeface="Microsoft YaHei" charset="-122"/>
                <a:cs typeface="Microsoft YaHei" charset="-122"/>
              </a:rPr>
              <a:t>板</a:t>
            </a:r>
            <a:endParaRPr lang="en-US" altLang="zh-CN" dirty="0">
              <a:solidFill>
                <a:schemeClr val="accent3">
                  <a:lumMod val="50000"/>
                </a:schemeClr>
              </a:solidFill>
              <a:latin typeface="Microsoft YaHei" charset="-122"/>
              <a:ea typeface="Microsoft YaHei" charset="-122"/>
              <a:cs typeface="Microsoft YaHei" charset="-122"/>
            </a:endParaRPr>
          </a:p>
          <a:p>
            <a:pPr>
              <a:lnSpc>
                <a:spcPct val="170000"/>
              </a:lnSpc>
            </a:pPr>
            <a:r>
              <a:rPr lang="en-US" altLang="zh-CN" dirty="0">
                <a:solidFill>
                  <a:schemeClr val="accent3">
                    <a:lumMod val="50000"/>
                  </a:schemeClr>
                </a:solidFill>
                <a:latin typeface="Microsoft YaHei" charset="-122"/>
                <a:ea typeface="Microsoft YaHei" charset="-122"/>
                <a:cs typeface="Microsoft YaHei" charset="-122"/>
              </a:rPr>
              <a:t> 2U </a:t>
            </a:r>
            <a:r>
              <a:rPr lang="zh-CN" altLang="en-US" dirty="0">
                <a:solidFill>
                  <a:schemeClr val="accent3">
                    <a:lumMod val="50000"/>
                  </a:schemeClr>
                </a:solidFill>
                <a:latin typeface="Microsoft YaHei" charset="-122"/>
                <a:ea typeface="Microsoft YaHei" charset="-122"/>
                <a:cs typeface="Microsoft YaHei" charset="-122"/>
              </a:rPr>
              <a:t>节点：</a:t>
            </a:r>
            <a:r>
              <a:rPr lang="en-US" altLang="zh-CN" dirty="0">
                <a:solidFill>
                  <a:schemeClr val="accent3">
                    <a:lumMod val="50000"/>
                  </a:schemeClr>
                </a:solidFill>
                <a:latin typeface="Microsoft YaHei" charset="-122"/>
                <a:ea typeface="Microsoft YaHei" charset="-122"/>
                <a:cs typeface="Microsoft YaHei" charset="-122"/>
              </a:rPr>
              <a:t>7</a:t>
            </a:r>
            <a:r>
              <a:rPr lang="zh-CN" altLang="en-US" dirty="0">
                <a:solidFill>
                  <a:schemeClr val="accent3">
                    <a:lumMod val="50000"/>
                  </a:schemeClr>
                </a:solidFill>
                <a:latin typeface="Microsoft YaHei" charset="-122"/>
                <a:ea typeface="Microsoft YaHei" charset="-122"/>
                <a:cs typeface="Microsoft YaHei" charset="-122"/>
              </a:rPr>
              <a:t>用户并发在线</a:t>
            </a:r>
            <a:endParaRPr lang="en-US" altLang="zh-CN" dirty="0">
              <a:solidFill>
                <a:schemeClr val="accent3">
                  <a:lumMod val="50000"/>
                </a:schemeClr>
              </a:solidFill>
              <a:latin typeface="Microsoft YaHei" charset="-122"/>
              <a:ea typeface="Microsoft YaHei" charset="-122"/>
              <a:cs typeface="Microsoft YaHei" charset="-122"/>
            </a:endParaRPr>
          </a:p>
          <a:p>
            <a:pPr>
              <a:lnSpc>
                <a:spcPct val="170000"/>
              </a:lnSpc>
            </a:pPr>
            <a:r>
              <a:rPr lang="zh-CN" altLang="en-US" dirty="0">
                <a:solidFill>
                  <a:schemeClr val="accent3">
                    <a:lumMod val="50000"/>
                  </a:schemeClr>
                </a:solidFill>
                <a:latin typeface="Microsoft YaHei" charset="-122"/>
                <a:ea typeface="Microsoft YaHei" charset="-122"/>
                <a:cs typeface="Microsoft YaHei" charset="-122"/>
              </a:rPr>
              <a:t>网络互联：千兆以太互联</a:t>
            </a:r>
            <a:endParaRPr lang="en-US" altLang="zh-CN" dirty="0">
              <a:solidFill>
                <a:schemeClr val="accent3">
                  <a:lumMod val="50000"/>
                </a:schemeClr>
              </a:solidFill>
              <a:latin typeface="Microsoft YaHei" charset="-122"/>
              <a:ea typeface="Microsoft YaHei" charset="-122"/>
              <a:cs typeface="Microsoft YaHei" charset="-122"/>
            </a:endParaRPr>
          </a:p>
          <a:p>
            <a:pPr>
              <a:lnSpc>
                <a:spcPct val="170000"/>
              </a:lnSpc>
            </a:pPr>
            <a:r>
              <a:rPr lang="zh-CN" altLang="en-US" dirty="0">
                <a:solidFill>
                  <a:schemeClr val="accent3">
                    <a:lumMod val="50000"/>
                  </a:schemeClr>
                </a:solidFill>
                <a:latin typeface="Microsoft YaHei" charset="-122"/>
                <a:ea typeface="Microsoft YaHei" charset="-122"/>
                <a:cs typeface="Microsoft YaHei" charset="-122"/>
              </a:rPr>
              <a:t>横向扩展：平行机架堆叠</a:t>
            </a:r>
            <a:endParaRPr lang="en-US" altLang="zh-CN" dirty="0">
              <a:solidFill>
                <a:schemeClr val="accent3">
                  <a:lumMod val="50000"/>
                </a:schemeClr>
              </a:solidFill>
              <a:latin typeface="Microsoft YaHei" charset="-122"/>
              <a:ea typeface="Microsoft YaHei" charset="-122"/>
              <a:cs typeface="Microsoft YaHei" charset="-122"/>
            </a:endParaRPr>
          </a:p>
          <a:p>
            <a:pPr>
              <a:lnSpc>
                <a:spcPct val="170000"/>
              </a:lnSpc>
            </a:pPr>
            <a:endParaRPr lang="en-US" altLang="zh-CN" dirty="0">
              <a:solidFill>
                <a:schemeClr val="accent3">
                  <a:lumMod val="50000"/>
                </a:schemeClr>
              </a:solidFill>
              <a:latin typeface="Microsoft YaHei" charset="-122"/>
              <a:ea typeface="Microsoft YaHei" charset="-122"/>
              <a:cs typeface="Microsoft YaHei" charset="-122"/>
            </a:endParaRPr>
          </a:p>
          <a:p>
            <a:pPr>
              <a:lnSpc>
                <a:spcPct val="170000"/>
              </a:lnSpc>
            </a:pPr>
            <a:endParaRPr lang="zh-CN" altLang="en-US" dirty="0">
              <a:solidFill>
                <a:schemeClr val="accent3">
                  <a:lumMod val="50000"/>
                </a:schemeClr>
              </a:solidFill>
              <a:latin typeface="Microsoft YaHei" charset="-122"/>
              <a:ea typeface="Microsoft YaHei" charset="-122"/>
              <a:cs typeface="Microsoft YaHei" charset="-122"/>
            </a:endParaRPr>
          </a:p>
        </p:txBody>
      </p:sp>
      <p:sp>
        <p:nvSpPr>
          <p:cNvPr id="11" name="Freeform 118"/>
          <p:cNvSpPr>
            <a:spLocks noChangeAspect="1" noChangeArrowheads="1"/>
          </p:cNvSpPr>
          <p:nvPr/>
        </p:nvSpPr>
        <p:spPr bwMode="auto">
          <a:xfrm>
            <a:off x="17127887" y="8555734"/>
            <a:ext cx="488394" cy="488525"/>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2"/>
          </a:solidFill>
          <a:ln>
            <a:noFill/>
          </a:ln>
          <a:extLst/>
        </p:spPr>
        <p:txBody>
          <a:bodyPr wrap="none" anchor="ctr"/>
          <a:lstStyle/>
          <a:p>
            <a:endParaRPr lang="en-US"/>
          </a:p>
        </p:txBody>
      </p:sp>
      <p:sp>
        <p:nvSpPr>
          <p:cNvPr id="12" name="Freeform 118"/>
          <p:cNvSpPr>
            <a:spLocks noChangeAspect="1" noChangeArrowheads="1"/>
          </p:cNvSpPr>
          <p:nvPr/>
        </p:nvSpPr>
        <p:spPr bwMode="auto">
          <a:xfrm>
            <a:off x="17127887" y="6661620"/>
            <a:ext cx="488394" cy="488525"/>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2"/>
          </a:solidFill>
          <a:ln>
            <a:noFill/>
          </a:ln>
          <a:extLst/>
        </p:spPr>
        <p:txBody>
          <a:bodyPr wrap="none" anchor="ctr"/>
          <a:lstStyle/>
          <a:p>
            <a:endParaRPr lang="en-US"/>
          </a:p>
        </p:txBody>
      </p:sp>
      <p:sp>
        <p:nvSpPr>
          <p:cNvPr id="18" name="Shape 1301"/>
          <p:cNvSpPr/>
          <p:nvPr/>
        </p:nvSpPr>
        <p:spPr>
          <a:xfrm>
            <a:off x="10312211" y="11275861"/>
            <a:ext cx="6146989" cy="13459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en-US" altLang="zh-CN" sz="3500" smtClean="0">
                <a:solidFill>
                  <a:srgbClr val="000000"/>
                </a:solidFill>
                <a:latin typeface="微软雅黑" pitchFamily="34" charset="-122"/>
                <a:ea typeface="微软雅黑" pitchFamily="34" charset="-122"/>
                <a:cs typeface="Lato Light"/>
                <a:sym typeface="Helvetica Neue UltraLight"/>
              </a:rPr>
              <a:t>FPGA </a:t>
            </a:r>
            <a:r>
              <a:rPr lang="zh-CN" altLang="en-US" sz="3500" dirty="0">
                <a:solidFill>
                  <a:srgbClr val="000000"/>
                </a:solidFill>
                <a:latin typeface="微软雅黑" pitchFamily="34" charset="-122"/>
                <a:ea typeface="微软雅黑" pitchFamily="34" charset="-122"/>
                <a:cs typeface="Lato Light"/>
                <a:sym typeface="Helvetica Neue UltraLight"/>
              </a:rPr>
              <a:t>服务器</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sp>
        <p:nvSpPr>
          <p:cNvPr id="14" name="矩形 13"/>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410539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email">
            <a:extLst>
              <a:ext uri="{28A0092B-C50C-407E-A947-70E740481C1C}">
                <a14:useLocalDpi xmlns="" xmlns:a14="http://schemas.microsoft.com/office/drawing/2010/main" val="0"/>
              </a:ext>
            </a:extLst>
          </a:blip>
          <a:srcRect l="13331" t="15659" r="15264" b="16440"/>
          <a:stretch/>
        </p:blipFill>
        <p:spPr>
          <a:xfrm>
            <a:off x="10363200" y="8444835"/>
            <a:ext cx="3214688" cy="45853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4" name="图片 83"/>
          <p:cNvPicPr>
            <a:picLocks noChangeAspect="1"/>
          </p:cNvPicPr>
          <p:nvPr/>
        </p:nvPicPr>
        <p:blipFill rotWithShape="1">
          <a:blip r:embed="rId4" cstate="email">
            <a:extLst>
              <a:ext uri="{28A0092B-C50C-407E-A947-70E740481C1C}">
                <a14:useLocalDpi xmlns="" xmlns:a14="http://schemas.microsoft.com/office/drawing/2010/main" val="0"/>
              </a:ext>
            </a:extLst>
          </a:blip>
          <a:srcRect t="11357" b="10880"/>
          <a:stretch/>
        </p:blipFill>
        <p:spPr>
          <a:xfrm>
            <a:off x="8567335" y="2621408"/>
            <a:ext cx="6294681" cy="4765951"/>
          </a:xfrm>
          <a:prstGeom prst="rect">
            <a:avLst/>
          </a:prstGeom>
        </p:spPr>
      </p:pic>
      <p:sp>
        <p:nvSpPr>
          <p:cNvPr id="5" name="Rectangle 3"/>
          <p:cNvSpPr/>
          <p:nvPr/>
        </p:nvSpPr>
        <p:spPr>
          <a:xfrm>
            <a:off x="657225" y="718689"/>
            <a:ext cx="23174325" cy="1723506"/>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en-US" altLang="zh-CN" sz="9600" smtClean="0">
                <a:solidFill>
                  <a:srgbClr val="000000"/>
                </a:solidFill>
                <a:latin typeface="微软雅黑" pitchFamily="34" charset="-122"/>
                <a:ea typeface="微软雅黑" pitchFamily="34" charset="-122"/>
                <a:cs typeface="Lato Light"/>
              </a:rPr>
              <a:t>FPGA </a:t>
            </a:r>
            <a:r>
              <a:rPr lang="zh-CN" altLang="en-US" sz="9600" dirty="0">
                <a:solidFill>
                  <a:srgbClr val="000000"/>
                </a:solidFill>
                <a:latin typeface="微软雅黑" pitchFamily="34" charset="-122"/>
                <a:ea typeface="微软雅黑" pitchFamily="34" charset="-122"/>
                <a:cs typeface="Lato Light"/>
              </a:rPr>
              <a:t>私有云</a:t>
            </a:r>
            <a:endParaRPr lang="en-US" sz="9600" dirty="0">
              <a:solidFill>
                <a:srgbClr val="000000"/>
              </a:solidFill>
              <a:latin typeface="微软雅黑" pitchFamily="34" charset="-122"/>
              <a:ea typeface="微软雅黑" pitchFamily="34" charset="-122"/>
              <a:cs typeface="Lato Light"/>
            </a:endParaRPr>
          </a:p>
        </p:txBody>
      </p:sp>
      <p:pic>
        <p:nvPicPr>
          <p:cNvPr id="44" name="图片 43"/>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a:off x="1930948" y="2932331"/>
            <a:ext cx="5170306" cy="3078641"/>
          </a:xfrm>
          <a:prstGeom prst="rect">
            <a:avLst/>
          </a:prstGeom>
          <a:ln w="228600" cap="sq" cmpd="thickThin">
            <a:solidFill>
              <a:srgbClr val="000000"/>
            </a:solidFill>
            <a:prstDash val="solid"/>
            <a:miter lim="800000"/>
          </a:ln>
          <a:effectLst>
            <a:innerShdw blurRad="76200">
              <a:srgbClr val="000000"/>
            </a:innerShdw>
          </a:effectLst>
        </p:spPr>
      </p:pic>
      <p:pic>
        <p:nvPicPr>
          <p:cNvPr id="43" name="图片 42"/>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a:off x="1930948" y="7387359"/>
            <a:ext cx="5170306" cy="3137103"/>
          </a:xfrm>
          <a:prstGeom prst="rect">
            <a:avLst/>
          </a:prstGeom>
          <a:ln w="228600" cap="sq" cmpd="thickThin">
            <a:solidFill>
              <a:srgbClr val="000000"/>
            </a:solidFill>
            <a:prstDash val="solid"/>
            <a:miter lim="800000"/>
          </a:ln>
          <a:effectLst>
            <a:innerShdw blurRad="76200">
              <a:srgbClr val="000000"/>
            </a:innerShdw>
          </a:effectLst>
        </p:spPr>
      </p:pic>
      <p:sp>
        <p:nvSpPr>
          <p:cNvPr id="80" name="Shape 1301"/>
          <p:cNvSpPr/>
          <p:nvPr/>
        </p:nvSpPr>
        <p:spPr>
          <a:xfrm>
            <a:off x="1990725" y="5927844"/>
            <a:ext cx="4787611" cy="13459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en-US" altLang="zh-CN" sz="3500" smtClean="0">
                <a:solidFill>
                  <a:srgbClr val="000000"/>
                </a:solidFill>
                <a:latin typeface="微软雅黑" pitchFamily="34" charset="-122"/>
                <a:ea typeface="微软雅黑" pitchFamily="34" charset="-122"/>
                <a:cs typeface="Lato Light"/>
                <a:sym typeface="Helvetica Neue UltraLight"/>
              </a:rPr>
              <a:t>FPGA</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sp>
        <p:nvSpPr>
          <p:cNvPr id="81" name="Shape 1301"/>
          <p:cNvSpPr/>
          <p:nvPr/>
        </p:nvSpPr>
        <p:spPr>
          <a:xfrm>
            <a:off x="1930948" y="10453827"/>
            <a:ext cx="4787611" cy="13459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en-US" altLang="zh-CN" sz="3500" smtClean="0">
                <a:solidFill>
                  <a:srgbClr val="000000"/>
                </a:solidFill>
                <a:latin typeface="微软雅黑" pitchFamily="34" charset="-122"/>
                <a:ea typeface="微软雅黑" pitchFamily="34" charset="-122"/>
                <a:cs typeface="Lato Light"/>
                <a:sym typeface="Helvetica Neue UltraLight"/>
              </a:rPr>
              <a:t>I/O</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cxnSp>
        <p:nvCxnSpPr>
          <p:cNvPr id="40" name="肘形连接符 39"/>
          <p:cNvCxnSpPr/>
          <p:nvPr/>
        </p:nvCxnSpPr>
        <p:spPr>
          <a:xfrm flipV="1">
            <a:off x="7101254" y="6519948"/>
            <a:ext cx="2102865" cy="2044397"/>
          </a:xfrm>
          <a:prstGeom prst="bentConnector3">
            <a:avLst>
              <a:gd name="adj1" fmla="val 5000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5" name="直线箭头连接符 44"/>
          <p:cNvCxnSpPr>
            <a:stCxn id="44" idx="3"/>
          </p:cNvCxnSpPr>
          <p:nvPr/>
        </p:nvCxnSpPr>
        <p:spPr>
          <a:xfrm flipV="1">
            <a:off x="7101254" y="4471651"/>
            <a:ext cx="2102865"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6" name="下箭头 85"/>
          <p:cNvSpPr/>
          <p:nvPr/>
        </p:nvSpPr>
        <p:spPr>
          <a:xfrm>
            <a:off x="11781409" y="7584470"/>
            <a:ext cx="465314" cy="1120428"/>
          </a:xfrm>
          <a:prstGeom prst="down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2051" name="Picture 3" descr="C:\Program Files (x86)\Microsoft Office\MEDIA\CAGCAT10\j0292020.wmf"/>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20536694" y="3863553"/>
            <a:ext cx="1868488" cy="1773238"/>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3" descr="C:\Program Files (x86)\Microsoft Office\MEDIA\CAGCAT10\j0292020.wmf"/>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20536694" y="5895878"/>
            <a:ext cx="1868488" cy="1773238"/>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3" descr="C:\Program Files (x86)\Microsoft Office\MEDIA\CAGCAT10\j0292020.wmf"/>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20536694" y="7980054"/>
            <a:ext cx="1868488" cy="1773238"/>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3" descr="C:\Program Files (x86)\Microsoft Office\MEDIA\CAGCAT10\j0292020.wmf"/>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20536694" y="10205383"/>
            <a:ext cx="1868488" cy="1773238"/>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Shape 1301"/>
          <p:cNvSpPr/>
          <p:nvPr/>
        </p:nvSpPr>
        <p:spPr>
          <a:xfrm>
            <a:off x="11846133" y="5337977"/>
            <a:ext cx="6146989" cy="13459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en-US" altLang="zh-CN" sz="3500" smtClean="0">
                <a:solidFill>
                  <a:srgbClr val="000000"/>
                </a:solidFill>
                <a:latin typeface="微软雅黑" pitchFamily="34" charset="-122"/>
                <a:ea typeface="微软雅黑" pitchFamily="34" charset="-122"/>
                <a:cs typeface="Lato Light"/>
                <a:sym typeface="Helvetica Neue UltraLight"/>
              </a:rPr>
              <a:t>FPGA </a:t>
            </a:r>
            <a:r>
              <a:rPr lang="zh-CN" altLang="en-US" sz="3500" dirty="0">
                <a:solidFill>
                  <a:srgbClr val="000000"/>
                </a:solidFill>
                <a:latin typeface="微软雅黑" pitchFamily="34" charset="-122"/>
                <a:ea typeface="微软雅黑" pitchFamily="34" charset="-122"/>
                <a:cs typeface="Lato Light"/>
                <a:sym typeface="Helvetica Neue UltraLight"/>
              </a:rPr>
              <a:t>服务器</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sp>
        <p:nvSpPr>
          <p:cNvPr id="31" name="Shape 1301"/>
          <p:cNvSpPr/>
          <p:nvPr/>
        </p:nvSpPr>
        <p:spPr>
          <a:xfrm>
            <a:off x="11543225" y="8444835"/>
            <a:ext cx="6146989" cy="13459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zh-CN" altLang="en-US" sz="3500" smtClean="0">
                <a:solidFill>
                  <a:srgbClr val="000000"/>
                </a:solidFill>
                <a:latin typeface="微软雅黑" pitchFamily="34" charset="-122"/>
                <a:ea typeface="微软雅黑" pitchFamily="34" charset="-122"/>
                <a:cs typeface="Lato Light"/>
                <a:sym typeface="Helvetica Neue UltraLight"/>
              </a:rPr>
              <a:t>私有</a:t>
            </a:r>
            <a:r>
              <a:rPr lang="zh-CN" altLang="en-US" sz="3500" dirty="0">
                <a:solidFill>
                  <a:srgbClr val="000000"/>
                </a:solidFill>
                <a:latin typeface="微软雅黑" pitchFamily="34" charset="-122"/>
                <a:ea typeface="微软雅黑" pitchFamily="34" charset="-122"/>
                <a:cs typeface="Lato Light"/>
                <a:sym typeface="Helvetica Neue UltraLight"/>
              </a:rPr>
              <a:t>云</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cxnSp>
        <p:nvCxnSpPr>
          <p:cNvPr id="22" name="肘形连接符 21"/>
          <p:cNvCxnSpPr/>
          <p:nvPr/>
        </p:nvCxnSpPr>
        <p:spPr>
          <a:xfrm flipV="1">
            <a:off x="13208000" y="4750172"/>
            <a:ext cx="7328694" cy="5989038"/>
          </a:xfrm>
          <a:prstGeom prst="bentConnector3">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p:nvPr/>
        </p:nvCxnSpPr>
        <p:spPr>
          <a:xfrm flipV="1">
            <a:off x="13208000" y="6782498"/>
            <a:ext cx="7328694" cy="3956712"/>
          </a:xfrm>
          <a:prstGeom prst="bent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flipV="1">
            <a:off x="13208000" y="8866674"/>
            <a:ext cx="7328694" cy="1872536"/>
          </a:xfrm>
          <a:prstGeom prst="bent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a:off x="13208000" y="10739210"/>
            <a:ext cx="7328694" cy="509361"/>
          </a:xfrm>
          <a:prstGeom prst="bent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9" name="Shape 1301"/>
          <p:cNvSpPr/>
          <p:nvPr/>
        </p:nvSpPr>
        <p:spPr>
          <a:xfrm>
            <a:off x="16930308" y="6124623"/>
            <a:ext cx="3500910" cy="672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zh-CN" altLang="en-US" sz="3500" dirty="0">
                <a:solidFill>
                  <a:srgbClr val="000000"/>
                </a:solidFill>
                <a:latin typeface="微软雅黑" pitchFamily="34" charset="-122"/>
                <a:ea typeface="微软雅黑" pitchFamily="34" charset="-122"/>
                <a:cs typeface="Lato Light"/>
                <a:sym typeface="Helvetica Neue UltraLight"/>
              </a:rPr>
              <a:t>校园网接入</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sp>
        <p:nvSpPr>
          <p:cNvPr id="32" name="Shape 1301"/>
          <p:cNvSpPr/>
          <p:nvPr/>
        </p:nvSpPr>
        <p:spPr>
          <a:xfrm>
            <a:off x="16930308" y="8195078"/>
            <a:ext cx="3500910" cy="672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zh-CN" altLang="en-US" sz="3500" dirty="0">
                <a:solidFill>
                  <a:srgbClr val="000000"/>
                </a:solidFill>
                <a:latin typeface="微软雅黑" pitchFamily="34" charset="-122"/>
                <a:ea typeface="微软雅黑" pitchFamily="34" charset="-122"/>
                <a:cs typeface="Lato Light"/>
                <a:sym typeface="Helvetica Neue UltraLight"/>
              </a:rPr>
              <a:t>校园网接入</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sp>
        <p:nvSpPr>
          <p:cNvPr id="33" name="Shape 1301"/>
          <p:cNvSpPr/>
          <p:nvPr/>
        </p:nvSpPr>
        <p:spPr>
          <a:xfrm>
            <a:off x="16930308" y="3882603"/>
            <a:ext cx="3500910" cy="672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zh-CN" altLang="en-US" sz="3500" dirty="0">
                <a:solidFill>
                  <a:srgbClr val="000000"/>
                </a:solidFill>
                <a:latin typeface="微软雅黑" pitchFamily="34" charset="-122"/>
                <a:ea typeface="微软雅黑" pitchFamily="34" charset="-122"/>
                <a:cs typeface="Lato Light"/>
                <a:sym typeface="Helvetica Neue UltraLight"/>
              </a:rPr>
              <a:t>校园网接入</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sp>
        <p:nvSpPr>
          <p:cNvPr id="34" name="Shape 1301"/>
          <p:cNvSpPr/>
          <p:nvPr/>
        </p:nvSpPr>
        <p:spPr>
          <a:xfrm>
            <a:off x="16930308" y="10552929"/>
            <a:ext cx="3500910" cy="672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zh-CN" altLang="en-US" sz="3500" dirty="0">
                <a:solidFill>
                  <a:srgbClr val="000000"/>
                </a:solidFill>
                <a:latin typeface="微软雅黑" pitchFamily="34" charset="-122"/>
                <a:ea typeface="微软雅黑" pitchFamily="34" charset="-122"/>
                <a:cs typeface="Lato Light"/>
                <a:sym typeface="Helvetica Neue UltraLight"/>
              </a:rPr>
              <a:t>校园网接入</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sp>
        <p:nvSpPr>
          <p:cNvPr id="27" name="矩形 26"/>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18565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4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endCondLst>
                                    <p:cond evt="onNext" delay="0">
                                      <p:tgtEl>
                                        <p:sldTgt/>
                                      </p:tgtEl>
                                    </p:cond>
                                  </p:endCondLst>
                                  <p:childTnLst>
                                    <p:anim calcmode="discrete" valueType="str">
                                      <p:cBhvr>
                                        <p:cTn id="8" dur="1000" fill="hold"/>
                                        <p:tgtEl>
                                          <p:spTgt spid="45"/>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1000" fill="hold"/>
                                        <p:tgtEl>
                                          <p:spTgt spid="86"/>
                                        </p:tgtEl>
                                        <p:attrNameLst>
                                          <p:attrName>style.visibility</p:attrName>
                                        </p:attrNameLst>
                                      </p:cBhvr>
                                      <p:tavLst>
                                        <p:tav tm="0">
                                          <p:val>
                                            <p:strVal val="hidden"/>
                                          </p:val>
                                        </p:tav>
                                        <p:tav tm="50000">
                                          <p:val>
                                            <p:strVal val="visible"/>
                                          </p:val>
                                        </p:tav>
                                      </p:tavLst>
                                    </p:anim>
                                  </p:childTnLst>
                                </p:cTn>
                              </p:par>
                            </p:childTnLst>
                          </p:cTn>
                        </p:par>
                        <p:par>
                          <p:cTn id="11" fill="hold">
                            <p:stCondLst>
                              <p:cond delay="1000"/>
                            </p:stCondLst>
                            <p:childTnLst>
                              <p:par>
                                <p:cTn id="12" presetID="35" presetClass="emph" presetSubtype="0" repeatCount="indefinite" fill="hold" grpId="0" nodeType="afterEffect">
                                  <p:stCondLst>
                                    <p:cond delay="0"/>
                                  </p:stCondLst>
                                  <p:endCondLst>
                                    <p:cond evt="onNext" delay="0">
                                      <p:tgtEl>
                                        <p:sldTgt/>
                                      </p:tgtEl>
                                    </p:cond>
                                  </p:endCondLst>
                                  <p:childTnLst>
                                    <p:anim calcmode="discrete" valueType="str">
                                      <p:cBhvr>
                                        <p:cTn id="13" dur="1000" fill="hold"/>
                                        <p:tgtEl>
                                          <p:spTgt spid="32"/>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grpId="0" nodeType="withEffect">
                                  <p:stCondLst>
                                    <p:cond delay="0"/>
                                  </p:stCondLst>
                                  <p:endCondLst>
                                    <p:cond evt="onNext" delay="0">
                                      <p:tgtEl>
                                        <p:sldTgt/>
                                      </p:tgtEl>
                                    </p:cond>
                                  </p:endCondLst>
                                  <p:childTnLst>
                                    <p:anim calcmode="discrete" valueType="str">
                                      <p:cBhvr>
                                        <p:cTn id="15" dur="1000" fill="hold"/>
                                        <p:tgtEl>
                                          <p:spTgt spid="33"/>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grpId="0" nodeType="withEffect">
                                  <p:stCondLst>
                                    <p:cond delay="0"/>
                                  </p:stCondLst>
                                  <p:endCondLst>
                                    <p:cond evt="onNext" delay="0">
                                      <p:tgtEl>
                                        <p:sldTgt/>
                                      </p:tgtEl>
                                    </p:cond>
                                  </p:endCondLst>
                                  <p:childTnLst>
                                    <p:anim calcmode="discrete" valueType="str">
                                      <p:cBhvr>
                                        <p:cTn id="17" dur="1000" fill="hold"/>
                                        <p:tgtEl>
                                          <p:spTgt spid="34"/>
                                        </p:tgtEl>
                                        <p:attrNameLst>
                                          <p:attrName>style.visibility</p:attrName>
                                        </p:attrNameLst>
                                      </p:cBhvr>
                                      <p:tavLst>
                                        <p:tav tm="0">
                                          <p:val>
                                            <p:strVal val="hidden"/>
                                          </p:val>
                                        </p:tav>
                                        <p:tav tm="50000">
                                          <p:val>
                                            <p:strVal val="visible"/>
                                          </p:val>
                                        </p:tav>
                                      </p:tavLst>
                                    </p:anim>
                                  </p:childTnLst>
                                </p:cTn>
                              </p:par>
                              <p:par>
                                <p:cTn id="18" presetID="35" presetClass="emph" presetSubtype="0" repeatCount="indefinite" fill="hold" nodeType="withEffect">
                                  <p:stCondLst>
                                    <p:cond delay="0"/>
                                  </p:stCondLst>
                                  <p:endCondLst>
                                    <p:cond evt="onNext" delay="0">
                                      <p:tgtEl>
                                        <p:sldTgt/>
                                      </p:tgtEl>
                                    </p:cond>
                                  </p:endCondLst>
                                  <p:childTnLst>
                                    <p:anim calcmode="discrete" valueType="str">
                                      <p:cBhvr>
                                        <p:cTn id="19" dur="1000" fill="hold"/>
                                        <p:tgtEl>
                                          <p:spTgt spid="22"/>
                                        </p:tgtEl>
                                        <p:attrNameLst>
                                          <p:attrName>style.visibility</p:attrName>
                                        </p:attrNameLst>
                                      </p:cBhvr>
                                      <p:tavLst>
                                        <p:tav tm="0">
                                          <p:val>
                                            <p:strVal val="hidden"/>
                                          </p:val>
                                        </p:tav>
                                        <p:tav tm="50000">
                                          <p:val>
                                            <p:strVal val="visible"/>
                                          </p:val>
                                        </p:tav>
                                      </p:tavLst>
                                    </p:anim>
                                  </p:childTnLst>
                                </p:cTn>
                              </p:par>
                              <p:par>
                                <p:cTn id="20" presetID="35" presetClass="emph" presetSubtype="0" repeatCount="indefinite" fill="hold" grpId="0" nodeType="withEffect">
                                  <p:stCondLst>
                                    <p:cond delay="0"/>
                                  </p:stCondLst>
                                  <p:endCondLst>
                                    <p:cond evt="onNext" delay="0">
                                      <p:tgtEl>
                                        <p:sldTgt/>
                                      </p:tgtEl>
                                    </p:cond>
                                  </p:endCondLst>
                                  <p:childTnLst>
                                    <p:anim calcmode="discrete" valueType="str">
                                      <p:cBhvr>
                                        <p:cTn id="21" dur="1000" fill="hold"/>
                                        <p:tgtEl>
                                          <p:spTgt spid="29"/>
                                        </p:tgtEl>
                                        <p:attrNameLst>
                                          <p:attrName>style.visibility</p:attrName>
                                        </p:attrNameLst>
                                      </p:cBhvr>
                                      <p:tavLst>
                                        <p:tav tm="0">
                                          <p:val>
                                            <p:strVal val="hidden"/>
                                          </p:val>
                                        </p:tav>
                                        <p:tav tm="50000">
                                          <p:val>
                                            <p:strVal val="visible"/>
                                          </p:val>
                                        </p:tav>
                                      </p:tavLst>
                                    </p:anim>
                                  </p:childTnLst>
                                </p:cTn>
                              </p:par>
                              <p:par>
                                <p:cTn id="22" presetID="35" presetClass="emph" presetSubtype="0" repeatCount="indefinite" fill="hold" nodeType="withEffect">
                                  <p:stCondLst>
                                    <p:cond delay="0"/>
                                  </p:stCondLst>
                                  <p:endCondLst>
                                    <p:cond evt="onNext" delay="0">
                                      <p:tgtEl>
                                        <p:sldTgt/>
                                      </p:tgtEl>
                                    </p:cond>
                                  </p:endCondLst>
                                  <p:childTnLst>
                                    <p:anim calcmode="discrete" valueType="str">
                                      <p:cBhvr>
                                        <p:cTn id="23" dur="1000" fill="hold"/>
                                        <p:tgtEl>
                                          <p:spTgt spid="24"/>
                                        </p:tgtEl>
                                        <p:attrNameLst>
                                          <p:attrName>style.visibility</p:attrName>
                                        </p:attrNameLst>
                                      </p:cBhvr>
                                      <p:tavLst>
                                        <p:tav tm="0">
                                          <p:val>
                                            <p:strVal val="hidden"/>
                                          </p:val>
                                        </p:tav>
                                        <p:tav tm="50000">
                                          <p:val>
                                            <p:strVal val="visible"/>
                                          </p:val>
                                        </p:tav>
                                      </p:tavLst>
                                    </p:anim>
                                  </p:childTnLst>
                                </p:cTn>
                              </p:par>
                              <p:par>
                                <p:cTn id="24" presetID="35" presetClass="emph" presetSubtype="0" repeatCount="indefinite" fill="hold" nodeType="withEffect">
                                  <p:stCondLst>
                                    <p:cond delay="0"/>
                                  </p:stCondLst>
                                  <p:endCondLst>
                                    <p:cond evt="onNext" delay="0">
                                      <p:tgtEl>
                                        <p:sldTgt/>
                                      </p:tgtEl>
                                    </p:cond>
                                  </p:endCondLst>
                                  <p:childTnLst>
                                    <p:anim calcmode="discrete" valueType="str">
                                      <p:cBhvr>
                                        <p:cTn id="25" dur="1000" fill="hold"/>
                                        <p:tgtEl>
                                          <p:spTgt spid="26"/>
                                        </p:tgtEl>
                                        <p:attrNameLst>
                                          <p:attrName>style.visibility</p:attrName>
                                        </p:attrNameLst>
                                      </p:cBhvr>
                                      <p:tavLst>
                                        <p:tav tm="0">
                                          <p:val>
                                            <p:strVal val="hidden"/>
                                          </p:val>
                                        </p:tav>
                                        <p:tav tm="50000">
                                          <p:val>
                                            <p:strVal val="visible"/>
                                          </p:val>
                                        </p:tav>
                                      </p:tavLst>
                                    </p:anim>
                                  </p:childTnLst>
                                </p:cTn>
                              </p:par>
                              <p:par>
                                <p:cTn id="26" presetID="35" presetClass="emph" presetSubtype="0" repeatCount="indefinite" fill="hold" nodeType="withEffect">
                                  <p:stCondLst>
                                    <p:cond delay="0"/>
                                  </p:stCondLst>
                                  <p:endCondLst>
                                    <p:cond evt="onNext" delay="0">
                                      <p:tgtEl>
                                        <p:sldTgt/>
                                      </p:tgtEl>
                                    </p:cond>
                                  </p:endCondLst>
                                  <p:childTnLst>
                                    <p:anim calcmode="discrete" valueType="str">
                                      <p:cBhvr>
                                        <p:cTn id="27" dur="10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9"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657225" y="718689"/>
            <a:ext cx="23174325" cy="1723506"/>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en-US" altLang="zh-CN" sz="9600" smtClean="0">
                <a:solidFill>
                  <a:srgbClr val="000000"/>
                </a:solidFill>
                <a:latin typeface="微软雅黑" pitchFamily="34" charset="-122"/>
                <a:ea typeface="微软雅黑" pitchFamily="34" charset="-122"/>
                <a:cs typeface="Lato Light"/>
              </a:rPr>
              <a:t>FPGA </a:t>
            </a:r>
            <a:r>
              <a:rPr lang="zh-CN" altLang="en-US" sz="9600" dirty="0">
                <a:solidFill>
                  <a:srgbClr val="000000"/>
                </a:solidFill>
                <a:latin typeface="微软雅黑" pitchFamily="34" charset="-122"/>
                <a:ea typeface="微软雅黑" pitchFamily="34" charset="-122"/>
                <a:cs typeface="Lato Light"/>
              </a:rPr>
              <a:t>线下实验平台 </a:t>
            </a:r>
            <a:endParaRPr lang="en-US" sz="9600" dirty="0">
              <a:solidFill>
                <a:srgbClr val="000000"/>
              </a:solidFill>
              <a:latin typeface="微软雅黑" pitchFamily="34" charset="-122"/>
              <a:ea typeface="微软雅黑" pitchFamily="34" charset="-122"/>
              <a:cs typeface="Lato Light"/>
            </a:endParaRPr>
          </a:p>
        </p:txBody>
      </p:sp>
      <p:pic>
        <p:nvPicPr>
          <p:cNvPr id="3" name="图片 2" descr="无标题.png"/>
          <p:cNvPicPr>
            <a:picLocks noChangeAspect="1"/>
          </p:cNvPicPr>
          <p:nvPr/>
        </p:nvPicPr>
        <p:blipFill>
          <a:blip r:embed="rId3" cstate="print"/>
          <a:stretch>
            <a:fillRect/>
          </a:stretch>
        </p:blipFill>
        <p:spPr>
          <a:xfrm>
            <a:off x="8831657" y="5434629"/>
            <a:ext cx="6825457" cy="4177063"/>
          </a:xfrm>
          <a:prstGeom prst="rect">
            <a:avLst/>
          </a:prstGeom>
          <a:ln w="228600" cap="sq" cmpd="thickThin">
            <a:solidFill>
              <a:srgbClr val="000000"/>
            </a:solidFill>
            <a:prstDash val="solid"/>
            <a:miter lim="800000"/>
          </a:ln>
          <a:effectLst>
            <a:innerShdw blurRad="76200">
              <a:srgbClr val="000000"/>
            </a:innerShdw>
          </a:effectLst>
        </p:spPr>
      </p:pic>
      <p:pic>
        <p:nvPicPr>
          <p:cNvPr id="4" name="图片 3"/>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1559473" y="3806183"/>
            <a:ext cx="5170306" cy="3078641"/>
          </a:xfrm>
          <a:prstGeom prst="rect">
            <a:avLst/>
          </a:prstGeom>
          <a:ln w="228600" cap="sq" cmpd="thickThin">
            <a:solidFill>
              <a:srgbClr val="000000"/>
            </a:solidFill>
            <a:prstDash val="solid"/>
            <a:miter lim="800000"/>
          </a:ln>
          <a:effectLst>
            <a:innerShdw blurRad="76200">
              <a:srgbClr val="000000"/>
            </a:innerShdw>
          </a:effectLst>
        </p:spPr>
      </p:pic>
      <p:sp>
        <p:nvSpPr>
          <p:cNvPr id="6" name="Shape 1301"/>
          <p:cNvSpPr/>
          <p:nvPr/>
        </p:nvSpPr>
        <p:spPr>
          <a:xfrm>
            <a:off x="1619250" y="6877896"/>
            <a:ext cx="4787611" cy="13459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en-US" altLang="zh-CN" sz="3500" smtClean="0">
                <a:solidFill>
                  <a:srgbClr val="000000"/>
                </a:solidFill>
                <a:latin typeface="微软雅黑" pitchFamily="34" charset="-122"/>
                <a:ea typeface="微软雅黑" pitchFamily="34" charset="-122"/>
                <a:cs typeface="Lato Light"/>
                <a:sym typeface="Helvetica Neue UltraLight"/>
              </a:rPr>
              <a:t>FPGA</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sp>
        <p:nvSpPr>
          <p:cNvPr id="7" name="Shape 1301"/>
          <p:cNvSpPr/>
          <p:nvPr/>
        </p:nvSpPr>
        <p:spPr>
          <a:xfrm>
            <a:off x="8831657" y="9537255"/>
            <a:ext cx="6825457" cy="13459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lvl="0" algn="ctr">
              <a:defRPr sz="1800">
                <a:solidFill>
                  <a:srgbClr val="000000"/>
                </a:solidFill>
              </a:defRPr>
            </a:pPr>
            <a:r>
              <a:rPr lang="zh-CN" altLang="en-US" sz="3500" smtClean="0">
                <a:solidFill>
                  <a:srgbClr val="000000"/>
                </a:solidFill>
                <a:latin typeface="微软雅黑" pitchFamily="34" charset="-122"/>
                <a:ea typeface="微软雅黑" pitchFamily="34" charset="-122"/>
                <a:cs typeface="Lato Light"/>
                <a:sym typeface="Helvetica Neue UltraLight"/>
              </a:rPr>
              <a:t>线</a:t>
            </a:r>
            <a:r>
              <a:rPr lang="zh-CN" altLang="en-US" sz="3500" dirty="0">
                <a:solidFill>
                  <a:srgbClr val="000000"/>
                </a:solidFill>
                <a:latin typeface="微软雅黑" pitchFamily="34" charset="-122"/>
                <a:ea typeface="微软雅黑" pitchFamily="34" charset="-122"/>
                <a:cs typeface="Lato Light"/>
                <a:sym typeface="Helvetica Neue UltraLight"/>
              </a:rPr>
              <a:t>下实验平台</a:t>
            </a:r>
            <a:endParaRPr lang="en-US" altLang="zh-CN" sz="3500" dirty="0">
              <a:solidFill>
                <a:srgbClr val="000000"/>
              </a:solidFill>
              <a:latin typeface="微软雅黑" pitchFamily="34" charset="-122"/>
              <a:ea typeface="微软雅黑" pitchFamily="34" charset="-122"/>
              <a:cs typeface="Lato Light"/>
              <a:sym typeface="Helvetica Neue UltraLight"/>
            </a:endParaRPr>
          </a:p>
        </p:txBody>
      </p:sp>
      <p:cxnSp>
        <p:nvCxnSpPr>
          <p:cNvPr id="9" name="肘形连接符 8"/>
          <p:cNvCxnSpPr>
            <a:endCxn id="3" idx="1"/>
          </p:cNvCxnSpPr>
          <p:nvPr/>
        </p:nvCxnSpPr>
        <p:spPr>
          <a:xfrm>
            <a:off x="6330660" y="5314332"/>
            <a:ext cx="2500997" cy="2208829"/>
          </a:xfrm>
          <a:prstGeom prst="bentConnector3">
            <a:avLst>
              <a:gd name="adj1" fmla="val 49283"/>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8" name="Freeform 118"/>
          <p:cNvSpPr>
            <a:spLocks noChangeArrowheads="1"/>
          </p:cNvSpPr>
          <p:nvPr/>
        </p:nvSpPr>
        <p:spPr bwMode="auto">
          <a:xfrm>
            <a:off x="16238407" y="4033625"/>
            <a:ext cx="489600" cy="489600"/>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2"/>
          </a:solidFill>
          <a:ln>
            <a:noFill/>
          </a:ln>
          <a:extLst/>
        </p:spPr>
        <p:txBody>
          <a:bodyPr wrap="none" anchor="ctr"/>
          <a:lstStyle/>
          <a:p>
            <a:endParaRPr lang="en-US"/>
          </a:p>
        </p:txBody>
      </p:sp>
      <p:sp>
        <p:nvSpPr>
          <p:cNvPr id="19" name="Freeform 118"/>
          <p:cNvSpPr>
            <a:spLocks noChangeArrowheads="1"/>
          </p:cNvSpPr>
          <p:nvPr/>
        </p:nvSpPr>
        <p:spPr bwMode="auto">
          <a:xfrm>
            <a:off x="16257457" y="5883731"/>
            <a:ext cx="489600" cy="489600"/>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2"/>
          </a:solidFill>
          <a:ln>
            <a:noFill/>
          </a:ln>
          <a:extLst/>
        </p:spPr>
        <p:txBody>
          <a:bodyPr wrap="none" anchor="ctr"/>
          <a:lstStyle/>
          <a:p>
            <a:endParaRPr lang="en-US"/>
          </a:p>
        </p:txBody>
      </p:sp>
      <p:sp>
        <p:nvSpPr>
          <p:cNvPr id="20" name="Freeform 118"/>
          <p:cNvSpPr>
            <a:spLocks noChangeArrowheads="1"/>
          </p:cNvSpPr>
          <p:nvPr/>
        </p:nvSpPr>
        <p:spPr bwMode="auto">
          <a:xfrm>
            <a:off x="16286533" y="7779646"/>
            <a:ext cx="489600" cy="489600"/>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2"/>
          </a:solidFill>
          <a:ln>
            <a:noFill/>
          </a:ln>
          <a:extLst/>
        </p:spPr>
        <p:txBody>
          <a:bodyPr wrap="none" anchor="ctr"/>
          <a:lstStyle/>
          <a:p>
            <a:endParaRPr lang="en-US"/>
          </a:p>
        </p:txBody>
      </p:sp>
      <p:sp>
        <p:nvSpPr>
          <p:cNvPr id="21" name="矩形 20"/>
          <p:cNvSpPr/>
          <p:nvPr/>
        </p:nvSpPr>
        <p:spPr>
          <a:xfrm>
            <a:off x="16842137" y="3645068"/>
            <a:ext cx="6686856" cy="8568500"/>
          </a:xfrm>
          <a:prstGeom prst="rect">
            <a:avLst/>
          </a:prstGeom>
        </p:spPr>
        <p:txBody>
          <a:bodyPr wrap="square">
            <a:spAutoFit/>
          </a:bodyPr>
          <a:lstStyle/>
          <a:p>
            <a:pPr>
              <a:lnSpc>
                <a:spcPct val="170000"/>
              </a:lnSpc>
            </a:pPr>
            <a:r>
              <a:rPr lang="zh-CN" altLang="en-US" dirty="0">
                <a:solidFill>
                  <a:schemeClr val="accent3">
                    <a:lumMod val="50000"/>
                  </a:schemeClr>
                </a:solidFill>
                <a:latin typeface="Microsoft YaHei" charset="-122"/>
                <a:ea typeface="Microsoft YaHei" charset="-122"/>
                <a:cs typeface="Microsoft YaHei" charset="-122"/>
              </a:rPr>
              <a:t>体系兼容：线上（云）线下一体</a:t>
            </a:r>
            <a:endParaRPr lang="en-US" altLang="zh-CN" dirty="0">
              <a:solidFill>
                <a:schemeClr val="accent3">
                  <a:lumMod val="50000"/>
                </a:schemeClr>
              </a:solidFill>
              <a:latin typeface="Microsoft YaHei" charset="-122"/>
              <a:ea typeface="Microsoft YaHei" charset="-122"/>
              <a:cs typeface="Microsoft YaHei" charset="-122"/>
            </a:endParaRPr>
          </a:p>
          <a:p>
            <a:pPr>
              <a:lnSpc>
                <a:spcPct val="170000"/>
              </a:lnSpc>
            </a:pPr>
            <a:r>
              <a:rPr lang="zh-CN" altLang="en-US" dirty="0">
                <a:solidFill>
                  <a:schemeClr val="accent3">
                    <a:lumMod val="50000"/>
                  </a:schemeClr>
                </a:solidFill>
                <a:latin typeface="Microsoft YaHei" charset="-122"/>
                <a:ea typeface="Microsoft YaHei" charset="-122"/>
                <a:cs typeface="Microsoft YaHei" charset="-122"/>
              </a:rPr>
              <a:t>调试兼容：可视化</a:t>
            </a:r>
            <a:r>
              <a:rPr lang="en-US" altLang="zh-CN" dirty="0">
                <a:solidFill>
                  <a:schemeClr val="accent3">
                    <a:lumMod val="50000"/>
                  </a:schemeClr>
                </a:solidFill>
                <a:latin typeface="Microsoft YaHei" charset="-122"/>
                <a:ea typeface="Microsoft YaHei" charset="-122"/>
                <a:cs typeface="Microsoft YaHei" charset="-122"/>
              </a:rPr>
              <a:t>FPGA</a:t>
            </a:r>
            <a:r>
              <a:rPr lang="zh-CN" altLang="en-US" dirty="0">
                <a:solidFill>
                  <a:schemeClr val="accent3">
                    <a:lumMod val="50000"/>
                  </a:schemeClr>
                </a:solidFill>
                <a:latin typeface="Microsoft YaHei" charset="-122"/>
                <a:ea typeface="Microsoft YaHei" charset="-122"/>
                <a:cs typeface="Microsoft YaHei" charset="-122"/>
              </a:rPr>
              <a:t>调试</a:t>
            </a:r>
            <a:endParaRPr lang="en-US" altLang="zh-CN" dirty="0">
              <a:solidFill>
                <a:schemeClr val="accent3">
                  <a:lumMod val="50000"/>
                </a:schemeClr>
              </a:solidFill>
              <a:latin typeface="Microsoft YaHei" charset="-122"/>
              <a:ea typeface="Microsoft YaHei" charset="-122"/>
              <a:cs typeface="Microsoft YaHei" charset="-122"/>
            </a:endParaRPr>
          </a:p>
          <a:p>
            <a:pPr>
              <a:lnSpc>
                <a:spcPct val="170000"/>
              </a:lnSpc>
            </a:pPr>
            <a:r>
              <a:rPr lang="zh-CN" altLang="en-US" dirty="0">
                <a:solidFill>
                  <a:schemeClr val="accent3">
                    <a:lumMod val="50000"/>
                  </a:schemeClr>
                </a:solidFill>
                <a:latin typeface="Microsoft YaHei" charset="-122"/>
                <a:ea typeface="Microsoft YaHei" charset="-122"/>
                <a:cs typeface="Microsoft YaHei" charset="-122"/>
              </a:rPr>
              <a:t>内容同步：课内课外一体化</a:t>
            </a:r>
            <a:endParaRPr lang="en-US" altLang="zh-CN" dirty="0">
              <a:solidFill>
                <a:schemeClr val="accent3">
                  <a:lumMod val="50000"/>
                </a:schemeClr>
              </a:solidFill>
              <a:latin typeface="Microsoft YaHei" charset="-122"/>
              <a:ea typeface="Microsoft YaHei" charset="-122"/>
              <a:cs typeface="Microsoft YaHei" charset="-122"/>
            </a:endParaRPr>
          </a:p>
          <a:p>
            <a:pPr>
              <a:lnSpc>
                <a:spcPct val="170000"/>
              </a:lnSpc>
            </a:pPr>
            <a:r>
              <a:rPr lang="zh-CN" altLang="en-US" dirty="0">
                <a:solidFill>
                  <a:schemeClr val="accent3">
                    <a:lumMod val="50000"/>
                  </a:schemeClr>
                </a:solidFill>
                <a:latin typeface="Microsoft YaHei" charset="-122"/>
                <a:ea typeface="Microsoft YaHei" charset="-122"/>
                <a:cs typeface="Microsoft YaHei" charset="-122"/>
              </a:rPr>
              <a:t>网络互联：千兆以太互联</a:t>
            </a:r>
            <a:endParaRPr lang="en-US" altLang="zh-CN" dirty="0">
              <a:solidFill>
                <a:schemeClr val="accent3">
                  <a:lumMod val="50000"/>
                </a:schemeClr>
              </a:solidFill>
              <a:latin typeface="Microsoft YaHei" charset="-122"/>
              <a:ea typeface="Microsoft YaHei" charset="-122"/>
              <a:cs typeface="Microsoft YaHei" charset="-122"/>
            </a:endParaRPr>
          </a:p>
          <a:p>
            <a:pPr>
              <a:lnSpc>
                <a:spcPct val="170000"/>
              </a:lnSpc>
            </a:pPr>
            <a:r>
              <a:rPr lang="zh-CN" altLang="en-US" dirty="0">
                <a:solidFill>
                  <a:schemeClr val="accent3">
                    <a:lumMod val="50000"/>
                  </a:schemeClr>
                </a:solidFill>
                <a:latin typeface="Microsoft YaHei" charset="-122"/>
                <a:ea typeface="Microsoft YaHei" charset="-122"/>
                <a:cs typeface="Microsoft YaHei" charset="-122"/>
              </a:rPr>
              <a:t>传感扩展 ：</a:t>
            </a:r>
            <a:r>
              <a:rPr lang="en-US" altLang="zh-CN" dirty="0">
                <a:solidFill>
                  <a:schemeClr val="accent3">
                    <a:lumMod val="50000"/>
                  </a:schemeClr>
                </a:solidFill>
                <a:latin typeface="Microsoft YaHei" charset="-122"/>
                <a:ea typeface="Microsoft YaHei" charset="-122"/>
                <a:cs typeface="Microsoft YaHei" charset="-122"/>
              </a:rPr>
              <a:t>CMOS </a:t>
            </a:r>
            <a:r>
              <a:rPr lang="zh-CN" altLang="en-US" dirty="0">
                <a:solidFill>
                  <a:schemeClr val="accent3">
                    <a:lumMod val="50000"/>
                  </a:schemeClr>
                </a:solidFill>
                <a:latin typeface="Microsoft YaHei" charset="-122"/>
                <a:ea typeface="Microsoft YaHei" charset="-122"/>
                <a:cs typeface="Microsoft YaHei" charset="-122"/>
              </a:rPr>
              <a:t>、</a:t>
            </a:r>
            <a:r>
              <a:rPr lang="en-US" altLang="zh-CN" dirty="0">
                <a:solidFill>
                  <a:schemeClr val="accent3">
                    <a:lumMod val="50000"/>
                  </a:schemeClr>
                </a:solidFill>
                <a:latin typeface="Microsoft YaHei" charset="-122"/>
                <a:ea typeface="Microsoft YaHei" charset="-122"/>
                <a:cs typeface="Microsoft YaHei" charset="-122"/>
              </a:rPr>
              <a:t>TFT</a:t>
            </a:r>
            <a:r>
              <a:rPr lang="zh-CN" altLang="en-US" dirty="0">
                <a:solidFill>
                  <a:schemeClr val="accent3">
                    <a:lumMod val="50000"/>
                  </a:schemeClr>
                </a:solidFill>
                <a:latin typeface="Microsoft YaHei" charset="-122"/>
                <a:ea typeface="Microsoft YaHei" charset="-122"/>
                <a:cs typeface="Microsoft YaHei" charset="-122"/>
              </a:rPr>
              <a:t>、液晶屏、</a:t>
            </a:r>
            <a:r>
              <a:rPr lang="en-US" altLang="zh-CN" dirty="0">
                <a:solidFill>
                  <a:schemeClr val="accent3">
                    <a:lumMod val="50000"/>
                  </a:schemeClr>
                </a:solidFill>
                <a:latin typeface="Microsoft YaHei" charset="-122"/>
                <a:ea typeface="Microsoft YaHei" charset="-122"/>
                <a:cs typeface="Microsoft YaHei" charset="-122"/>
              </a:rPr>
              <a:t>SPI</a:t>
            </a:r>
            <a:r>
              <a:rPr lang="zh-CN" altLang="en-US" dirty="0">
                <a:solidFill>
                  <a:schemeClr val="accent3">
                    <a:lumMod val="50000"/>
                  </a:schemeClr>
                </a:solidFill>
                <a:latin typeface="Microsoft YaHei" charset="-122"/>
                <a:ea typeface="Microsoft YaHei" charset="-122"/>
                <a:cs typeface="Microsoft YaHei" charset="-122"/>
              </a:rPr>
              <a:t>、七段码、超声波测距、温度传感、</a:t>
            </a:r>
            <a:r>
              <a:rPr lang="en-US" altLang="zh-CN" dirty="0">
                <a:solidFill>
                  <a:schemeClr val="accent3">
                    <a:lumMod val="50000"/>
                  </a:schemeClr>
                </a:solidFill>
                <a:latin typeface="Microsoft YaHei" charset="-122"/>
                <a:ea typeface="Microsoft YaHei" charset="-122"/>
                <a:cs typeface="Microsoft YaHei" charset="-122"/>
              </a:rPr>
              <a:t>SDRAM</a:t>
            </a:r>
            <a:r>
              <a:rPr lang="zh-CN" altLang="en-US" dirty="0">
                <a:solidFill>
                  <a:schemeClr val="accent3">
                    <a:lumMod val="50000"/>
                  </a:schemeClr>
                </a:solidFill>
                <a:latin typeface="Microsoft YaHei" charset="-122"/>
                <a:ea typeface="Microsoft YaHei" charset="-122"/>
                <a:cs typeface="Microsoft YaHei" charset="-122"/>
              </a:rPr>
              <a:t>、</a:t>
            </a:r>
            <a:r>
              <a:rPr lang="en-US" altLang="zh-CN" dirty="0">
                <a:solidFill>
                  <a:schemeClr val="accent3">
                    <a:lumMod val="50000"/>
                  </a:schemeClr>
                </a:solidFill>
                <a:latin typeface="Microsoft YaHei" charset="-122"/>
                <a:ea typeface="Microsoft YaHei" charset="-122"/>
                <a:cs typeface="Microsoft YaHei" charset="-122"/>
              </a:rPr>
              <a:t>8</a:t>
            </a:r>
            <a:r>
              <a:rPr lang="zh-CN" altLang="en-US" dirty="0">
                <a:solidFill>
                  <a:schemeClr val="accent3">
                    <a:lumMod val="50000"/>
                  </a:schemeClr>
                </a:solidFill>
                <a:latin typeface="Microsoft YaHei" charset="-122"/>
                <a:ea typeface="Microsoft YaHei" charset="-122"/>
                <a:cs typeface="Microsoft YaHei" charset="-122"/>
              </a:rPr>
              <a:t>*</a:t>
            </a:r>
            <a:r>
              <a:rPr lang="en-US" altLang="zh-CN" dirty="0">
                <a:solidFill>
                  <a:schemeClr val="accent3">
                    <a:lumMod val="50000"/>
                  </a:schemeClr>
                </a:solidFill>
                <a:latin typeface="Microsoft YaHei" charset="-122"/>
                <a:ea typeface="Microsoft YaHei" charset="-122"/>
                <a:cs typeface="Microsoft YaHei" charset="-122"/>
              </a:rPr>
              <a:t>8LED</a:t>
            </a:r>
            <a:r>
              <a:rPr lang="zh-CN" altLang="en-US" dirty="0">
                <a:solidFill>
                  <a:schemeClr val="accent3">
                    <a:lumMod val="50000"/>
                  </a:schemeClr>
                </a:solidFill>
                <a:latin typeface="Microsoft YaHei" charset="-122"/>
                <a:ea typeface="Microsoft YaHei" charset="-122"/>
                <a:cs typeface="Microsoft YaHei" charset="-122"/>
              </a:rPr>
              <a:t>、步进马达、开关信号震动传感器</a:t>
            </a:r>
            <a:endParaRPr lang="en-US" altLang="zh-CN" dirty="0">
              <a:solidFill>
                <a:schemeClr val="accent3">
                  <a:lumMod val="50000"/>
                </a:schemeClr>
              </a:solidFill>
              <a:latin typeface="Microsoft YaHei" charset="-122"/>
              <a:ea typeface="Microsoft YaHei" charset="-122"/>
              <a:cs typeface="Microsoft YaHei" charset="-122"/>
            </a:endParaRPr>
          </a:p>
        </p:txBody>
      </p:sp>
      <p:sp>
        <p:nvSpPr>
          <p:cNvPr id="22" name="Freeform 118"/>
          <p:cNvSpPr>
            <a:spLocks noChangeArrowheads="1"/>
          </p:cNvSpPr>
          <p:nvPr/>
        </p:nvSpPr>
        <p:spPr bwMode="auto">
          <a:xfrm>
            <a:off x="16279229" y="6819905"/>
            <a:ext cx="489600" cy="489600"/>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2"/>
          </a:solidFill>
          <a:ln>
            <a:noFill/>
          </a:ln>
          <a:extLst/>
        </p:spPr>
        <p:txBody>
          <a:bodyPr wrap="none" anchor="ctr"/>
          <a:lstStyle/>
          <a:p>
            <a:endParaRPr lang="en-US"/>
          </a:p>
        </p:txBody>
      </p:sp>
      <p:sp>
        <p:nvSpPr>
          <p:cNvPr id="23" name="Freeform 118"/>
          <p:cNvSpPr>
            <a:spLocks noChangeArrowheads="1"/>
          </p:cNvSpPr>
          <p:nvPr/>
        </p:nvSpPr>
        <p:spPr bwMode="auto">
          <a:xfrm>
            <a:off x="16241129" y="4925791"/>
            <a:ext cx="489600" cy="489600"/>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accent2"/>
          </a:solidFill>
          <a:ln>
            <a:noFill/>
          </a:ln>
          <a:extLst/>
        </p:spPr>
        <p:txBody>
          <a:bodyPr wrap="none" anchor="ctr"/>
          <a:lstStyle/>
          <a:p>
            <a:endParaRPr lang="en-US"/>
          </a:p>
        </p:txBody>
      </p:sp>
      <p:sp>
        <p:nvSpPr>
          <p:cNvPr id="14" name="矩形 13"/>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96852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179F41-D1B5-4C7E-B8DB-7BF7A5B13BE9}"/>
              </a:ext>
            </a:extLst>
          </p:cNvPr>
          <p:cNvSpPr>
            <a:spLocks noGrp="1"/>
          </p:cNvSpPr>
          <p:nvPr>
            <p:ph type="title"/>
          </p:nvPr>
        </p:nvSpPr>
        <p:spPr>
          <a:xfrm>
            <a:off x="1675964" y="176079"/>
            <a:ext cx="21025723" cy="2651126"/>
          </a:xfrm>
          <a:noFill/>
          <a:ln w="6350" cmpd="sng">
            <a:noFill/>
          </a:ln>
          <a:effectLst/>
        </p:spPr>
        <p:style>
          <a:lnRef idx="1">
            <a:schemeClr val="accent1"/>
          </a:lnRef>
          <a:fillRef idx="3">
            <a:schemeClr val="accent1"/>
          </a:fillRef>
          <a:effectRef idx="2">
            <a:schemeClr val="accent1"/>
          </a:effectRef>
          <a:fontRef idx="minor">
            <a:schemeClr val="lt1"/>
          </a:fontRef>
        </p:style>
        <p:txBody>
          <a:bodyPr vert="horz" wrap="square" lIns="243797" tIns="121899" rIns="243797" bIns="121899" rtlCol="0" anchor="ctr">
            <a:spAutoFit/>
          </a:bodyPr>
          <a:lstStyle/>
          <a:p>
            <a:pPr algn="ctr">
              <a:tabLst>
                <a:tab pos="338138" algn="l"/>
              </a:tabLst>
            </a:pPr>
            <a:r>
              <a:rPr lang="zh-CN" altLang="en-US" sz="9600" dirty="0">
                <a:solidFill>
                  <a:srgbClr val="000000"/>
                </a:solidFill>
                <a:latin typeface="微软雅黑" pitchFamily="34" charset="-122"/>
                <a:ea typeface="微软雅黑" pitchFamily="34" charset="-122"/>
                <a:cs typeface="+mn-cs"/>
              </a:rPr>
              <a:t>实验使用</a:t>
            </a:r>
            <a:r>
              <a:rPr lang="en-US" altLang="zh-CN" sz="9600" dirty="0">
                <a:solidFill>
                  <a:srgbClr val="000000"/>
                </a:solidFill>
                <a:latin typeface="微软雅黑" pitchFamily="34" charset="-122"/>
                <a:ea typeface="微软雅黑" pitchFamily="34" charset="-122"/>
                <a:cs typeface="+mn-cs"/>
              </a:rPr>
              <a:t>FPGA</a:t>
            </a:r>
            <a:r>
              <a:rPr lang="zh-CN" altLang="en-US" sz="9600" dirty="0">
                <a:solidFill>
                  <a:srgbClr val="000000"/>
                </a:solidFill>
                <a:latin typeface="微软雅黑" pitchFamily="34" charset="-122"/>
                <a:ea typeface="微软雅黑" pitchFamily="34" charset="-122"/>
                <a:cs typeface="+mn-cs"/>
              </a:rPr>
              <a:t>芯片</a:t>
            </a:r>
          </a:p>
        </p:txBody>
      </p:sp>
      <p:sp>
        <p:nvSpPr>
          <p:cNvPr id="3" name="内容占位符 2">
            <a:extLst>
              <a:ext uri="{FF2B5EF4-FFF2-40B4-BE49-F238E27FC236}">
                <a16:creationId xmlns="" xmlns:a16="http://schemas.microsoft.com/office/drawing/2014/main" id="{F42A8AE6-FE79-4393-AC2C-6E50D3E95481}"/>
              </a:ext>
            </a:extLst>
          </p:cNvPr>
          <p:cNvSpPr>
            <a:spLocks noGrp="1"/>
          </p:cNvSpPr>
          <p:nvPr>
            <p:ph idx="1"/>
          </p:nvPr>
        </p:nvSpPr>
        <p:spPr>
          <a:xfrm>
            <a:off x="11277600" y="3108960"/>
            <a:ext cx="11424087" cy="9244966"/>
          </a:xfrm>
        </p:spPr>
        <p:txBody>
          <a:bodyPr>
            <a:normAutofit fontScale="70000" lnSpcReduction="20000"/>
          </a:bodyPr>
          <a:lstStyle/>
          <a:p>
            <a:pPr>
              <a:lnSpc>
                <a:spcPct val="170000"/>
              </a:lnSpc>
            </a:pPr>
            <a:r>
              <a:rPr lang="zh-CN" altLang="en-US" b="1" dirty="0">
                <a:solidFill>
                  <a:srgbClr val="FF0000"/>
                </a:solidFill>
              </a:rPr>
              <a:t>业界标准的 </a:t>
            </a:r>
            <a:r>
              <a:rPr lang="en-US" altLang="zh-CN" b="1" dirty="0">
                <a:solidFill>
                  <a:srgbClr val="FF0000"/>
                </a:solidFill>
              </a:rPr>
              <a:t>SoC</a:t>
            </a:r>
          </a:p>
          <a:p>
            <a:pPr>
              <a:lnSpc>
                <a:spcPct val="170000"/>
              </a:lnSpc>
            </a:pPr>
            <a:r>
              <a:rPr lang="en-US" altLang="zh-CN" dirty="0" err="1">
                <a:solidFill>
                  <a:srgbClr val="FF0000"/>
                </a:solidFill>
              </a:rPr>
              <a:t>Zynq</a:t>
            </a:r>
            <a:r>
              <a:rPr lang="en-US" altLang="zh-CN" dirty="0">
                <a:solidFill>
                  <a:srgbClr val="FF0000"/>
                </a:solidFill>
              </a:rPr>
              <a:t>®-7000 All Programmable </a:t>
            </a:r>
            <a:r>
              <a:rPr lang="zh-CN" altLang="en-US" dirty="0">
                <a:solidFill>
                  <a:srgbClr val="FF0000"/>
                </a:solidFill>
              </a:rPr>
              <a:t>（</a:t>
            </a:r>
            <a:r>
              <a:rPr lang="zh-CN" altLang="en-US" b="1" dirty="0">
                <a:solidFill>
                  <a:srgbClr val="FF0000"/>
                </a:solidFill>
              </a:rPr>
              <a:t>全可编程</a:t>
            </a:r>
            <a:r>
              <a:rPr lang="zh-CN" altLang="en-US" dirty="0">
                <a:solidFill>
                  <a:srgbClr val="FF0000"/>
                </a:solidFill>
              </a:rPr>
              <a:t>） </a:t>
            </a:r>
            <a:r>
              <a:rPr lang="en-US" altLang="zh-CN" dirty="0"/>
              <a:t>SoC </a:t>
            </a:r>
            <a:r>
              <a:rPr lang="zh-CN" altLang="en-US" dirty="0"/>
              <a:t>重新定义了嵌入式系统的可能性，为系统架构师和软件开发人员推出新的解决方案提供了一个灵活的平台，同时为传统 </a:t>
            </a:r>
            <a:r>
              <a:rPr lang="en-US" altLang="zh-CN" dirty="0"/>
              <a:t>ASIC </a:t>
            </a:r>
            <a:r>
              <a:rPr lang="zh-CN" altLang="en-US" dirty="0"/>
              <a:t>和 </a:t>
            </a:r>
            <a:r>
              <a:rPr lang="en-US" altLang="zh-CN" dirty="0"/>
              <a:t>SoC </a:t>
            </a:r>
            <a:r>
              <a:rPr lang="zh-CN" altLang="en-US" dirty="0"/>
              <a:t>用户提供了一个全可编程的备选方案。</a:t>
            </a:r>
          </a:p>
          <a:p>
            <a:pPr>
              <a:lnSpc>
                <a:spcPct val="170000"/>
              </a:lnSpc>
            </a:pPr>
            <a:r>
              <a:rPr lang="zh-CN" altLang="en-US" dirty="0">
                <a:solidFill>
                  <a:srgbClr val="FF0000"/>
                </a:solidFill>
              </a:rPr>
              <a:t>双核 </a:t>
            </a:r>
            <a:r>
              <a:rPr lang="en-US" altLang="zh-CN" dirty="0" err="1">
                <a:solidFill>
                  <a:srgbClr val="FF0000"/>
                </a:solidFill>
              </a:rPr>
              <a:t>ARM®Cortex</a:t>
            </a:r>
            <a:r>
              <a:rPr lang="en-US" altLang="zh-CN" dirty="0">
                <a:solidFill>
                  <a:srgbClr val="FF0000"/>
                </a:solidFill>
              </a:rPr>
              <a:t> ™ -A9 </a:t>
            </a:r>
            <a:r>
              <a:rPr lang="zh-CN" altLang="en-US" dirty="0">
                <a:solidFill>
                  <a:srgbClr val="FF0000"/>
                </a:solidFill>
              </a:rPr>
              <a:t>处理器</a:t>
            </a:r>
            <a:r>
              <a:rPr lang="zh-CN" altLang="en-US" dirty="0"/>
              <a:t>与业界领先的、具有高性能功耗比的 </a:t>
            </a:r>
            <a:r>
              <a:rPr lang="en-US" altLang="zh-CN" dirty="0"/>
              <a:t>28nm </a:t>
            </a:r>
            <a:r>
              <a:rPr lang="zh-CN" altLang="en-US" dirty="0"/>
              <a:t>可编程逻辑巧妙集成，实现的功耗和性能等级远超分立处理器和 </a:t>
            </a:r>
            <a:r>
              <a:rPr lang="en-US" altLang="zh-CN" dirty="0"/>
              <a:t>FPGA </a:t>
            </a:r>
            <a:r>
              <a:rPr lang="zh-CN" altLang="en-US" dirty="0"/>
              <a:t>系统。</a:t>
            </a:r>
            <a:r>
              <a:rPr lang="en-US" altLang="zh-CN" dirty="0"/>
              <a:t>Zynq-7000 SoC </a:t>
            </a:r>
            <a:r>
              <a:rPr lang="zh-CN" altLang="en-US" dirty="0"/>
              <a:t>是业界首款 </a:t>
            </a:r>
            <a:r>
              <a:rPr lang="en-US" altLang="zh-CN" dirty="0"/>
              <a:t>All Programmable SoC</a:t>
            </a:r>
            <a:r>
              <a:rPr lang="zh-CN" altLang="en-US" dirty="0"/>
              <a:t>，也是同类产品市场的先锋。</a:t>
            </a:r>
          </a:p>
        </p:txBody>
      </p:sp>
      <p:pic>
        <p:nvPicPr>
          <p:cNvPr id="4" name="图片 3">
            <a:extLst>
              <a:ext uri="{FF2B5EF4-FFF2-40B4-BE49-F238E27FC236}">
                <a16:creationId xmlns="" xmlns:a16="http://schemas.microsoft.com/office/drawing/2014/main" id="{D4236B77-E6F2-48CC-8E61-34B3DE0115DB}"/>
              </a:ext>
            </a:extLst>
          </p:cNvPr>
          <p:cNvPicPr>
            <a:picLocks noChangeAspect="1"/>
          </p:cNvPicPr>
          <p:nvPr/>
        </p:nvPicPr>
        <p:blipFill>
          <a:blip r:embed="rId2" cstate="print"/>
          <a:stretch>
            <a:fillRect/>
          </a:stretch>
        </p:blipFill>
        <p:spPr>
          <a:xfrm>
            <a:off x="2277011" y="4673600"/>
            <a:ext cx="8083014" cy="6275387"/>
          </a:xfrm>
          <a:prstGeom prst="rect">
            <a:avLst/>
          </a:prstGeom>
        </p:spPr>
      </p:pic>
      <p:sp>
        <p:nvSpPr>
          <p:cNvPr id="6" name="矩形 5"/>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1693885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179F41-D1B5-4C7E-B8DB-7BF7A5B13BE9}"/>
              </a:ext>
            </a:extLst>
          </p:cNvPr>
          <p:cNvSpPr>
            <a:spLocks noGrp="1"/>
          </p:cNvSpPr>
          <p:nvPr>
            <p:ph type="title"/>
          </p:nvPr>
        </p:nvSpPr>
        <p:spPr>
          <a:xfrm>
            <a:off x="1537418" y="526473"/>
            <a:ext cx="21025723" cy="1575774"/>
          </a:xfrm>
          <a:noFill/>
          <a:ln w="6350" cmpd="sng">
            <a:noFill/>
          </a:ln>
          <a:effectLst/>
        </p:spPr>
        <p:style>
          <a:lnRef idx="1">
            <a:schemeClr val="accent1"/>
          </a:lnRef>
          <a:fillRef idx="3">
            <a:schemeClr val="accent1"/>
          </a:fillRef>
          <a:effectRef idx="2">
            <a:schemeClr val="accent1"/>
          </a:effectRef>
          <a:fontRef idx="minor">
            <a:schemeClr val="lt1"/>
          </a:fontRef>
        </p:style>
        <p:txBody>
          <a:bodyPr vert="horz" wrap="square" lIns="243797" tIns="121899" rIns="243797" bIns="121899" rtlCol="0" anchor="ctr">
            <a:spAutoFit/>
          </a:bodyPr>
          <a:lstStyle/>
          <a:p>
            <a:pPr algn="ctr">
              <a:tabLst>
                <a:tab pos="338138" algn="l"/>
              </a:tabLst>
            </a:pPr>
            <a:r>
              <a:rPr lang="zh-CN" altLang="en-US" sz="9600" smtClean="0">
                <a:solidFill>
                  <a:srgbClr val="000000"/>
                </a:solidFill>
                <a:latin typeface="微软雅黑" pitchFamily="34" charset="-122"/>
                <a:ea typeface="微软雅黑" pitchFamily="34" charset="-122"/>
                <a:cs typeface="+mn-cs"/>
              </a:rPr>
              <a:t>谢谢！</a:t>
            </a:r>
            <a:endParaRPr lang="zh-CN" altLang="en-US" sz="9600" dirty="0">
              <a:solidFill>
                <a:srgbClr val="000000"/>
              </a:solidFill>
              <a:latin typeface="微软雅黑" pitchFamily="34" charset="-122"/>
              <a:ea typeface="微软雅黑" pitchFamily="34" charset="-122"/>
              <a:cs typeface="+mn-cs"/>
            </a:endParaRPr>
          </a:p>
        </p:txBody>
      </p:sp>
      <p:pic>
        <p:nvPicPr>
          <p:cNvPr id="4" name="图片 3">
            <a:extLst>
              <a:ext uri="{FF2B5EF4-FFF2-40B4-BE49-F238E27FC236}">
                <a16:creationId xmlns="" xmlns:a16="http://schemas.microsoft.com/office/drawing/2014/main" id="{D4236B77-E6F2-48CC-8E61-34B3DE0115DB}"/>
              </a:ext>
            </a:extLst>
          </p:cNvPr>
          <p:cNvPicPr>
            <a:picLocks noChangeAspect="1"/>
          </p:cNvPicPr>
          <p:nvPr/>
        </p:nvPicPr>
        <p:blipFill>
          <a:blip r:embed="rId2" cstate="print"/>
          <a:stretch>
            <a:fillRect/>
          </a:stretch>
        </p:blipFill>
        <p:spPr>
          <a:xfrm>
            <a:off x="7771965" y="4170940"/>
            <a:ext cx="8083014" cy="6275387"/>
          </a:xfrm>
          <a:prstGeom prst="rect">
            <a:avLst/>
          </a:prstGeom>
        </p:spPr>
      </p:pic>
      <p:sp>
        <p:nvSpPr>
          <p:cNvPr id="6" name="矩形 5"/>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1693885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657225" y="718689"/>
            <a:ext cx="23174325" cy="1723506"/>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zh-CN" altLang="en-US" sz="9600" smtClean="0">
                <a:solidFill>
                  <a:srgbClr val="000000"/>
                </a:solidFill>
                <a:latin typeface="微软雅黑" pitchFamily="34" charset="-122"/>
                <a:ea typeface="微软雅黑" pitchFamily="34" charset="-122"/>
                <a:cs typeface="Lato Light"/>
              </a:rPr>
              <a:t>课程</a:t>
            </a:r>
            <a:r>
              <a:rPr lang="zh-CN" altLang="en-US" sz="9600" dirty="0">
                <a:solidFill>
                  <a:srgbClr val="000000"/>
                </a:solidFill>
                <a:latin typeface="微软雅黑" pitchFamily="34" charset="-122"/>
                <a:ea typeface="微软雅黑" pitchFamily="34" charset="-122"/>
                <a:cs typeface="Lato Light"/>
              </a:rPr>
              <a:t>体系</a:t>
            </a:r>
            <a:endParaRPr lang="en-US" sz="9600" dirty="0">
              <a:solidFill>
                <a:srgbClr val="000000"/>
              </a:solidFill>
              <a:latin typeface="微软雅黑" pitchFamily="34" charset="-122"/>
              <a:ea typeface="微软雅黑" pitchFamily="34" charset="-122"/>
              <a:cs typeface="Lato Light"/>
            </a:endParaRPr>
          </a:p>
        </p:txBody>
      </p:sp>
      <p:sp>
        <p:nvSpPr>
          <p:cNvPr id="7" name="任意多边形 13"/>
          <p:cNvSpPr>
            <a:spLocks noChangeArrowheads="1"/>
          </p:cNvSpPr>
          <p:nvPr/>
        </p:nvSpPr>
        <p:spPr bwMode="auto">
          <a:xfrm>
            <a:off x="1390290" y="5848615"/>
            <a:ext cx="8068749" cy="3716957"/>
          </a:xfrm>
          <a:custGeom>
            <a:avLst/>
            <a:gdLst>
              <a:gd name="T0" fmla="*/ 203200 w 4034971"/>
              <a:gd name="T1" fmla="*/ 1451428 h 1857828"/>
              <a:gd name="T2" fmla="*/ 1233714 w 4034971"/>
              <a:gd name="T3" fmla="*/ 0 h 1857828"/>
              <a:gd name="T4" fmla="*/ 2104571 w 4034971"/>
              <a:gd name="T5" fmla="*/ 972457 h 1857828"/>
              <a:gd name="T6" fmla="*/ 3178628 w 4034971"/>
              <a:gd name="T7" fmla="*/ 406400 h 1857828"/>
              <a:gd name="T8" fmla="*/ 4034971 w 4034971"/>
              <a:gd name="T9" fmla="*/ 1857828 h 1857828"/>
              <a:gd name="T10" fmla="*/ 0 w 4034971"/>
              <a:gd name="T11" fmla="*/ 1770743 h 1857828"/>
              <a:gd name="T12" fmla="*/ 203200 w 4034971"/>
              <a:gd name="T13" fmla="*/ 1451428 h 1857828"/>
            </a:gdLst>
            <a:ahLst/>
            <a:cxnLst>
              <a:cxn ang="0">
                <a:pos x="T0" y="T1"/>
              </a:cxn>
              <a:cxn ang="0">
                <a:pos x="T2" y="T3"/>
              </a:cxn>
              <a:cxn ang="0">
                <a:pos x="T4" y="T5"/>
              </a:cxn>
              <a:cxn ang="0">
                <a:pos x="T6" y="T7"/>
              </a:cxn>
              <a:cxn ang="0">
                <a:pos x="T8" y="T9"/>
              </a:cxn>
              <a:cxn ang="0">
                <a:pos x="T10" y="T11"/>
              </a:cxn>
              <a:cxn ang="0">
                <a:pos x="T12" y="T13"/>
              </a:cxn>
            </a:cxnLst>
            <a:rect l="0" t="0" r="r" b="b"/>
            <a:pathLst>
              <a:path w="4034971" h="1857828">
                <a:moveTo>
                  <a:pt x="203200" y="1451428"/>
                </a:moveTo>
                <a:lnTo>
                  <a:pt x="1233714" y="0"/>
                </a:lnTo>
                <a:lnTo>
                  <a:pt x="2104571" y="972457"/>
                </a:lnTo>
                <a:lnTo>
                  <a:pt x="3178628" y="406400"/>
                </a:lnTo>
                <a:lnTo>
                  <a:pt x="4034971" y="1857828"/>
                </a:lnTo>
                <a:lnTo>
                  <a:pt x="0" y="1770743"/>
                </a:lnTo>
                <a:lnTo>
                  <a:pt x="203200" y="1451428"/>
                </a:lnTo>
                <a:close/>
              </a:path>
            </a:pathLst>
          </a:custGeom>
          <a:solidFill>
            <a:schemeClr val="tx2">
              <a:lumMod val="40000"/>
              <a:lumOff val="60000"/>
            </a:schemeClr>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3599"/>
          </a:p>
        </p:txBody>
      </p:sp>
      <p:sp>
        <p:nvSpPr>
          <p:cNvPr id="8" name="任意多边形 12"/>
          <p:cNvSpPr>
            <a:spLocks noChangeArrowheads="1"/>
          </p:cNvSpPr>
          <p:nvPr/>
        </p:nvSpPr>
        <p:spPr bwMode="auto">
          <a:xfrm>
            <a:off x="3885188" y="3718746"/>
            <a:ext cx="8681365" cy="4980276"/>
          </a:xfrm>
          <a:custGeom>
            <a:avLst/>
            <a:gdLst>
              <a:gd name="T0" fmla="*/ 0 w 3947886"/>
              <a:gd name="T1" fmla="*/ 2612571 h 2612571"/>
              <a:gd name="T2" fmla="*/ 928914 w 3947886"/>
              <a:gd name="T3" fmla="*/ 362857 h 2612571"/>
              <a:gd name="T4" fmla="*/ 1756228 w 3947886"/>
              <a:gd name="T5" fmla="*/ 0 h 2612571"/>
              <a:gd name="T6" fmla="*/ 3947886 w 3947886"/>
              <a:gd name="T7" fmla="*/ 2612571 h 2612571"/>
              <a:gd name="T8" fmla="*/ 0 w 3947886"/>
              <a:gd name="T9" fmla="*/ 2612571 h 2612571"/>
            </a:gdLst>
            <a:ahLst/>
            <a:cxnLst>
              <a:cxn ang="0">
                <a:pos x="T0" y="T1"/>
              </a:cxn>
              <a:cxn ang="0">
                <a:pos x="T2" y="T3"/>
              </a:cxn>
              <a:cxn ang="0">
                <a:pos x="T4" y="T5"/>
              </a:cxn>
              <a:cxn ang="0">
                <a:pos x="T6" y="T7"/>
              </a:cxn>
              <a:cxn ang="0">
                <a:pos x="T8" y="T9"/>
              </a:cxn>
            </a:cxnLst>
            <a:rect l="0" t="0" r="r" b="b"/>
            <a:pathLst>
              <a:path w="3947886" h="2612571">
                <a:moveTo>
                  <a:pt x="0" y="2612571"/>
                </a:moveTo>
                <a:lnTo>
                  <a:pt x="928914" y="362857"/>
                </a:lnTo>
                <a:lnTo>
                  <a:pt x="1756228" y="0"/>
                </a:lnTo>
                <a:lnTo>
                  <a:pt x="3947886" y="2612571"/>
                </a:lnTo>
                <a:lnTo>
                  <a:pt x="0" y="2612571"/>
                </a:lnTo>
                <a:close/>
              </a:path>
            </a:pathLst>
          </a:custGeom>
          <a:solidFill>
            <a:schemeClr val="tx1">
              <a:lumMod val="40000"/>
              <a:lumOff val="60000"/>
            </a:schemeClr>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3599"/>
          </a:p>
        </p:txBody>
      </p:sp>
      <p:sp>
        <p:nvSpPr>
          <p:cNvPr id="9" name="矩形 2"/>
          <p:cNvSpPr>
            <a:spLocks noChangeArrowheads="1"/>
          </p:cNvSpPr>
          <p:nvPr/>
        </p:nvSpPr>
        <p:spPr bwMode="auto">
          <a:xfrm>
            <a:off x="0" y="8227471"/>
            <a:ext cx="24377650" cy="5529410"/>
          </a:xfrm>
          <a:prstGeom prst="rect">
            <a:avLst/>
          </a:prstGeom>
          <a:solidFill>
            <a:srgbClr val="F54A58"/>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sz="3599" b="1" dirty="0">
              <a:solidFill>
                <a:srgbClr val="FFFFFF"/>
              </a:solidFill>
              <a:latin typeface="宋体" panose="02010600030101010101" pitchFamily="2" charset="-122"/>
              <a:sym typeface="宋体" panose="02010600030101010101" pitchFamily="2" charset="-122"/>
            </a:endParaRPr>
          </a:p>
        </p:txBody>
      </p:sp>
      <p:sp>
        <p:nvSpPr>
          <p:cNvPr id="10" name="任意多边形 14"/>
          <p:cNvSpPr>
            <a:spLocks noChangeArrowheads="1"/>
          </p:cNvSpPr>
          <p:nvPr/>
        </p:nvSpPr>
        <p:spPr bwMode="auto">
          <a:xfrm>
            <a:off x="7732287" y="3010902"/>
            <a:ext cx="8259198" cy="5192949"/>
          </a:xfrm>
          <a:custGeom>
            <a:avLst/>
            <a:gdLst>
              <a:gd name="T0" fmla="*/ 0 w 3512457"/>
              <a:gd name="T1" fmla="*/ 2249715 h 2249715"/>
              <a:gd name="T2" fmla="*/ 2336800 w 3512457"/>
              <a:gd name="T3" fmla="*/ 0 h 2249715"/>
              <a:gd name="T4" fmla="*/ 3512457 w 3512457"/>
              <a:gd name="T5" fmla="*/ 2249715 h 2249715"/>
              <a:gd name="T6" fmla="*/ 0 w 3512457"/>
              <a:gd name="T7" fmla="*/ 2249715 h 2249715"/>
            </a:gdLst>
            <a:ahLst/>
            <a:cxnLst>
              <a:cxn ang="0">
                <a:pos x="T0" y="T1"/>
              </a:cxn>
              <a:cxn ang="0">
                <a:pos x="T2" y="T3"/>
              </a:cxn>
              <a:cxn ang="0">
                <a:pos x="T4" y="T5"/>
              </a:cxn>
              <a:cxn ang="0">
                <a:pos x="T6" y="T7"/>
              </a:cxn>
            </a:cxnLst>
            <a:rect l="0" t="0" r="r" b="b"/>
            <a:pathLst>
              <a:path w="3512457" h="2249715">
                <a:moveTo>
                  <a:pt x="0" y="2249715"/>
                </a:moveTo>
                <a:lnTo>
                  <a:pt x="2336800" y="0"/>
                </a:lnTo>
                <a:lnTo>
                  <a:pt x="3512457" y="2249715"/>
                </a:lnTo>
                <a:lnTo>
                  <a:pt x="0" y="2249715"/>
                </a:lnTo>
                <a:close/>
              </a:path>
            </a:pathLst>
          </a:custGeom>
          <a:solidFill>
            <a:schemeClr val="tx1">
              <a:lumMod val="20000"/>
              <a:lumOff val="80000"/>
              <a:alpha val="68999"/>
            </a:schemeClr>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3599"/>
          </a:p>
        </p:txBody>
      </p:sp>
      <p:sp>
        <p:nvSpPr>
          <p:cNvPr id="36" name="矩形 35"/>
          <p:cNvSpPr/>
          <p:nvPr/>
        </p:nvSpPr>
        <p:spPr>
          <a:xfrm>
            <a:off x="5244454" y="4485924"/>
            <a:ext cx="4339650" cy="3102003"/>
          </a:xfrm>
          <a:prstGeom prst="rect">
            <a:avLst/>
          </a:prstGeom>
        </p:spPr>
        <p:txBody>
          <a:bodyPr wrap="none">
            <a:spAutoFit/>
          </a:bodyPr>
          <a:lstStyle/>
          <a:p>
            <a:pPr marL="0" lvl="1" algn="ctr">
              <a:lnSpc>
                <a:spcPct val="150000"/>
              </a:lnSpc>
            </a:pPr>
            <a:r>
              <a:rPr lang="zh-CN" altLang="en-US" sz="4400" b="1" noProof="1">
                <a:solidFill>
                  <a:srgbClr val="000000"/>
                </a:solidFill>
                <a:latin typeface="微软雅黑" panose="020B0503020204020204" pitchFamily="34" charset="-122"/>
                <a:ea typeface="微软雅黑" panose="020B0503020204020204" pitchFamily="34" charset="-122"/>
                <a:cs typeface="+mn-ea"/>
                <a:sym typeface="+mn-ea"/>
              </a:rPr>
              <a:t>基础知识包</a:t>
            </a:r>
            <a:endParaRPr lang="en-US" altLang="zh-CN" sz="4400" b="1" noProof="1">
              <a:solidFill>
                <a:srgbClr val="000000"/>
              </a:solidFill>
              <a:latin typeface="微软雅黑" panose="020B0503020204020204" pitchFamily="34" charset="-122"/>
              <a:ea typeface="微软雅黑" panose="020B0503020204020204" pitchFamily="34" charset="-122"/>
              <a:cs typeface="+mn-ea"/>
              <a:sym typeface="+mn-ea"/>
            </a:endParaRPr>
          </a:p>
          <a:p>
            <a:pPr marL="0" lvl="1" algn="ctr">
              <a:lnSpc>
                <a:spcPct val="120000"/>
              </a:lnSpc>
            </a:pPr>
            <a:r>
              <a:rPr lang="zh-CN" altLang="en-US" sz="3599" noProof="1">
                <a:solidFill>
                  <a:srgbClr val="000000"/>
                </a:solidFill>
                <a:latin typeface="微软雅黑" panose="020B0503020204020204" pitchFamily="34" charset="-122"/>
                <a:ea typeface="微软雅黑" panose="020B0503020204020204" pitchFamily="34" charset="-122"/>
                <a:cs typeface="+mn-ea"/>
                <a:sym typeface="+mn-ea"/>
              </a:rPr>
              <a:t>数字逻辑／数字系统</a:t>
            </a:r>
            <a:endParaRPr lang="en-US" altLang="zh-CN" sz="3599" noProof="1">
              <a:solidFill>
                <a:srgbClr val="000000"/>
              </a:solidFill>
              <a:latin typeface="微软雅黑" panose="020B0503020204020204" pitchFamily="34" charset="-122"/>
              <a:ea typeface="微软雅黑" panose="020B0503020204020204" pitchFamily="34" charset="-122"/>
              <a:cs typeface="+mn-ea"/>
              <a:sym typeface="+mn-ea"/>
            </a:endParaRPr>
          </a:p>
          <a:p>
            <a:pPr marL="0" lvl="1" algn="ctr">
              <a:lnSpc>
                <a:spcPct val="120000"/>
              </a:lnSpc>
            </a:pPr>
            <a:r>
              <a:rPr lang="en-US" altLang="zh-CN" sz="3599" noProof="1">
                <a:solidFill>
                  <a:srgbClr val="000000"/>
                </a:solidFill>
                <a:latin typeface="微软雅黑" panose="020B0503020204020204" pitchFamily="34" charset="-122"/>
                <a:ea typeface="微软雅黑" panose="020B0503020204020204" pitchFamily="34" charset="-122"/>
                <a:cs typeface="+mn-ea"/>
                <a:sym typeface="+mn-ea"/>
              </a:rPr>
              <a:t>FPGA</a:t>
            </a:r>
            <a:r>
              <a:rPr lang="zh-CN" altLang="en-US" sz="3599" noProof="1">
                <a:solidFill>
                  <a:srgbClr val="000000"/>
                </a:solidFill>
                <a:latin typeface="微软雅黑" panose="020B0503020204020204" pitchFamily="34" charset="-122"/>
                <a:ea typeface="微软雅黑" panose="020B0503020204020204" pitchFamily="34" charset="-122"/>
                <a:cs typeface="+mn-ea"/>
                <a:sym typeface="+mn-ea"/>
              </a:rPr>
              <a:t>基础教程</a:t>
            </a:r>
            <a:endParaRPr lang="zh-CN" altLang="en-US" sz="3599" noProof="1">
              <a:solidFill>
                <a:srgbClr val="000000"/>
              </a:solidFill>
              <a:latin typeface="微软雅黑" panose="020B0503020204020204" pitchFamily="34" charset="-122"/>
              <a:ea typeface="微软雅黑" panose="020B0503020204020204" pitchFamily="34" charset="-122"/>
              <a:sym typeface="+mn-ea"/>
            </a:endParaRPr>
          </a:p>
          <a:p>
            <a:pPr marL="0" lvl="1" algn="ctr">
              <a:lnSpc>
                <a:spcPct val="120000"/>
              </a:lnSpc>
            </a:pPr>
            <a:r>
              <a:rPr lang="en-US" altLang="zh-CN" sz="3599" noProof="1">
                <a:solidFill>
                  <a:srgbClr val="000000"/>
                </a:solidFill>
                <a:latin typeface="微软雅黑" panose="020B0503020204020204" pitchFamily="34" charset="-122"/>
                <a:ea typeface="微软雅黑" panose="020B0503020204020204" pitchFamily="34" charset="-122"/>
                <a:cs typeface="+mn-ea"/>
                <a:sym typeface="+mn-ea"/>
              </a:rPr>
              <a:t>VHDL</a:t>
            </a:r>
            <a:r>
              <a:rPr lang="zh-CN" altLang="en-US" sz="3599" noProof="1">
                <a:solidFill>
                  <a:srgbClr val="000000"/>
                </a:solidFill>
                <a:latin typeface="微软雅黑" panose="020B0503020204020204" pitchFamily="34" charset="-122"/>
                <a:ea typeface="微软雅黑" panose="020B0503020204020204" pitchFamily="34" charset="-122"/>
                <a:cs typeface="+mn-ea"/>
                <a:sym typeface="+mn-ea"/>
              </a:rPr>
              <a:t> </a:t>
            </a:r>
            <a:r>
              <a:rPr lang="zh-CN" altLang="en-US" sz="3599" noProof="1" smtClean="0">
                <a:solidFill>
                  <a:srgbClr val="000000"/>
                </a:solidFill>
                <a:latin typeface="微软雅黑" panose="020B0503020204020204" pitchFamily="34" charset="-122"/>
                <a:ea typeface="微软雅黑" panose="020B0503020204020204" pitchFamily="34" charset="-122"/>
                <a:cs typeface="+mn-ea"/>
                <a:sym typeface="+mn-ea"/>
              </a:rPr>
              <a:t>基础</a:t>
            </a:r>
            <a:endParaRPr lang="en-US" altLang="zh-CN" sz="3599" noProof="1">
              <a:solidFill>
                <a:srgbClr val="000000"/>
              </a:solidFill>
              <a:latin typeface="微软雅黑" panose="020B0503020204020204" pitchFamily="34" charset="-122"/>
              <a:ea typeface="微软雅黑" panose="020B0503020204020204" pitchFamily="34" charset="-122"/>
              <a:cs typeface="+mn-ea"/>
              <a:sym typeface="+mn-ea"/>
            </a:endParaRPr>
          </a:p>
        </p:txBody>
      </p:sp>
      <p:sp>
        <p:nvSpPr>
          <p:cNvPr id="37" name="矩形 36"/>
          <p:cNvSpPr/>
          <p:nvPr/>
        </p:nvSpPr>
        <p:spPr>
          <a:xfrm>
            <a:off x="14221891" y="4506936"/>
            <a:ext cx="3005952" cy="3766672"/>
          </a:xfrm>
          <a:prstGeom prst="rect">
            <a:avLst/>
          </a:prstGeom>
        </p:spPr>
        <p:txBody>
          <a:bodyPr wrap="none">
            <a:spAutoFit/>
          </a:bodyPr>
          <a:lstStyle/>
          <a:p>
            <a:pPr marL="0" lvl="1" algn="ctr">
              <a:lnSpc>
                <a:spcPct val="150000"/>
              </a:lnSpc>
            </a:pPr>
            <a:r>
              <a:rPr lang="zh-CN" altLang="en-US" sz="4400" b="1" noProof="1" smtClean="0">
                <a:solidFill>
                  <a:schemeClr val="accent2">
                    <a:lumMod val="75000"/>
                  </a:schemeClr>
                </a:solidFill>
                <a:latin typeface="微软雅黑" panose="020B0503020204020204" pitchFamily="34" charset="-122"/>
                <a:ea typeface="微软雅黑" panose="020B0503020204020204" pitchFamily="34" charset="-122"/>
                <a:cs typeface="+mn-ea"/>
                <a:sym typeface="+mn-ea"/>
              </a:rPr>
              <a:t>基础训练包</a:t>
            </a:r>
            <a:endParaRPr lang="en-US" altLang="zh-CN" sz="4400" b="1" noProof="1" smtClean="0">
              <a:solidFill>
                <a:schemeClr val="accent2">
                  <a:lumMod val="75000"/>
                </a:schemeClr>
              </a:solidFill>
              <a:latin typeface="微软雅黑" panose="020B0503020204020204" pitchFamily="34" charset="-122"/>
              <a:ea typeface="微软雅黑" panose="020B0503020204020204" pitchFamily="34" charset="-122"/>
              <a:cs typeface="+mn-ea"/>
              <a:sym typeface="+mn-ea"/>
            </a:endParaRPr>
          </a:p>
          <a:p>
            <a:pPr marL="0" lvl="1" algn="ctr">
              <a:lnSpc>
                <a:spcPct val="120000"/>
              </a:lnSpc>
            </a:pPr>
            <a:r>
              <a:rPr lang="zh-CN" altLang="en-US" sz="3599" noProof="1" smtClean="0">
                <a:solidFill>
                  <a:schemeClr val="accent2">
                    <a:lumMod val="75000"/>
                  </a:schemeClr>
                </a:solidFill>
                <a:latin typeface="微软雅黑" panose="020B0503020204020204" pitchFamily="34" charset="-122"/>
                <a:ea typeface="微软雅黑" panose="020B0503020204020204" pitchFamily="34" charset="-122"/>
                <a:cs typeface="+mn-ea"/>
                <a:sym typeface="+mn-ea"/>
              </a:rPr>
              <a:t>操作系统</a:t>
            </a:r>
            <a:endParaRPr lang="en-US" altLang="zh-CN" sz="3599" noProof="1">
              <a:solidFill>
                <a:schemeClr val="accent2">
                  <a:lumMod val="75000"/>
                </a:schemeClr>
              </a:solidFill>
              <a:latin typeface="微软雅黑" panose="020B0503020204020204" pitchFamily="34" charset="-122"/>
              <a:ea typeface="微软雅黑" panose="020B0503020204020204" pitchFamily="34" charset="-122"/>
              <a:cs typeface="+mn-ea"/>
              <a:sym typeface="+mn-ea"/>
            </a:endParaRPr>
          </a:p>
          <a:p>
            <a:pPr marL="0" lvl="1" algn="ctr">
              <a:lnSpc>
                <a:spcPct val="120000"/>
              </a:lnSpc>
            </a:pPr>
            <a:r>
              <a:rPr lang="zh-CN" altLang="en-US" sz="3599" noProof="1">
                <a:solidFill>
                  <a:schemeClr val="accent2">
                    <a:lumMod val="75000"/>
                  </a:schemeClr>
                </a:solidFill>
                <a:latin typeface="微软雅黑" panose="020B0503020204020204" pitchFamily="34" charset="-122"/>
                <a:ea typeface="微软雅黑" panose="020B0503020204020204" pitchFamily="34" charset="-122"/>
                <a:cs typeface="+mn-ea"/>
                <a:sym typeface="+mn-ea"/>
              </a:rPr>
              <a:t>体系结构</a:t>
            </a:r>
            <a:endParaRPr lang="en-US" altLang="zh-CN" sz="3599" noProof="1">
              <a:solidFill>
                <a:schemeClr val="accent2">
                  <a:lumMod val="75000"/>
                </a:schemeClr>
              </a:solidFill>
              <a:latin typeface="微软雅黑" panose="020B0503020204020204" pitchFamily="34" charset="-122"/>
              <a:ea typeface="微软雅黑" panose="020B0503020204020204" pitchFamily="34" charset="-122"/>
              <a:cs typeface="+mn-ea"/>
              <a:sym typeface="+mn-ea"/>
            </a:endParaRPr>
          </a:p>
          <a:p>
            <a:pPr marL="0" lvl="1" algn="ctr">
              <a:lnSpc>
                <a:spcPct val="120000"/>
              </a:lnSpc>
            </a:pPr>
            <a:r>
              <a:rPr lang="zh-CN" altLang="en-US" sz="3599" noProof="1">
                <a:solidFill>
                  <a:schemeClr val="accent2">
                    <a:lumMod val="75000"/>
                  </a:schemeClr>
                </a:solidFill>
                <a:latin typeface="微软雅黑" panose="020B0503020204020204" pitchFamily="34" charset="-122"/>
                <a:ea typeface="微软雅黑" panose="020B0503020204020204" pitchFamily="34" charset="-122"/>
                <a:cs typeface="+mn-ea"/>
                <a:sym typeface="+mn-ea"/>
              </a:rPr>
              <a:t>组成原理</a:t>
            </a:r>
            <a:endParaRPr lang="en-US" altLang="zh-CN" sz="3599" noProof="1">
              <a:solidFill>
                <a:schemeClr val="accent2">
                  <a:lumMod val="75000"/>
                </a:schemeClr>
              </a:solidFill>
              <a:latin typeface="微软雅黑" panose="020B0503020204020204" pitchFamily="34" charset="-122"/>
              <a:ea typeface="微软雅黑" panose="020B0503020204020204" pitchFamily="34" charset="-122"/>
              <a:cs typeface="+mn-ea"/>
              <a:sym typeface="+mn-ea"/>
            </a:endParaRPr>
          </a:p>
          <a:p>
            <a:pPr marL="0" lvl="1" algn="ctr">
              <a:lnSpc>
                <a:spcPct val="120000"/>
              </a:lnSpc>
            </a:pPr>
            <a:r>
              <a:rPr lang="zh-CN" altLang="en-US" sz="3599" noProof="1">
                <a:solidFill>
                  <a:schemeClr val="accent2">
                    <a:lumMod val="75000"/>
                  </a:schemeClr>
                </a:solidFill>
                <a:latin typeface="微软雅黑" panose="020B0503020204020204" pitchFamily="34" charset="-122"/>
                <a:ea typeface="微软雅黑" panose="020B0503020204020204" pitchFamily="34" charset="-122"/>
                <a:cs typeface="+mn-ea"/>
                <a:sym typeface="+mn-ea"/>
              </a:rPr>
              <a:t>数字逻辑</a:t>
            </a:r>
            <a:endParaRPr lang="zh-CN" altLang="en-US" sz="3599" noProof="1">
              <a:solidFill>
                <a:schemeClr val="accent2">
                  <a:lumMod val="75000"/>
                </a:schemeClr>
              </a:solidFill>
              <a:latin typeface="微软雅黑" panose="020B0503020204020204" pitchFamily="34" charset="-122"/>
              <a:ea typeface="微软雅黑" panose="020B0503020204020204" pitchFamily="34" charset="-122"/>
              <a:sym typeface="+mn-ea"/>
            </a:endParaRPr>
          </a:p>
        </p:txBody>
      </p:sp>
      <p:pic>
        <p:nvPicPr>
          <p:cNvPr id="2" name="图片 1">
            <a:extLst>
              <a:ext uri="{FF2B5EF4-FFF2-40B4-BE49-F238E27FC236}">
                <a16:creationId xmlns="" xmlns:a16="http://schemas.microsoft.com/office/drawing/2014/main" id="{428EB2EC-9640-4B73-B5F0-6973249E8B3B}"/>
              </a:ext>
            </a:extLst>
          </p:cNvPr>
          <p:cNvPicPr>
            <a:picLocks noChangeAspect="1"/>
          </p:cNvPicPr>
          <p:nvPr/>
        </p:nvPicPr>
        <p:blipFill>
          <a:blip r:embed="rId3" cstate="print"/>
          <a:stretch>
            <a:fillRect/>
          </a:stretch>
        </p:blipFill>
        <p:spPr>
          <a:xfrm>
            <a:off x="708707" y="9121977"/>
            <a:ext cx="10507232" cy="3413828"/>
          </a:xfrm>
          <a:prstGeom prst="rect">
            <a:avLst/>
          </a:prstGeom>
        </p:spPr>
      </p:pic>
      <p:pic>
        <p:nvPicPr>
          <p:cNvPr id="3" name="图片 2">
            <a:extLst>
              <a:ext uri="{FF2B5EF4-FFF2-40B4-BE49-F238E27FC236}">
                <a16:creationId xmlns="" xmlns:a16="http://schemas.microsoft.com/office/drawing/2014/main" id="{3A11D3BB-F28C-4631-B916-32680597FB73}"/>
              </a:ext>
            </a:extLst>
          </p:cNvPr>
          <p:cNvPicPr>
            <a:picLocks noChangeAspect="1"/>
          </p:cNvPicPr>
          <p:nvPr/>
        </p:nvPicPr>
        <p:blipFill>
          <a:blip r:embed="rId4" cstate="print"/>
          <a:stretch>
            <a:fillRect/>
          </a:stretch>
        </p:blipFill>
        <p:spPr>
          <a:xfrm>
            <a:off x="13543866" y="9121977"/>
            <a:ext cx="9913604" cy="3413828"/>
          </a:xfrm>
          <a:prstGeom prst="rect">
            <a:avLst/>
          </a:prstGeom>
        </p:spPr>
      </p:pic>
    </p:spTree>
    <p:extLst>
      <p:ext uri="{BB962C8B-B14F-4D97-AF65-F5344CB8AC3E}">
        <p14:creationId xmlns="" xmlns:p14="http://schemas.microsoft.com/office/powerpoint/2010/main" val="314661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nvPr>
        </p:nvGraphicFramePr>
        <p:xfrm>
          <a:off x="1676400" y="3651251"/>
          <a:ext cx="21024850" cy="5878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标题 1"/>
          <p:cNvSpPr txBox="1">
            <a:spLocks/>
          </p:cNvSpPr>
          <p:nvPr/>
        </p:nvSpPr>
        <p:spPr>
          <a:xfrm>
            <a:off x="1676401" y="304576"/>
            <a:ext cx="21024850" cy="2651126"/>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defPPr>
              <a:defRPr lang="en-US"/>
            </a:defPPr>
            <a:lvl1pPr algn="ctr">
              <a:tabLst>
                <a:tab pos="338138" algn="l"/>
              </a:tabLst>
              <a:defRPr sz="9600">
                <a:solidFill>
                  <a:srgbClr val="000000"/>
                </a:solidFill>
                <a:latin typeface="微软雅黑" pitchFamily="34" charset="-122"/>
                <a:ea typeface="微软雅黑" pitchFamily="34" charset="-122"/>
                <a:cs typeface="Lato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实验开发流程</a:t>
            </a:r>
          </a:p>
        </p:txBody>
      </p:sp>
      <p:sp>
        <p:nvSpPr>
          <p:cNvPr id="5" name="矩形 4"/>
          <p:cNvSpPr/>
          <p:nvPr/>
        </p:nvSpPr>
        <p:spPr>
          <a:xfrm>
            <a:off x="0" y="12912436"/>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329876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526842A-A32C-491C-8DC8-19199060FB2F}"/>
              </a:ext>
            </a:extLst>
          </p:cNvPr>
          <p:cNvSpPr>
            <a:spLocks noGrp="1"/>
          </p:cNvSpPr>
          <p:nvPr>
            <p:ph type="title"/>
          </p:nvPr>
        </p:nvSpPr>
        <p:spPr>
          <a:xfrm>
            <a:off x="1675964" y="282389"/>
            <a:ext cx="21025723" cy="2651126"/>
          </a:xfr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en-US" altLang="zh-CN" sz="9600" dirty="0">
                <a:solidFill>
                  <a:srgbClr val="000000"/>
                </a:solidFill>
                <a:latin typeface="微软雅黑" pitchFamily="34" charset="-122"/>
                <a:ea typeface="微软雅黑" pitchFamily="34" charset="-122"/>
              </a:rPr>
              <a:t>4</a:t>
            </a:r>
            <a:r>
              <a:rPr lang="zh-CN" altLang="en-US" sz="9600" dirty="0">
                <a:solidFill>
                  <a:srgbClr val="000000"/>
                </a:solidFill>
                <a:latin typeface="微软雅黑" pitchFamily="34" charset="-122"/>
                <a:ea typeface="微软雅黑" pitchFamily="34" charset="-122"/>
              </a:rPr>
              <a:t>位</a:t>
            </a:r>
            <a:r>
              <a:rPr lang="en-US" altLang="zh-CN" sz="9600" dirty="0">
                <a:solidFill>
                  <a:srgbClr val="000000"/>
                </a:solidFill>
                <a:latin typeface="微软雅黑" pitchFamily="34" charset="-122"/>
                <a:ea typeface="微软雅黑" pitchFamily="34" charset="-122"/>
              </a:rPr>
              <a:t>ALU-74181</a:t>
            </a:r>
            <a:endParaRPr lang="zh-CN" altLang="en-US" sz="9600" dirty="0">
              <a:solidFill>
                <a:srgbClr val="000000"/>
              </a:solidFill>
              <a:latin typeface="微软雅黑" pitchFamily="34" charset="-122"/>
              <a:ea typeface="微软雅黑" pitchFamily="34" charset="-122"/>
            </a:endParaRPr>
          </a:p>
        </p:txBody>
      </p:sp>
      <p:pic>
        <p:nvPicPr>
          <p:cNvPr id="4" name="内容占位符 3">
            <a:extLst>
              <a:ext uri="{FF2B5EF4-FFF2-40B4-BE49-F238E27FC236}">
                <a16:creationId xmlns="" xmlns:a16="http://schemas.microsoft.com/office/drawing/2014/main" id="{5B7FA397-1620-41A0-B53D-FD0237383530}"/>
              </a:ext>
            </a:extLst>
          </p:cNvPr>
          <p:cNvPicPr>
            <a:picLocks noGrp="1" noChangeAspect="1"/>
          </p:cNvPicPr>
          <p:nvPr>
            <p:ph idx="1"/>
          </p:nvPr>
        </p:nvPicPr>
        <p:blipFill>
          <a:blip r:embed="rId2" cstate="print"/>
          <a:stretch>
            <a:fillRect/>
          </a:stretch>
        </p:blipFill>
        <p:spPr>
          <a:xfrm>
            <a:off x="1675964" y="3381384"/>
            <a:ext cx="10202455" cy="7684721"/>
          </a:xfrm>
          <a:prstGeom prst="rect">
            <a:avLst/>
          </a:prstGeom>
        </p:spPr>
      </p:pic>
      <p:pic>
        <p:nvPicPr>
          <p:cNvPr id="5" name="图片 4">
            <a:extLst>
              <a:ext uri="{FF2B5EF4-FFF2-40B4-BE49-F238E27FC236}">
                <a16:creationId xmlns="" xmlns:a16="http://schemas.microsoft.com/office/drawing/2014/main" id="{D4745D31-D551-4C70-A30F-C20F1F09F964}"/>
              </a:ext>
            </a:extLst>
          </p:cNvPr>
          <p:cNvPicPr>
            <a:picLocks noChangeAspect="1"/>
          </p:cNvPicPr>
          <p:nvPr/>
        </p:nvPicPr>
        <p:blipFill>
          <a:blip r:embed="rId3" cstate="print"/>
          <a:stretch>
            <a:fillRect/>
          </a:stretch>
        </p:blipFill>
        <p:spPr>
          <a:xfrm>
            <a:off x="12188825" y="4165155"/>
            <a:ext cx="11286794" cy="6900950"/>
          </a:xfrm>
          <a:prstGeom prst="rect">
            <a:avLst/>
          </a:prstGeom>
        </p:spPr>
      </p:pic>
      <p:sp>
        <p:nvSpPr>
          <p:cNvPr id="6" name="矩形 5"/>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1374897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F288BAB3-496D-44A3-93FE-E4561F77D2D6}"/>
              </a:ext>
            </a:extLst>
          </p:cNvPr>
          <p:cNvPicPr>
            <a:picLocks noChangeAspect="1"/>
          </p:cNvPicPr>
          <p:nvPr/>
        </p:nvPicPr>
        <p:blipFill>
          <a:blip r:embed="rId2" cstate="print"/>
          <a:stretch>
            <a:fillRect/>
          </a:stretch>
        </p:blipFill>
        <p:spPr>
          <a:xfrm>
            <a:off x="671501" y="130629"/>
            <a:ext cx="23345049" cy="12689632"/>
          </a:xfrm>
          <a:prstGeom prst="rect">
            <a:avLst/>
          </a:prstGeom>
        </p:spPr>
      </p:pic>
      <p:sp>
        <p:nvSpPr>
          <p:cNvPr id="3" name="对话气泡: 圆角矩形 2">
            <a:extLst>
              <a:ext uri="{FF2B5EF4-FFF2-40B4-BE49-F238E27FC236}">
                <a16:creationId xmlns="" xmlns:a16="http://schemas.microsoft.com/office/drawing/2014/main" id="{83CC329A-6CED-4CFE-9431-A8645B8F9F91}"/>
              </a:ext>
            </a:extLst>
          </p:cNvPr>
          <p:cNvSpPr/>
          <p:nvPr/>
        </p:nvSpPr>
        <p:spPr>
          <a:xfrm>
            <a:off x="1156996" y="4739951"/>
            <a:ext cx="2407298" cy="1735494"/>
          </a:xfrm>
          <a:prstGeom prst="wedgeRoundRectCallout">
            <a:avLst>
              <a:gd name="adj1" fmla="val -20058"/>
              <a:gd name="adj2" fmla="val 65726"/>
              <a:gd name="adj3" fmla="val 1666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资料目录</a:t>
            </a:r>
          </a:p>
        </p:txBody>
      </p:sp>
      <p:grpSp>
        <p:nvGrpSpPr>
          <p:cNvPr id="8" name="组合 7">
            <a:extLst>
              <a:ext uri="{FF2B5EF4-FFF2-40B4-BE49-F238E27FC236}">
                <a16:creationId xmlns="" xmlns:a16="http://schemas.microsoft.com/office/drawing/2014/main" id="{5324029C-7638-4A49-9DF6-6BE647559E7D}"/>
              </a:ext>
            </a:extLst>
          </p:cNvPr>
          <p:cNvGrpSpPr/>
          <p:nvPr/>
        </p:nvGrpSpPr>
        <p:grpSpPr>
          <a:xfrm>
            <a:off x="6456783" y="2220686"/>
            <a:ext cx="9321282" cy="7781731"/>
            <a:chOff x="6456783" y="2220686"/>
            <a:chExt cx="9321282" cy="7781731"/>
          </a:xfrm>
        </p:grpSpPr>
        <p:sp>
          <p:nvSpPr>
            <p:cNvPr id="4" name="对话气泡: 圆角矩形 3">
              <a:extLst>
                <a:ext uri="{FF2B5EF4-FFF2-40B4-BE49-F238E27FC236}">
                  <a16:creationId xmlns="" xmlns:a16="http://schemas.microsoft.com/office/drawing/2014/main" id="{92E658A9-73A4-488E-9BB7-0A0A867ACB02}"/>
                </a:ext>
              </a:extLst>
            </p:cNvPr>
            <p:cNvSpPr/>
            <p:nvPr/>
          </p:nvSpPr>
          <p:spPr>
            <a:xfrm>
              <a:off x="13370767" y="2220686"/>
              <a:ext cx="2407298" cy="1735494"/>
            </a:xfrm>
            <a:prstGeom prst="wedgeRoundRectCallout">
              <a:avLst>
                <a:gd name="adj1" fmla="val -20058"/>
                <a:gd name="adj2" fmla="val 65726"/>
                <a:gd name="adj3" fmla="val 1666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基础工具</a:t>
              </a:r>
            </a:p>
          </p:txBody>
        </p:sp>
        <p:sp>
          <p:nvSpPr>
            <p:cNvPr id="5" name="流程图: 可选过程 4">
              <a:extLst>
                <a:ext uri="{FF2B5EF4-FFF2-40B4-BE49-F238E27FC236}">
                  <a16:creationId xmlns="" xmlns:a16="http://schemas.microsoft.com/office/drawing/2014/main" id="{E64D8573-C784-4C31-A070-857D817B1433}"/>
                </a:ext>
              </a:extLst>
            </p:cNvPr>
            <p:cNvSpPr/>
            <p:nvPr/>
          </p:nvSpPr>
          <p:spPr>
            <a:xfrm>
              <a:off x="6456783" y="3956180"/>
              <a:ext cx="8117633" cy="6046237"/>
            </a:xfrm>
            <a:prstGeom prst="flowChartAlternateProcess">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 xmlns:a16="http://schemas.microsoft.com/office/drawing/2014/main" id="{0A76835D-D59D-4111-A817-9D7CA906A541}"/>
              </a:ext>
            </a:extLst>
          </p:cNvPr>
          <p:cNvGrpSpPr/>
          <p:nvPr/>
        </p:nvGrpSpPr>
        <p:grpSpPr>
          <a:xfrm>
            <a:off x="16683135" y="1231641"/>
            <a:ext cx="7272989" cy="11588620"/>
            <a:chOff x="16683135" y="1231641"/>
            <a:chExt cx="7272989" cy="11588620"/>
          </a:xfrm>
        </p:grpSpPr>
        <p:sp>
          <p:nvSpPr>
            <p:cNvPr id="6" name="流程图: 可选过程 5">
              <a:extLst>
                <a:ext uri="{FF2B5EF4-FFF2-40B4-BE49-F238E27FC236}">
                  <a16:creationId xmlns="" xmlns:a16="http://schemas.microsoft.com/office/drawing/2014/main" id="{BE4CB1CD-A946-43D7-AEB7-3C6D5C881DD1}"/>
                </a:ext>
              </a:extLst>
            </p:cNvPr>
            <p:cNvSpPr/>
            <p:nvPr/>
          </p:nvSpPr>
          <p:spPr>
            <a:xfrm>
              <a:off x="19090433" y="1231641"/>
              <a:ext cx="4865691" cy="11588620"/>
            </a:xfrm>
            <a:prstGeom prst="flowChartAlternateProcess">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对话气泡: 圆角矩形 6">
              <a:extLst>
                <a:ext uri="{FF2B5EF4-FFF2-40B4-BE49-F238E27FC236}">
                  <a16:creationId xmlns="" xmlns:a16="http://schemas.microsoft.com/office/drawing/2014/main" id="{4B56C6DD-C9E5-4EBE-AE53-FA593F61C626}"/>
                </a:ext>
              </a:extLst>
            </p:cNvPr>
            <p:cNvSpPr/>
            <p:nvPr/>
          </p:nvSpPr>
          <p:spPr>
            <a:xfrm>
              <a:off x="16683135" y="2220686"/>
              <a:ext cx="2407298" cy="1735494"/>
            </a:xfrm>
            <a:prstGeom prst="wedgeRoundRectCallout">
              <a:avLst>
                <a:gd name="adj1" fmla="val 48934"/>
                <a:gd name="adj2" fmla="val 68952"/>
                <a:gd name="adj3" fmla="val 1666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t>实验文档</a:t>
              </a:r>
            </a:p>
          </p:txBody>
        </p:sp>
      </p:grpSp>
      <p:sp>
        <p:nvSpPr>
          <p:cNvPr id="10" name="矩形 9"/>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4030389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4F27BC-12A7-4C06-9742-CE5C426E4753}"/>
              </a:ext>
            </a:extLst>
          </p:cNvPr>
          <p:cNvSpPr>
            <a:spLocks noGrp="1"/>
          </p:cNvSpPr>
          <p:nvPr>
            <p:ph type="title"/>
          </p:nvPr>
        </p:nvSpPr>
        <p:spPr>
          <a:xfrm>
            <a:off x="1675964" y="801404"/>
            <a:ext cx="21025723" cy="1575774"/>
          </a:xfr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tabLst>
                <a:tab pos="338138" algn="l"/>
              </a:tabLst>
            </a:pPr>
            <a:r>
              <a:rPr lang="zh-CN" altLang="en-US" sz="9600" dirty="0">
                <a:solidFill>
                  <a:srgbClr val="000000"/>
                </a:solidFill>
                <a:latin typeface="微软雅黑" pitchFamily="34" charset="-122"/>
                <a:ea typeface="微软雅黑" pitchFamily="34" charset="-122"/>
              </a:rPr>
              <a:t>  逻辑运算</a:t>
            </a:r>
            <a:r>
              <a:rPr lang="en-US" altLang="zh-CN" sz="9600" dirty="0">
                <a:solidFill>
                  <a:srgbClr val="000000"/>
                </a:solidFill>
                <a:latin typeface="微软雅黑" pitchFamily="34" charset="-122"/>
                <a:ea typeface="微软雅黑" pitchFamily="34" charset="-122"/>
              </a:rPr>
              <a:t>                 </a:t>
            </a:r>
            <a:r>
              <a:rPr lang="zh-CN" altLang="en-US" sz="9600" dirty="0">
                <a:solidFill>
                  <a:srgbClr val="000000"/>
                </a:solidFill>
                <a:latin typeface="微软雅黑" pitchFamily="34" charset="-122"/>
                <a:ea typeface="微软雅黑" pitchFamily="34" charset="-122"/>
              </a:rPr>
              <a:t>算术运算</a:t>
            </a:r>
          </a:p>
        </p:txBody>
      </p:sp>
      <p:pic>
        <p:nvPicPr>
          <p:cNvPr id="4" name="内容占位符 3">
            <a:extLst>
              <a:ext uri="{FF2B5EF4-FFF2-40B4-BE49-F238E27FC236}">
                <a16:creationId xmlns="" xmlns:a16="http://schemas.microsoft.com/office/drawing/2014/main" id="{DB3D6193-86EE-41A0-8574-43759A3BD46A}"/>
              </a:ext>
            </a:extLst>
          </p:cNvPr>
          <p:cNvPicPr>
            <a:picLocks noGrp="1" noChangeAspect="1"/>
          </p:cNvPicPr>
          <p:nvPr>
            <p:ph idx="1"/>
          </p:nvPr>
        </p:nvPicPr>
        <p:blipFill>
          <a:blip r:embed="rId3" cstate="print"/>
          <a:stretch>
            <a:fillRect/>
          </a:stretch>
        </p:blipFill>
        <p:spPr>
          <a:xfrm>
            <a:off x="1675964" y="2649894"/>
            <a:ext cx="6497652" cy="10268239"/>
          </a:xfrm>
          <a:prstGeom prst="rect">
            <a:avLst/>
          </a:prstGeom>
        </p:spPr>
      </p:pic>
      <p:pic>
        <p:nvPicPr>
          <p:cNvPr id="5" name="图片 4">
            <a:extLst>
              <a:ext uri="{FF2B5EF4-FFF2-40B4-BE49-F238E27FC236}">
                <a16:creationId xmlns="" xmlns:a16="http://schemas.microsoft.com/office/drawing/2014/main" id="{FEDE7D3C-65A8-4540-AF2E-8D3190A44743}"/>
              </a:ext>
            </a:extLst>
          </p:cNvPr>
          <p:cNvPicPr>
            <a:picLocks noChangeAspect="1"/>
          </p:cNvPicPr>
          <p:nvPr/>
        </p:nvPicPr>
        <p:blipFill>
          <a:blip r:embed="rId4" cstate="print"/>
          <a:stretch>
            <a:fillRect/>
          </a:stretch>
        </p:blipFill>
        <p:spPr>
          <a:xfrm>
            <a:off x="10623910" y="2649894"/>
            <a:ext cx="10700102" cy="10212255"/>
          </a:xfrm>
          <a:prstGeom prst="rect">
            <a:avLst/>
          </a:prstGeom>
        </p:spPr>
      </p:pic>
      <p:sp>
        <p:nvSpPr>
          <p:cNvPr id="6" name="矩形 5"/>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46814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5BE6342-3842-4B39-9AD5-99C57C33C67F}"/>
              </a:ext>
            </a:extLst>
          </p:cNvPr>
          <p:cNvSpPr>
            <a:spLocks noGrp="1"/>
          </p:cNvSpPr>
          <p:nvPr>
            <p:ph type="title"/>
          </p:nvPr>
        </p:nvSpPr>
        <p:spPr>
          <a:xfrm>
            <a:off x="1675964" y="420394"/>
            <a:ext cx="21025723" cy="2651126"/>
          </a:xfr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zh-CN" altLang="en-US" sz="9600" dirty="0">
                <a:solidFill>
                  <a:srgbClr val="000000"/>
                </a:solidFill>
                <a:latin typeface="微软雅黑" pitchFamily="34" charset="-122"/>
                <a:ea typeface="微软雅黑" pitchFamily="34" charset="-122"/>
              </a:rPr>
              <a:t>波形仿真</a:t>
            </a:r>
            <a:r>
              <a:rPr lang="en-US" altLang="zh-CN" sz="9600" dirty="0">
                <a:solidFill>
                  <a:srgbClr val="000000"/>
                </a:solidFill>
                <a:latin typeface="微软雅黑" pitchFamily="34" charset="-122"/>
                <a:ea typeface="微软雅黑" pitchFamily="34" charset="-122"/>
              </a:rPr>
              <a:t>-Simulation</a:t>
            </a:r>
            <a:endParaRPr lang="zh-CN" altLang="en-US" sz="9600" dirty="0">
              <a:solidFill>
                <a:srgbClr val="000000"/>
              </a:solidFill>
              <a:latin typeface="微软雅黑" pitchFamily="34" charset="-122"/>
              <a:ea typeface="微软雅黑" pitchFamily="34" charset="-122"/>
            </a:endParaRPr>
          </a:p>
        </p:txBody>
      </p:sp>
      <p:pic>
        <p:nvPicPr>
          <p:cNvPr id="5" name="内容占位符 4">
            <a:extLst>
              <a:ext uri="{FF2B5EF4-FFF2-40B4-BE49-F238E27FC236}">
                <a16:creationId xmlns="" xmlns:a16="http://schemas.microsoft.com/office/drawing/2014/main" id="{D7487CF3-CACD-42DD-A2B9-59815269646F}"/>
              </a:ext>
            </a:extLst>
          </p:cNvPr>
          <p:cNvPicPr>
            <a:picLocks noGrp="1" noChangeAspect="1"/>
          </p:cNvPicPr>
          <p:nvPr>
            <p:ph idx="1"/>
          </p:nvPr>
        </p:nvPicPr>
        <p:blipFill>
          <a:blip r:embed="rId3" cstate="print"/>
          <a:stretch>
            <a:fillRect/>
          </a:stretch>
        </p:blipFill>
        <p:spPr>
          <a:xfrm>
            <a:off x="3489648" y="3050388"/>
            <a:ext cx="16925731" cy="9635349"/>
          </a:xfrm>
          <a:prstGeom prst="rect">
            <a:avLst/>
          </a:prstGeom>
        </p:spPr>
      </p:pic>
      <p:sp>
        <p:nvSpPr>
          <p:cNvPr id="4" name="矩形 3"/>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177619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AB0C9E-FCF1-4145-91A7-897521304CF8}"/>
              </a:ext>
            </a:extLst>
          </p:cNvPr>
          <p:cNvSpPr>
            <a:spLocks noGrp="1"/>
          </p:cNvSpPr>
          <p:nvPr>
            <p:ph type="title"/>
          </p:nvPr>
        </p:nvSpPr>
        <p:spPr>
          <a:xfrm>
            <a:off x="1675964" y="477401"/>
            <a:ext cx="21025723" cy="2651126"/>
          </a:xfr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zh-CN" altLang="en-US" sz="9600" dirty="0">
                <a:solidFill>
                  <a:srgbClr val="000000"/>
                </a:solidFill>
                <a:latin typeface="微软雅黑" pitchFamily="34" charset="-122"/>
                <a:ea typeface="微软雅黑" pitchFamily="34" charset="-122"/>
              </a:rPr>
              <a:t>生成</a:t>
            </a:r>
            <a:r>
              <a:rPr lang="en-US" altLang="zh-CN" sz="9600" dirty="0">
                <a:solidFill>
                  <a:srgbClr val="000000"/>
                </a:solidFill>
                <a:latin typeface="微软雅黑" pitchFamily="34" charset="-122"/>
                <a:ea typeface="微软雅黑" pitchFamily="34" charset="-122"/>
              </a:rPr>
              <a:t>ALU4-IP Package</a:t>
            </a:r>
            <a:endParaRPr lang="zh-CN" altLang="en-US" sz="9600" dirty="0">
              <a:solidFill>
                <a:srgbClr val="000000"/>
              </a:solidFill>
              <a:latin typeface="微软雅黑" pitchFamily="34" charset="-122"/>
              <a:ea typeface="微软雅黑" pitchFamily="34" charset="-122"/>
            </a:endParaRPr>
          </a:p>
        </p:txBody>
      </p:sp>
      <p:sp>
        <p:nvSpPr>
          <p:cNvPr id="3" name="内容占位符 2">
            <a:extLst>
              <a:ext uri="{FF2B5EF4-FFF2-40B4-BE49-F238E27FC236}">
                <a16:creationId xmlns="" xmlns:a16="http://schemas.microsoft.com/office/drawing/2014/main" id="{28A7F417-0D7F-4A6A-82BD-5E3BF7F3878F}"/>
              </a:ext>
            </a:extLst>
          </p:cNvPr>
          <p:cNvSpPr>
            <a:spLocks noGrp="1"/>
          </p:cNvSpPr>
          <p:nvPr>
            <p:ph idx="1"/>
          </p:nvPr>
        </p:nvSpPr>
        <p:spPr>
          <a:xfrm>
            <a:off x="1675964" y="3651250"/>
            <a:ext cx="7262763" cy="8702676"/>
          </a:xfrm>
        </p:spPr>
        <p:txBody>
          <a:bodyPr/>
          <a:lstStyle/>
          <a:p>
            <a:pPr marL="685800" indent="-685800">
              <a:buFont typeface="Arial" panose="020B0604020202020204" pitchFamily="34" charset="0"/>
              <a:buChar char="•"/>
            </a:pPr>
            <a:r>
              <a:rPr lang="zh-CN" altLang="en-US" b="1" dirty="0"/>
              <a:t>启动</a:t>
            </a:r>
            <a:r>
              <a:rPr lang="en-US" altLang="zh-CN" b="1" dirty="0"/>
              <a:t>Vivado</a:t>
            </a:r>
            <a:r>
              <a:rPr lang="zh-CN" altLang="en-US" b="1" dirty="0"/>
              <a:t>软件</a:t>
            </a:r>
          </a:p>
          <a:p>
            <a:pPr marL="685800" indent="-685800">
              <a:buFont typeface="Arial" panose="020B0604020202020204" pitchFamily="34" charset="0"/>
              <a:buChar char="•"/>
            </a:pPr>
            <a:r>
              <a:rPr lang="zh-CN" altLang="en-US" b="1" dirty="0"/>
              <a:t>创建新的</a:t>
            </a:r>
            <a:r>
              <a:rPr lang="en-US" altLang="zh-CN" b="1" dirty="0"/>
              <a:t>Vivado</a:t>
            </a:r>
            <a:r>
              <a:rPr lang="zh-CN" altLang="en-US" b="1" dirty="0"/>
              <a:t>工程</a:t>
            </a:r>
          </a:p>
          <a:p>
            <a:pPr marL="685800" indent="-685800">
              <a:buFont typeface="Arial" panose="020B0604020202020204" pitchFamily="34" charset="0"/>
              <a:buChar char="•"/>
            </a:pPr>
            <a:r>
              <a:rPr lang="zh-CN" altLang="en-US" b="1" dirty="0"/>
              <a:t>创建源文件</a:t>
            </a:r>
          </a:p>
          <a:p>
            <a:pPr marL="685800" indent="-685800">
              <a:buFont typeface="Arial" panose="020B0604020202020204" pitchFamily="34" charset="0"/>
              <a:buChar char="•"/>
            </a:pPr>
            <a:r>
              <a:rPr lang="zh-CN" altLang="en-US" b="1" dirty="0"/>
              <a:t>编辑源文件</a:t>
            </a:r>
          </a:p>
          <a:p>
            <a:pPr marL="685800" indent="-685800">
              <a:buFont typeface="Arial" panose="020B0604020202020204" pitchFamily="34" charset="0"/>
              <a:buChar char="•"/>
            </a:pPr>
            <a:r>
              <a:rPr lang="zh-CN" altLang="en-US" b="1" dirty="0">
                <a:solidFill>
                  <a:srgbClr val="000000"/>
                </a:solidFill>
              </a:rPr>
              <a:t>综合源文件</a:t>
            </a:r>
          </a:p>
          <a:p>
            <a:pPr marL="685800" indent="-685800">
              <a:buFont typeface="Arial" panose="020B0604020202020204" pitchFamily="34" charset="0"/>
              <a:buChar char="•"/>
            </a:pPr>
            <a:r>
              <a:rPr lang="zh-CN" altLang="en-US" b="1" dirty="0"/>
              <a:t>生成</a:t>
            </a:r>
            <a:r>
              <a:rPr lang="en-US" altLang="zh-CN" b="1" dirty="0"/>
              <a:t>IP</a:t>
            </a:r>
          </a:p>
          <a:p>
            <a:endParaRPr lang="zh-CN" altLang="en-US" dirty="0"/>
          </a:p>
        </p:txBody>
      </p:sp>
      <p:pic>
        <p:nvPicPr>
          <p:cNvPr id="6" name="图片 5">
            <a:extLst>
              <a:ext uri="{FF2B5EF4-FFF2-40B4-BE49-F238E27FC236}">
                <a16:creationId xmlns="" xmlns:a16="http://schemas.microsoft.com/office/drawing/2014/main" id="{FBCD72C2-4AD8-4C9B-8F77-4F94410D56E7}"/>
              </a:ext>
            </a:extLst>
          </p:cNvPr>
          <p:cNvPicPr>
            <a:picLocks noChangeAspect="1"/>
          </p:cNvPicPr>
          <p:nvPr/>
        </p:nvPicPr>
        <p:blipFill>
          <a:blip r:embed="rId3" cstate="print"/>
          <a:stretch>
            <a:fillRect/>
          </a:stretch>
        </p:blipFill>
        <p:spPr>
          <a:xfrm>
            <a:off x="10237026" y="3381385"/>
            <a:ext cx="12231088" cy="8476892"/>
          </a:xfrm>
          <a:prstGeom prst="rect">
            <a:avLst/>
          </a:prstGeom>
        </p:spPr>
      </p:pic>
      <p:sp>
        <p:nvSpPr>
          <p:cNvPr id="7" name="文本框 6">
            <a:extLst>
              <a:ext uri="{FF2B5EF4-FFF2-40B4-BE49-F238E27FC236}">
                <a16:creationId xmlns="" xmlns:a16="http://schemas.microsoft.com/office/drawing/2014/main" id="{1E333BB0-D1F2-4569-8810-3C01F0A134E5}"/>
              </a:ext>
            </a:extLst>
          </p:cNvPr>
          <p:cNvSpPr txBox="1"/>
          <p:nvPr/>
        </p:nvSpPr>
        <p:spPr>
          <a:xfrm>
            <a:off x="2052735" y="12111135"/>
            <a:ext cx="18735869" cy="646331"/>
          </a:xfrm>
          <a:prstGeom prst="rect">
            <a:avLst/>
          </a:prstGeom>
          <a:noFill/>
        </p:spPr>
        <p:txBody>
          <a:bodyPr wrap="square" rtlCol="0">
            <a:spAutoFit/>
          </a:bodyPr>
          <a:lstStyle/>
          <a:p>
            <a:r>
              <a:rPr lang="en-US" altLang="zh-CN" dirty="0"/>
              <a:t>http://www.iopenhec.com/#/app/forum/topics/2316</a:t>
            </a:r>
            <a:endParaRPr lang="zh-CN" altLang="en-US" dirty="0"/>
          </a:p>
        </p:txBody>
      </p:sp>
      <p:sp>
        <p:nvSpPr>
          <p:cNvPr id="8" name="矩形 7"/>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4035074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226C5C-5912-4DB4-8342-8A6FF214C21D}"/>
              </a:ext>
            </a:extLst>
          </p:cNvPr>
          <p:cNvSpPr>
            <a:spLocks noGrp="1"/>
          </p:cNvSpPr>
          <p:nvPr>
            <p:ph type="title"/>
          </p:nvPr>
        </p:nvSpPr>
        <p:spPr>
          <a:xfrm>
            <a:off x="1675964" y="319712"/>
            <a:ext cx="21025723" cy="2651126"/>
          </a:xfr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243797" tIns="121899" rIns="243797" bIns="121899" rtlCol="0" anchor="ctr">
            <a:spAutoFit/>
          </a:bodyPr>
          <a:lstStyle/>
          <a:p>
            <a:pPr algn="ctr">
              <a:tabLst>
                <a:tab pos="338138" algn="l"/>
              </a:tabLst>
            </a:pPr>
            <a:r>
              <a:rPr lang="en-US" altLang="zh-CN" sz="9600" dirty="0">
                <a:solidFill>
                  <a:srgbClr val="000000"/>
                </a:solidFill>
                <a:latin typeface="微软雅黑" pitchFamily="34" charset="-122"/>
                <a:ea typeface="微软雅黑" pitchFamily="34" charset="-122"/>
              </a:rPr>
              <a:t>IP</a:t>
            </a:r>
            <a:r>
              <a:rPr lang="zh-CN" altLang="en-US" sz="9600" dirty="0">
                <a:solidFill>
                  <a:srgbClr val="000000"/>
                </a:solidFill>
                <a:latin typeface="微软雅黑" pitchFamily="34" charset="-122"/>
                <a:ea typeface="微软雅黑" pitchFamily="34" charset="-122"/>
              </a:rPr>
              <a:t>的图形显示</a:t>
            </a:r>
          </a:p>
        </p:txBody>
      </p:sp>
      <p:pic>
        <p:nvPicPr>
          <p:cNvPr id="5" name="内容占位符 4">
            <a:extLst>
              <a:ext uri="{FF2B5EF4-FFF2-40B4-BE49-F238E27FC236}">
                <a16:creationId xmlns="" xmlns:a16="http://schemas.microsoft.com/office/drawing/2014/main" id="{6128B586-3BB6-4230-B334-ACB910DFB92B}"/>
              </a:ext>
            </a:extLst>
          </p:cNvPr>
          <p:cNvPicPr>
            <a:picLocks noGrp="1" noChangeAspect="1"/>
          </p:cNvPicPr>
          <p:nvPr>
            <p:ph idx="1"/>
          </p:nvPr>
        </p:nvPicPr>
        <p:blipFill>
          <a:blip r:embed="rId3" cstate="print"/>
          <a:stretch>
            <a:fillRect/>
          </a:stretch>
        </p:blipFill>
        <p:spPr>
          <a:xfrm>
            <a:off x="2880484" y="3754610"/>
            <a:ext cx="12421156" cy="7176383"/>
          </a:xfrm>
          <a:prstGeom prst="rect">
            <a:avLst/>
          </a:prstGeom>
        </p:spPr>
      </p:pic>
      <p:pic>
        <p:nvPicPr>
          <p:cNvPr id="6" name="图片 5">
            <a:extLst>
              <a:ext uri="{FF2B5EF4-FFF2-40B4-BE49-F238E27FC236}">
                <a16:creationId xmlns="" xmlns:a16="http://schemas.microsoft.com/office/drawing/2014/main" id="{6770340F-6737-4B9C-92E0-32FAD53FC8FA}"/>
              </a:ext>
            </a:extLst>
          </p:cNvPr>
          <p:cNvPicPr>
            <a:picLocks noChangeAspect="1"/>
          </p:cNvPicPr>
          <p:nvPr/>
        </p:nvPicPr>
        <p:blipFill>
          <a:blip r:embed="rId4" cstate="print"/>
          <a:stretch>
            <a:fillRect/>
          </a:stretch>
        </p:blipFill>
        <p:spPr>
          <a:xfrm>
            <a:off x="16167537" y="5416615"/>
            <a:ext cx="6534150" cy="3181350"/>
          </a:xfrm>
          <a:prstGeom prst="rect">
            <a:avLst/>
          </a:prstGeom>
        </p:spPr>
      </p:pic>
      <p:sp>
        <p:nvSpPr>
          <p:cNvPr id="7" name="矩形 6"/>
          <p:cNvSpPr/>
          <p:nvPr/>
        </p:nvSpPr>
        <p:spPr>
          <a:xfrm>
            <a:off x="0" y="12884727"/>
            <a:ext cx="24377650" cy="831273"/>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smtClean="0"/>
              <a:t>FPGA </a:t>
            </a:r>
            <a:r>
              <a:rPr lang="zh-CN" altLang="en-US" b="1" smtClean="0"/>
              <a:t>在线实验</a:t>
            </a:r>
            <a:endParaRPr lang="zh-CN" altLang="en-US" b="1"/>
          </a:p>
        </p:txBody>
      </p:sp>
    </p:spTree>
    <p:extLst>
      <p:ext uri="{BB962C8B-B14F-4D97-AF65-F5344CB8AC3E}">
        <p14:creationId xmlns="" xmlns:p14="http://schemas.microsoft.com/office/powerpoint/2010/main" val="13168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Red Light SP">
      <a:dk1>
        <a:srgbClr val="91969B"/>
      </a:dk1>
      <a:lt1>
        <a:sysClr val="window" lastClr="FFFFFF"/>
      </a:lt1>
      <a:dk2>
        <a:srgbClr val="91969B"/>
      </a:dk2>
      <a:lt2>
        <a:srgbClr val="FFFFFF"/>
      </a:lt2>
      <a:accent1>
        <a:srgbClr val="CD322C"/>
      </a:accent1>
      <a:accent2>
        <a:srgbClr val="F54A58"/>
      </a:accent2>
      <a:accent3>
        <a:srgbClr val="4B5050"/>
      </a:accent3>
      <a:accent4>
        <a:srgbClr val="91969B"/>
      </a:accent4>
      <a:accent5>
        <a:srgbClr val="4B5050"/>
      </a:accent5>
      <a:accent6>
        <a:srgbClr val="91969B"/>
      </a:accent6>
      <a:hlink>
        <a:srgbClr val="F33B48"/>
      </a:hlink>
      <a:folHlink>
        <a:srgbClr val="737572"/>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49957</TotalTime>
  <Words>544</Words>
  <Application>Microsoft Office PowerPoint</Application>
  <PresentationFormat>自定义</PresentationFormat>
  <Paragraphs>105</Paragraphs>
  <Slides>17</Slides>
  <Notes>12</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Default Theme</vt:lpstr>
      <vt:lpstr>幻灯片 1</vt:lpstr>
      <vt:lpstr>幻灯片 2</vt:lpstr>
      <vt:lpstr>幻灯片 3</vt:lpstr>
      <vt:lpstr>4位ALU-74181</vt:lpstr>
      <vt:lpstr>幻灯片 5</vt:lpstr>
      <vt:lpstr>  逻辑运算                 算术运算</vt:lpstr>
      <vt:lpstr>波形仿真-Simulation</vt:lpstr>
      <vt:lpstr>生成ALU4-IP Package</vt:lpstr>
      <vt:lpstr>IP的图形显示</vt:lpstr>
      <vt:lpstr>TCL脚本自动编译</vt:lpstr>
      <vt:lpstr>连接实验平台</vt:lpstr>
      <vt:lpstr>验证实验结果</vt:lpstr>
      <vt:lpstr>幻灯片 13</vt:lpstr>
      <vt:lpstr>幻灯片 14</vt:lpstr>
      <vt:lpstr>幻灯片 15</vt:lpstr>
      <vt:lpstr>实验使用FPGA芯片</vt:lpstr>
      <vt:lpstr>谢谢！</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Slidepro</dc:creator>
  <cp:lastModifiedBy>lichao</cp:lastModifiedBy>
  <cp:revision>4374</cp:revision>
  <dcterms:created xsi:type="dcterms:W3CDTF">2014-11-12T21:47:38Z</dcterms:created>
  <dcterms:modified xsi:type="dcterms:W3CDTF">2018-03-08T03:28:53Z</dcterms:modified>
</cp:coreProperties>
</file>